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3" r:id="rId3"/>
    <p:sldId id="276" r:id="rId4"/>
    <p:sldId id="290" r:id="rId5"/>
    <p:sldId id="298" r:id="rId6"/>
    <p:sldId id="300" r:id="rId7"/>
    <p:sldId id="289" r:id="rId8"/>
  </p:sldIdLst>
  <p:sldSz cx="9144000" cy="6858000" type="screen4x3"/>
  <p:notesSz cx="6735763" cy="98663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2"/>
        </a:solidFill>
        <a:latin typeface="Lucida Sans Unicod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2"/>
        </a:solidFill>
        <a:latin typeface="Lucida Sans Unicod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2"/>
        </a:solidFill>
        <a:latin typeface="Lucida Sans Unicod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2"/>
        </a:solidFill>
        <a:latin typeface="Lucida Sans Unicod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2"/>
        </a:solidFill>
        <a:latin typeface="Lucida Sans Unicode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2"/>
        </a:solidFill>
        <a:latin typeface="Lucida Sans Unicode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2"/>
        </a:solidFill>
        <a:latin typeface="Lucida Sans Unicode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2"/>
        </a:solidFill>
        <a:latin typeface="Lucida Sans Unicode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2"/>
        </a:solidFill>
        <a:latin typeface="Lucida Sans Unicod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86443" autoAdjust="0"/>
  </p:normalViewPr>
  <p:slideViewPr>
    <p:cSldViewPr>
      <p:cViewPr varScale="1">
        <p:scale>
          <a:sx n="116" d="100"/>
          <a:sy n="116" d="100"/>
        </p:scale>
        <p:origin x="217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BD058F-CEF5-43F2-BDFD-12DE7713AE04}" type="datetimeFigureOut">
              <a:rPr lang="pt-BR"/>
              <a:pPr>
                <a:defRPr/>
              </a:pPr>
              <a:t>13/03/2017</a:t>
            </a:fld>
            <a:endParaRPr lang="pt-B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39968EE-39F7-4946-9EE1-7303A449B9E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4543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grpSp>
        <p:nvGrpSpPr>
          <p:cNvPr id="5" name="Grupo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" name="Forma livre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/>
            </a:p>
          </p:txBody>
        </p:sp>
        <p:cxnSp>
          <p:nvCxnSpPr>
            <p:cNvPr id="10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06D69AD-FC92-420F-8D48-525B703A7898}" type="datetimeFigureOut">
              <a:rPr lang="pt-BR"/>
              <a:pPr>
                <a:defRPr/>
              </a:pPr>
              <a:t>13/03/2017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2E8DEB0-F633-4BBF-BCC3-F4386BCEF2A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BC692-C9E3-4AA6-B673-5FCB79366C48}" type="datetimeFigureOut">
              <a:rPr lang="pt-BR"/>
              <a:pPr>
                <a:defRPr/>
              </a:pPr>
              <a:t>13/03/2017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12714-F98E-4809-82E3-12070A9E378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EA957-37C5-4513-881B-5258B5C76681}" type="datetimeFigureOut">
              <a:rPr lang="pt-BR"/>
              <a:pPr>
                <a:defRPr/>
              </a:pPr>
              <a:t>13/03/2017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10A55-9C22-4960-AD96-FDB9BD45174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CCCC1-B3B0-441A-87A1-FED59D25E6E0}" type="datetimeFigureOut">
              <a:rPr lang="pt-BR"/>
              <a:pPr>
                <a:defRPr/>
              </a:pPr>
              <a:t>13/03/2017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4AF50-A5FE-4F24-AEDB-968454B1522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24B9C-B74A-4CFD-9138-536F013E8C69}" type="datetimeFigureOut">
              <a:rPr lang="pt-BR"/>
              <a:pPr>
                <a:defRPr/>
              </a:pPr>
              <a:t>13/03/2017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4C87B-8196-422E-A585-1308AFEC879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5" name="Divisa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8C6F80A-0EAF-4EEB-B86D-20021D247119}" type="datetimeFigureOut">
              <a:rPr lang="pt-BR"/>
              <a:pPr>
                <a:defRPr/>
              </a:pPr>
              <a:t>13/03/2017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B7149A-D11D-4544-A965-221D4363DAE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041D3F-8C4F-4C59-955A-71AA0E4626F7}" type="datetimeFigureOut">
              <a:rPr lang="pt-BR"/>
              <a:pPr>
                <a:defRPr/>
              </a:pPr>
              <a:t>13/03/2017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2ED91A-5B68-45D6-9369-58B5BD8ADB2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7202B59-A072-4802-B7CE-8012EDD2C35D}" type="datetimeFigureOut">
              <a:rPr lang="pt-BR"/>
              <a:pPr>
                <a:defRPr/>
              </a:pPr>
              <a:t>13/03/2017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29DEC8-C852-4388-A738-0D84E40B57F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28BE19-C5DF-4E5C-A4D8-F848E2907856}" type="datetimeFigureOut">
              <a:rPr lang="pt-BR"/>
              <a:pPr>
                <a:defRPr/>
              </a:pPr>
              <a:t>13/03/2017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C5C9D0-744D-40A4-BA53-E2783D93FF5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19024-9212-4081-B40D-0F57061AB580}" type="datetimeFigureOut">
              <a:rPr lang="pt-BR"/>
              <a:pPr>
                <a:defRPr/>
              </a:pPr>
              <a:t>13/03/2017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E8B34-5999-4087-A541-75FC583D9B3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9B5B2F-7EB2-4D8D-BB34-FD5FA570DB28}" type="datetimeFigureOut">
              <a:rPr lang="pt-BR"/>
              <a:pPr>
                <a:defRPr/>
              </a:pPr>
              <a:t>13/03/2017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F282C2-3F15-4650-8890-E4E16AE6CE8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Forma livre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cxnSp>
        <p:nvCxnSpPr>
          <p:cNvPr id="8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10" name="Divisa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7BE5E1E-CFEC-4A0E-A18C-02119935EA32}" type="datetimeFigureOut">
              <a:rPr lang="pt-BR"/>
              <a:pPr>
                <a:defRPr/>
              </a:pPr>
              <a:t>13/03/2017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2479446-0A04-4A91-8D59-8D8D2D03DA1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28FBA54-D8D7-43E5-BB9A-FAD5BA6118A6}" type="datetimeFigureOut">
              <a:rPr lang="pt-BR"/>
              <a:pPr>
                <a:defRPr/>
              </a:pPr>
              <a:t>13/03/2017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00CB0C6-3109-41C5-8B5C-78B4A3001C0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8" r:id="rId2"/>
    <p:sldLayoutId id="2147483674" r:id="rId3"/>
    <p:sldLayoutId id="2147483675" r:id="rId4"/>
    <p:sldLayoutId id="2147483676" r:id="rId5"/>
    <p:sldLayoutId id="2147483677" r:id="rId6"/>
    <p:sldLayoutId id="2147483669" r:id="rId7"/>
    <p:sldLayoutId id="2147483678" r:id="rId8"/>
    <p:sldLayoutId id="214748367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gtarq@saude.ms.gov.br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ubtítulo 2"/>
          <p:cNvSpPr>
            <a:spLocks noGrp="1"/>
          </p:cNvSpPr>
          <p:nvPr>
            <p:ph type="subTitle" idx="1"/>
          </p:nvPr>
        </p:nvSpPr>
        <p:spPr>
          <a:xfrm>
            <a:off x="539750" y="620713"/>
            <a:ext cx="7772400" cy="1200150"/>
          </a:xfrm>
        </p:spPr>
        <p:txBody>
          <a:bodyPr/>
          <a:lstStyle/>
          <a:p>
            <a:pPr marR="0" algn="ctr" eaLnBrk="1" hangingPunct="1"/>
            <a:r>
              <a:rPr lang="pt-BR" sz="4000" b="1" smtClean="0"/>
              <a:t>Secretaria de Estado de Saúde</a:t>
            </a:r>
            <a:r>
              <a:rPr lang="pt-BR" sz="4000" smtClean="0"/>
              <a:t> </a:t>
            </a:r>
            <a:r>
              <a:rPr lang="pt-BR" sz="4000" b="1" smtClean="0"/>
              <a:t>SES/MS</a:t>
            </a:r>
          </a:p>
          <a:p>
            <a:pPr marR="0" algn="ctr" eaLnBrk="1" hangingPunct="1"/>
            <a:endParaRPr lang="pt-BR" sz="4000" b="1" smtClean="0"/>
          </a:p>
          <a:p>
            <a:pPr marR="0" algn="ctr" eaLnBrk="1" hangingPunct="1"/>
            <a:r>
              <a:rPr lang="pt-BR" sz="2000" b="1" smtClean="0"/>
              <a:t>Superintendência  Geral de Vigilância em Saúde </a:t>
            </a:r>
          </a:p>
          <a:p>
            <a:pPr marR="0" algn="ctr" eaLnBrk="1" hangingPunct="1"/>
            <a:endParaRPr lang="pt-BR" sz="2000" b="1" smtClean="0"/>
          </a:p>
          <a:p>
            <a:pPr marR="0" algn="ctr" eaLnBrk="1" hangingPunct="1"/>
            <a:r>
              <a:rPr lang="pt-BR" sz="2000" b="1" smtClean="0"/>
              <a:t>Coordenadoria Estadual de  Vigilância  Sanitária –CVISA</a:t>
            </a:r>
          </a:p>
          <a:p>
            <a:pPr marR="0" algn="ctr" eaLnBrk="1" hangingPunct="1"/>
            <a:endParaRPr lang="pt-BR" sz="2000" b="1" smtClean="0"/>
          </a:p>
          <a:p>
            <a:pPr marR="0" algn="ctr" eaLnBrk="1" hangingPunct="1"/>
            <a:r>
              <a:rPr lang="pt-BR" sz="2000" b="1" smtClean="0"/>
              <a:t>Gerência Técnica de Arquitetura e Engenharia  -GTARQ</a:t>
            </a:r>
          </a:p>
          <a:p>
            <a:pPr marR="0" algn="ctr" eaLnBrk="1" hangingPunct="1"/>
            <a:endParaRPr lang="pt-BR" sz="4000" b="1" smtClean="0"/>
          </a:p>
          <a:p>
            <a:pPr marR="0" algn="ctr" eaLnBrk="1" hangingPunct="1"/>
            <a:endParaRPr lang="pt-BR" sz="4000" b="1" smtClean="0"/>
          </a:p>
          <a:p>
            <a:pPr marR="0" algn="ctr" eaLnBrk="1" hangingPunct="1"/>
            <a:endParaRPr lang="pt-BR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ChangeArrowheads="1"/>
          </p:cNvSpPr>
          <p:nvPr/>
        </p:nvSpPr>
        <p:spPr bwMode="auto">
          <a:xfrm>
            <a:off x="611188" y="708025"/>
            <a:ext cx="7416800" cy="581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t-BR" sz="2400">
                <a:solidFill>
                  <a:schemeClr val="tx1"/>
                </a:solidFill>
                <a:latin typeface="Arial" charset="0"/>
              </a:rPr>
              <a:t>Atividades do GTARQ.</a:t>
            </a:r>
          </a:p>
          <a:p>
            <a:endParaRPr lang="pt-BR" sz="2400">
              <a:solidFill>
                <a:srgbClr val="3333CC"/>
              </a:solidFill>
              <a:latin typeface="Arial" charset="0"/>
            </a:endParaRPr>
          </a:p>
          <a:p>
            <a:pPr>
              <a:buFontTx/>
              <a:buChar char="•"/>
            </a:pPr>
            <a:r>
              <a:rPr lang="pt-BR" sz="2400" b="0">
                <a:latin typeface="Arial" charset="0"/>
              </a:rPr>
              <a:t>É o setor da Vigilância Sanitária responsável por analisar,avaliar  e aprovar os projetos arquitetônicos dos estabelecimentos de saúde.</a:t>
            </a:r>
          </a:p>
          <a:p>
            <a:pPr>
              <a:buFontTx/>
              <a:buChar char="•"/>
            </a:pPr>
            <a:r>
              <a:rPr lang="pt-BR" sz="2400" b="0">
                <a:latin typeface="Arial" charset="0"/>
              </a:rPr>
              <a:t>Atua na fiscalização sanitária para verificação das estruturas físicas conforme a legislação .</a:t>
            </a:r>
          </a:p>
          <a:p>
            <a:pPr>
              <a:buFontTx/>
              <a:buChar char="•"/>
            </a:pPr>
            <a:r>
              <a:rPr lang="pt-BR" sz="2400" b="0">
                <a:latin typeface="Arial" charset="0"/>
              </a:rPr>
              <a:t>Emite pareceres e relatórios técnicos referente as instalações físicas dos diversos  tipos de estabelecimentos de saúde.</a:t>
            </a:r>
          </a:p>
          <a:p>
            <a:pPr>
              <a:buFontTx/>
              <a:buChar char="•"/>
            </a:pPr>
            <a:r>
              <a:rPr lang="pt-BR" sz="2400" b="0">
                <a:latin typeface="Arial" charset="0"/>
              </a:rPr>
              <a:t>Atua no suporte e auxílio as visas municipais quantos as análise e aprovações de projetos arquitetônicos.</a:t>
            </a:r>
          </a:p>
          <a:p>
            <a:pPr>
              <a:buFontTx/>
              <a:buChar char="•"/>
            </a:pPr>
            <a:endParaRPr lang="pt-BR" sz="2000" b="0">
              <a:latin typeface="Arial" charset="0"/>
            </a:endParaRPr>
          </a:p>
          <a:p>
            <a:pPr algn="r"/>
            <a:endParaRPr lang="pt-BR" sz="2000">
              <a:latin typeface="Arial" charset="0"/>
            </a:endParaRPr>
          </a:p>
          <a:p>
            <a:pPr algn="r"/>
            <a:endParaRPr lang="pt-BR" sz="20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/>
          </p:cNvSpPr>
          <p:nvPr>
            <p:ph type="body" idx="1"/>
          </p:nvPr>
        </p:nvSpPr>
        <p:spPr>
          <a:xfrm>
            <a:off x="457200" y="428625"/>
            <a:ext cx="8229600" cy="5578475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pt-BR" sz="2800" smtClean="0"/>
          </a:p>
          <a:p>
            <a:pPr algn="just">
              <a:lnSpc>
                <a:spcPct val="90000"/>
              </a:lnSpc>
            </a:pPr>
            <a:r>
              <a:rPr lang="pt-BR" sz="2800" smtClean="0">
                <a:latin typeface="Lucida Sans" pitchFamily="34" charset="0"/>
              </a:rPr>
              <a:t> </a:t>
            </a:r>
            <a:r>
              <a:rPr lang="pt-BR" sz="2400" smtClean="0">
                <a:latin typeface="Arial" charset="0"/>
              </a:rPr>
              <a:t>A  análise e aprovação de projetos arquitetônicos é uma das primeiras ações de VISA.</a:t>
            </a:r>
          </a:p>
          <a:p>
            <a:pPr algn="just">
              <a:lnSpc>
                <a:spcPct val="90000"/>
              </a:lnSpc>
            </a:pPr>
            <a:r>
              <a:rPr lang="pt-BR" sz="2400" smtClean="0">
                <a:latin typeface="Arial" charset="0"/>
              </a:rPr>
              <a:t>Deve ser feita por uma equipe multiprofissional juntamente com arquiteto ou engenheiro civil.</a:t>
            </a:r>
          </a:p>
          <a:p>
            <a:pPr algn="just">
              <a:lnSpc>
                <a:spcPct val="90000"/>
              </a:lnSpc>
            </a:pPr>
            <a:endParaRPr lang="pt-BR" sz="2400" smtClean="0">
              <a:latin typeface="Arial" charset="0"/>
            </a:endParaRPr>
          </a:p>
          <a:p>
            <a:pPr algn="just">
              <a:lnSpc>
                <a:spcPct val="90000"/>
              </a:lnSpc>
            </a:pPr>
            <a:r>
              <a:rPr lang="pt-BR" sz="2300" smtClean="0">
                <a:latin typeface="Arial" charset="0"/>
              </a:rPr>
              <a:t>Principais resoluções:</a:t>
            </a:r>
          </a:p>
          <a:p>
            <a:pPr>
              <a:lnSpc>
                <a:spcPct val="90000"/>
              </a:lnSpc>
            </a:pPr>
            <a:endParaRPr lang="pt-BR" sz="230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pt-BR" sz="2300" smtClean="0">
                <a:latin typeface="Arial" charset="0"/>
              </a:rPr>
              <a:t>RDC 50/2002 .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pt-BR" sz="230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pt-BR" sz="2300" smtClean="0">
                <a:latin typeface="Arial" charset="0"/>
              </a:rPr>
              <a:t>RDC 51/2011.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pt-BR" sz="230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pt-BR" sz="2300" smtClean="0">
                <a:latin typeface="Arial" charset="0"/>
              </a:rPr>
              <a:t>Código Sanitário do Mato Grosso do Sul – Lei 1293/92.</a:t>
            </a:r>
          </a:p>
          <a:p>
            <a:pPr>
              <a:lnSpc>
                <a:spcPct val="90000"/>
              </a:lnSpc>
            </a:pPr>
            <a:endParaRPr lang="pt-BR" sz="2300" smtClean="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pt-BR" sz="2800" smtClean="0">
              <a:latin typeface="Lucida Sans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type="body" idx="1"/>
          </p:nvPr>
        </p:nvSpPr>
        <p:spPr>
          <a:xfrm>
            <a:off x="323850" y="333375"/>
            <a:ext cx="8496300" cy="6048375"/>
          </a:xfrm>
        </p:spPr>
        <p:txBody>
          <a:bodyPr/>
          <a:lstStyle/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pt-BR" sz="1800" b="1" smtClean="0">
                <a:latin typeface="Arial" charset="0"/>
                <a:cs typeface="Arial" charset="0"/>
              </a:rPr>
              <a:t>Ações de Anos Anteriores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pt-BR" sz="1800" b="1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pt-BR" sz="1800" b="1" i="1" u="sng" smtClean="0">
                <a:latin typeface="Arial" charset="0"/>
                <a:cs typeface="Arial" charset="0"/>
              </a:rPr>
              <a:t>2013                 N°  - Área Total/m²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pt-BR" sz="1800" b="1" smtClean="0">
                <a:latin typeface="Arial" charset="0"/>
                <a:cs typeface="Arial" charset="0"/>
              </a:rPr>
              <a:t>Pareceres       45   - 103.514 m²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pt-BR" sz="1800" b="1" smtClean="0">
                <a:latin typeface="Arial" charset="0"/>
                <a:cs typeface="Arial" charset="0"/>
              </a:rPr>
              <a:t>Aprovações    36   -  76.109 m²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pt-BR" sz="1800" b="1" smtClean="0">
                <a:latin typeface="Arial" charset="0"/>
                <a:cs typeface="Arial" charset="0"/>
              </a:rPr>
              <a:t>Orientações    51  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pt-BR" sz="1600" b="1" smtClean="0">
                <a:latin typeface="Arial" charset="0"/>
                <a:cs typeface="Arial" charset="0"/>
              </a:rPr>
              <a:t>(Obs. Aprovação Hospitais: Cassems, Unimed e HU- Três Lagoas – 50.486 m²)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pt-BR" sz="1800" b="1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pt-BR" sz="1800" b="1" i="1" u="sng" smtClean="0">
                <a:latin typeface="Arial" charset="0"/>
                <a:cs typeface="Arial" charset="0"/>
              </a:rPr>
              <a:t>2014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pt-BR" sz="1800" b="1" smtClean="0">
                <a:latin typeface="Arial" charset="0"/>
                <a:cs typeface="Arial" charset="0"/>
              </a:rPr>
              <a:t>Pareceres        45  -   60.760 m²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pt-BR" sz="1800" b="1" smtClean="0">
                <a:latin typeface="Arial" charset="0"/>
                <a:cs typeface="Arial" charset="0"/>
              </a:rPr>
              <a:t>Aprovações    34   -   46.044 m²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pt-BR" sz="1800" b="1" smtClean="0">
                <a:latin typeface="Arial" charset="0"/>
                <a:cs typeface="Arial" charset="0"/>
              </a:rPr>
              <a:t>Orientações    73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pt-BR" sz="1800" b="1" smtClean="0">
                <a:latin typeface="Arial" charset="0"/>
                <a:cs typeface="Arial" charset="0"/>
              </a:rPr>
              <a:t>(Obs. Aprovação Hospital Regional Dourados – 19.213 m²) 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pt-BR" sz="1800" b="1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pt-BR" sz="1800" b="1" i="1" u="sng" smtClean="0">
                <a:latin typeface="Arial" charset="0"/>
                <a:cs typeface="Arial" charset="0"/>
              </a:rPr>
              <a:t>2015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pt-BR" sz="1800" b="1" smtClean="0">
                <a:latin typeface="Arial" charset="0"/>
                <a:cs typeface="Arial" charset="0"/>
              </a:rPr>
              <a:t>Pareceres       51   -   26.593  m²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pt-BR" sz="1800" b="1" smtClean="0">
                <a:latin typeface="Arial" charset="0"/>
                <a:cs typeface="Arial" charset="0"/>
              </a:rPr>
              <a:t>Aprovações    28  -   11.807  m²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pt-BR" sz="1800" b="1" smtClean="0">
                <a:latin typeface="Arial" charset="0"/>
                <a:cs typeface="Arial" charset="0"/>
              </a:rPr>
              <a:t>Orientações    98  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pt-BR" sz="2000" b="1" i="1" u="sng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pt-BR" sz="2000" b="1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pt-BR" sz="2000" b="1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pt-BR" sz="20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333375"/>
            <a:ext cx="8496300" cy="6048375"/>
          </a:xfrm>
        </p:spPr>
        <p:txBody>
          <a:bodyPr/>
          <a:lstStyle/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endParaRPr lang="pt-BR" sz="1800" b="1" dirty="0" smtClean="0">
              <a:latin typeface="Arial" charset="0"/>
              <a:cs typeface="Arial" charset="0"/>
            </a:endParaRPr>
          </a:p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r>
              <a:rPr lang="pt-BR" sz="1800" b="1" i="1" u="sng" dirty="0" smtClean="0">
                <a:latin typeface="Arial" charset="0"/>
                <a:cs typeface="Arial" charset="0"/>
              </a:rPr>
              <a:t>2016 </a:t>
            </a:r>
          </a:p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r>
              <a:rPr lang="pt-BR" sz="1800" b="1" dirty="0" smtClean="0">
                <a:latin typeface="Arial" charset="0"/>
                <a:cs typeface="Arial" charset="0"/>
              </a:rPr>
              <a:t>Pareceres         </a:t>
            </a:r>
            <a:r>
              <a:rPr lang="pt-BR" sz="1800" b="1" dirty="0" smtClean="0">
                <a:latin typeface="Arial" charset="0"/>
                <a:cs typeface="Arial" charset="0"/>
              </a:rPr>
              <a:t> 57  - 62.248 m²   </a:t>
            </a:r>
            <a:endParaRPr lang="pt-BR" sz="1800" b="1" dirty="0" smtClean="0">
              <a:latin typeface="Arial" charset="0"/>
              <a:cs typeface="Arial" charset="0"/>
            </a:endParaRPr>
          </a:p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r>
              <a:rPr lang="pt-BR" sz="1800" b="1" dirty="0" smtClean="0">
                <a:latin typeface="Arial" charset="0"/>
                <a:cs typeface="Arial" charset="0"/>
              </a:rPr>
              <a:t>Aprovações      </a:t>
            </a:r>
            <a:r>
              <a:rPr lang="pt-BR" sz="1800" b="1" dirty="0" smtClean="0">
                <a:latin typeface="Arial" charset="0"/>
                <a:cs typeface="Arial" charset="0"/>
              </a:rPr>
              <a:t>27</a:t>
            </a:r>
            <a:r>
              <a:rPr lang="pt-BR" sz="1800" b="1" dirty="0" smtClean="0">
                <a:latin typeface="Arial" charset="0"/>
                <a:cs typeface="Arial" charset="0"/>
              </a:rPr>
              <a:t>   - 16.676 m²</a:t>
            </a:r>
            <a:endParaRPr lang="pt-BR" sz="1800" b="1" dirty="0" smtClean="0">
              <a:latin typeface="Arial" charset="0"/>
              <a:cs typeface="Arial" charset="0"/>
            </a:endParaRPr>
          </a:p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r>
              <a:rPr lang="pt-BR" sz="1800" b="1" dirty="0" smtClean="0">
                <a:latin typeface="Arial" charset="0"/>
                <a:cs typeface="Arial" charset="0"/>
              </a:rPr>
              <a:t>Orientações     </a:t>
            </a:r>
            <a:r>
              <a:rPr lang="pt-BR" sz="1800" b="1" dirty="0">
                <a:latin typeface="Arial" charset="0"/>
                <a:cs typeface="Arial" charset="0"/>
              </a:rPr>
              <a:t> </a:t>
            </a:r>
            <a:r>
              <a:rPr lang="pt-BR" sz="1800" b="1" dirty="0" smtClean="0">
                <a:latin typeface="Arial" charset="0"/>
                <a:cs typeface="Arial" charset="0"/>
              </a:rPr>
              <a:t>69</a:t>
            </a:r>
            <a:endParaRPr lang="pt-BR" sz="1800" b="1" dirty="0" smtClean="0">
              <a:latin typeface="Arial" charset="0"/>
              <a:cs typeface="Arial" charset="0"/>
            </a:endParaRPr>
          </a:p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endParaRPr lang="pt-BR" sz="1800" b="1" dirty="0" smtClean="0">
              <a:latin typeface="Arial" charset="0"/>
              <a:cs typeface="Arial" charset="0"/>
            </a:endParaRPr>
          </a:p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r>
              <a:rPr lang="pt-BR" sz="1800" b="1" dirty="0" smtClean="0">
                <a:latin typeface="Arial" charset="0"/>
                <a:cs typeface="Arial" charset="0"/>
              </a:rPr>
              <a:t>Propostas:</a:t>
            </a:r>
          </a:p>
          <a:p>
            <a:pPr marL="623888" indent="-514350">
              <a:lnSpc>
                <a:spcPct val="80000"/>
              </a:lnSpc>
              <a:buFont typeface="Wingdings 3" pitchFamily="18" charset="2"/>
              <a:buAutoNum type="arabicPeriod"/>
            </a:pPr>
            <a:endParaRPr lang="pt-BR" sz="1600" b="1" dirty="0" smtClean="0">
              <a:latin typeface="Arial" charset="0"/>
              <a:cs typeface="Arial" charset="0"/>
            </a:endParaRPr>
          </a:p>
          <a:p>
            <a:pPr marL="623888" indent="-514350">
              <a:lnSpc>
                <a:spcPct val="80000"/>
              </a:lnSpc>
              <a:buFont typeface="Wingdings 3" pitchFamily="18" charset="2"/>
              <a:buAutoNum type="arabicPeriod"/>
            </a:pPr>
            <a:r>
              <a:rPr lang="pt-BR" sz="1400" b="1" dirty="0" smtClean="0">
                <a:latin typeface="Arial" charset="0"/>
                <a:cs typeface="Arial" charset="0"/>
              </a:rPr>
              <a:t>Fazer orientações/ treinamentos com arquitetos/engenheiros de municípios na CVISA/MS  sobre as análises e aprovação de projetos </a:t>
            </a:r>
            <a:r>
              <a:rPr lang="pt-BR" sz="1400" b="1" dirty="0" smtClean="0">
                <a:latin typeface="Arial" charset="0"/>
                <a:cs typeface="Arial" charset="0"/>
              </a:rPr>
              <a:t>;</a:t>
            </a:r>
            <a:endParaRPr lang="pt-BR" sz="1400" b="1" dirty="0" smtClean="0">
              <a:latin typeface="Arial" charset="0"/>
              <a:cs typeface="Arial" charset="0"/>
            </a:endParaRPr>
          </a:p>
          <a:p>
            <a:pPr marL="623888" indent="-514350">
              <a:lnSpc>
                <a:spcPct val="80000"/>
              </a:lnSpc>
              <a:buFont typeface="Wingdings 3" pitchFamily="18" charset="2"/>
              <a:buAutoNum type="arabicPeriod"/>
            </a:pPr>
            <a:endParaRPr lang="pt-BR" sz="1400" b="1" dirty="0" smtClean="0">
              <a:latin typeface="Arial" charset="0"/>
              <a:cs typeface="Arial" charset="0"/>
            </a:endParaRPr>
          </a:p>
          <a:p>
            <a:pPr marL="623888" indent="-514350">
              <a:lnSpc>
                <a:spcPct val="80000"/>
              </a:lnSpc>
              <a:buFont typeface="Wingdings 3" pitchFamily="18" charset="2"/>
              <a:buAutoNum type="arabicPeriod"/>
            </a:pPr>
            <a:r>
              <a:rPr lang="pt-BR" sz="1400" b="1" dirty="0" smtClean="0">
                <a:latin typeface="Arial" charset="0"/>
                <a:cs typeface="Arial" charset="0"/>
              </a:rPr>
              <a:t>Analisar projetos de competência das visas municipais juntamente com  tecnicos dos municípios, quando houver questão emergencial(falta de profissionais e pouco prazo);</a:t>
            </a:r>
          </a:p>
          <a:p>
            <a:pPr marL="623888" indent="-514350">
              <a:lnSpc>
                <a:spcPct val="80000"/>
              </a:lnSpc>
              <a:buFont typeface="Wingdings 3" pitchFamily="18" charset="2"/>
              <a:buAutoNum type="arabicPeriod"/>
            </a:pPr>
            <a:endParaRPr lang="pt-BR" sz="1400" b="1" dirty="0" smtClean="0">
              <a:latin typeface="Arial" charset="0"/>
              <a:cs typeface="Arial" charset="0"/>
            </a:endParaRPr>
          </a:p>
          <a:p>
            <a:pPr marL="623888" indent="-514350">
              <a:lnSpc>
                <a:spcPct val="80000"/>
              </a:lnSpc>
              <a:buFont typeface="Wingdings 3" pitchFamily="18" charset="2"/>
              <a:buAutoNum type="arabicPeriod"/>
            </a:pPr>
            <a:r>
              <a:rPr lang="pt-BR" sz="1400" b="1" dirty="0" smtClean="0">
                <a:latin typeface="Arial" charset="0"/>
                <a:cs typeface="Arial" charset="0"/>
              </a:rPr>
              <a:t>Acompanhar a equipe de fiscalização nas inspeções para verificação de estruturas físicas – necessário mais um técnico a ser nomeado do concurso de 2014;</a:t>
            </a:r>
          </a:p>
          <a:p>
            <a:pPr marL="623888" indent="-514350">
              <a:lnSpc>
                <a:spcPct val="80000"/>
              </a:lnSpc>
              <a:buFont typeface="Wingdings 3" pitchFamily="18" charset="2"/>
              <a:buAutoNum type="arabicPeriod"/>
            </a:pPr>
            <a:endParaRPr lang="pt-BR" sz="1400" b="1" dirty="0" smtClean="0">
              <a:latin typeface="Arial" charset="0"/>
              <a:cs typeface="Arial" charset="0"/>
            </a:endParaRPr>
          </a:p>
          <a:p>
            <a:pPr marL="623888" indent="-514350">
              <a:lnSpc>
                <a:spcPct val="80000"/>
              </a:lnSpc>
              <a:buFont typeface="Wingdings 3" pitchFamily="18" charset="2"/>
              <a:buAutoNum type="arabicPeriod"/>
            </a:pPr>
            <a:r>
              <a:rPr lang="pt-BR" sz="1400" b="1" dirty="0" smtClean="0">
                <a:latin typeface="Arial" charset="0"/>
                <a:cs typeface="Arial" charset="0"/>
              </a:rPr>
              <a:t>Verificação in-loco de projetos aprovados pelo GTARQ, </a:t>
            </a:r>
            <a:r>
              <a:rPr lang="pt-BR" sz="1400" b="1" dirty="0" smtClean="0">
                <a:latin typeface="Arial" charset="0"/>
                <a:cs typeface="Arial" charset="0"/>
              </a:rPr>
              <a:t> </a:t>
            </a:r>
            <a:r>
              <a:rPr lang="pt-BR" sz="1400" b="1" dirty="0" smtClean="0">
                <a:latin typeface="Arial" charset="0"/>
                <a:cs typeface="Arial" charset="0"/>
              </a:rPr>
              <a:t>– a depender da demanda. </a:t>
            </a:r>
          </a:p>
          <a:p>
            <a:pPr marL="623888" indent="-514350">
              <a:lnSpc>
                <a:spcPct val="80000"/>
              </a:lnSpc>
              <a:buFont typeface="Wingdings 3" pitchFamily="18" charset="2"/>
              <a:buAutoNum type="arabicPeriod"/>
            </a:pPr>
            <a:endParaRPr lang="pt-BR" sz="1400" b="1" dirty="0" smtClean="0">
              <a:latin typeface="Arial" charset="0"/>
              <a:cs typeface="Arial" charset="0"/>
            </a:endParaRPr>
          </a:p>
          <a:p>
            <a:pPr marL="623888" indent="-514350">
              <a:lnSpc>
                <a:spcPct val="80000"/>
              </a:lnSpc>
              <a:buFont typeface="Wingdings 3" pitchFamily="18" charset="2"/>
              <a:buAutoNum type="arabicPeriod"/>
            </a:pPr>
            <a:r>
              <a:rPr lang="pt-BR" sz="1400" b="1" dirty="0" smtClean="0">
                <a:latin typeface="Arial" charset="0"/>
                <a:cs typeface="Arial" charset="0"/>
              </a:rPr>
              <a:t>Fazer  orientação,  análise e aprovação dos projetos conforme previsão( a depender do numero de projetos que serão entregues na vigilância).</a:t>
            </a:r>
          </a:p>
          <a:p>
            <a:pPr marL="623888" indent="-514350">
              <a:lnSpc>
                <a:spcPct val="80000"/>
              </a:lnSpc>
              <a:buFont typeface="Wingdings 3" pitchFamily="18" charset="2"/>
              <a:buAutoNum type="arabicPeriod" startAt="3"/>
            </a:pPr>
            <a:endParaRPr lang="pt-BR" sz="1400" b="1" dirty="0" smtClean="0">
              <a:latin typeface="Arial" charset="0"/>
              <a:cs typeface="Arial" charset="0"/>
            </a:endParaRPr>
          </a:p>
          <a:p>
            <a:pPr marL="623888" indent="-514350">
              <a:lnSpc>
                <a:spcPct val="80000"/>
              </a:lnSpc>
            </a:pPr>
            <a:endParaRPr lang="pt-BR" sz="2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333375"/>
            <a:ext cx="8496300" cy="6048375"/>
          </a:xfrm>
        </p:spPr>
        <p:txBody>
          <a:bodyPr/>
          <a:lstStyle/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endParaRPr lang="pt-BR" sz="1600" b="1" smtClean="0">
              <a:latin typeface="Arial" charset="0"/>
              <a:cs typeface="Arial" charset="0"/>
            </a:endParaRPr>
          </a:p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r>
              <a:rPr lang="pt-BR" sz="2000" b="1" smtClean="0">
                <a:latin typeface="Arial" charset="0"/>
                <a:cs typeface="Arial" charset="0"/>
              </a:rPr>
              <a:t>Dificuldades do setor:</a:t>
            </a:r>
          </a:p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endParaRPr lang="pt-BR" sz="2000" b="1" smtClean="0">
              <a:latin typeface="Arial" charset="0"/>
              <a:cs typeface="Arial" charset="0"/>
            </a:endParaRPr>
          </a:p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endParaRPr lang="pt-BR" sz="1600" b="1" smtClean="0">
              <a:latin typeface="Arial" charset="0"/>
              <a:cs typeface="Arial" charset="0"/>
            </a:endParaRPr>
          </a:p>
          <a:p>
            <a:pPr marL="623888" indent="-514350">
              <a:lnSpc>
                <a:spcPct val="80000"/>
              </a:lnSpc>
              <a:buFont typeface="Wingdings 3" pitchFamily="18" charset="2"/>
              <a:buAutoNum type="arabicPeriod"/>
            </a:pPr>
            <a:r>
              <a:rPr lang="pt-BR" sz="1800" b="1" smtClean="0">
                <a:latin typeface="Arial" charset="0"/>
                <a:cs typeface="Arial" charset="0"/>
              </a:rPr>
              <a:t>Pequenos numero de profissionais na CVISA , pois devido a análise ser feito por equipe multiprofissionais esses profissionais são importantes para a complementação da análise. – Ex. Falta de enfermeiro;</a:t>
            </a:r>
          </a:p>
          <a:p>
            <a:pPr marL="623888" indent="-514350">
              <a:lnSpc>
                <a:spcPct val="80000"/>
              </a:lnSpc>
              <a:buFont typeface="Wingdings 3" pitchFamily="18" charset="2"/>
              <a:buAutoNum type="arabicPeriod"/>
            </a:pPr>
            <a:endParaRPr lang="pt-BR" sz="1800" b="1" smtClean="0">
              <a:latin typeface="Arial" charset="0"/>
              <a:cs typeface="Arial" charset="0"/>
            </a:endParaRPr>
          </a:p>
          <a:p>
            <a:pPr marL="623888" indent="-514350">
              <a:lnSpc>
                <a:spcPct val="80000"/>
              </a:lnSpc>
              <a:buFont typeface="Wingdings 3" pitchFamily="18" charset="2"/>
              <a:buAutoNum type="arabicPeriod"/>
            </a:pPr>
            <a:r>
              <a:rPr lang="pt-BR" sz="1800" b="1" smtClean="0">
                <a:latin typeface="Arial" charset="0"/>
                <a:cs typeface="Arial" charset="0"/>
              </a:rPr>
              <a:t>Projetos que são apresentados com pouco prazo para análise e aprovação que precisam ser aprovados em outros orgãos como Caixa Econômica;</a:t>
            </a:r>
          </a:p>
          <a:p>
            <a:pPr marL="623888" indent="-514350">
              <a:lnSpc>
                <a:spcPct val="80000"/>
              </a:lnSpc>
              <a:buFont typeface="Wingdings 3" pitchFamily="18" charset="2"/>
              <a:buAutoNum type="arabicPeriod"/>
            </a:pPr>
            <a:endParaRPr lang="pt-BR" sz="1800" b="1" smtClean="0">
              <a:latin typeface="Arial" charset="0"/>
              <a:cs typeface="Arial" charset="0"/>
            </a:endParaRPr>
          </a:p>
          <a:p>
            <a:pPr marL="623888" indent="-514350">
              <a:lnSpc>
                <a:spcPct val="80000"/>
              </a:lnSpc>
              <a:buFont typeface="Wingdings 3" pitchFamily="18" charset="2"/>
              <a:buAutoNum type="arabicPeriod"/>
            </a:pPr>
            <a:r>
              <a:rPr lang="pt-BR" sz="1800" b="1" smtClean="0">
                <a:latin typeface="Arial" charset="0"/>
                <a:cs typeface="Arial" charset="0"/>
              </a:rPr>
              <a:t>Falta de poucos profissionais  interessados e capacitados em projetos na área hospitalar, assim  em alguns casos  o projeto fica com pendencias e precisa ser analisado mais de três vezes.</a:t>
            </a:r>
          </a:p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endParaRPr lang="pt-BR" sz="1800" b="1" smtClean="0">
              <a:latin typeface="Arial" charset="0"/>
              <a:cs typeface="Arial" charset="0"/>
            </a:endParaRPr>
          </a:p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endParaRPr lang="pt-BR" sz="1800" b="1" smtClean="0">
              <a:latin typeface="Arial" charset="0"/>
              <a:cs typeface="Arial" charset="0"/>
            </a:endParaRPr>
          </a:p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endParaRPr lang="pt-BR" sz="1800" b="1" smtClean="0">
              <a:latin typeface="Arial" charset="0"/>
              <a:cs typeface="Arial" charset="0"/>
            </a:endParaRPr>
          </a:p>
          <a:p>
            <a:pPr marL="623888" indent="-514350">
              <a:lnSpc>
                <a:spcPct val="80000"/>
              </a:lnSpc>
              <a:buFont typeface="Wingdings 3" pitchFamily="18" charset="2"/>
              <a:buNone/>
            </a:pPr>
            <a:endParaRPr lang="pt-BR" sz="2000" b="1" i="1" u="sng" smtClean="0">
              <a:latin typeface="Arial" charset="0"/>
              <a:cs typeface="Arial" charset="0"/>
            </a:endParaRPr>
          </a:p>
          <a:p>
            <a:pPr marL="623888" indent="-514350">
              <a:lnSpc>
                <a:spcPct val="80000"/>
              </a:lnSpc>
            </a:pPr>
            <a:endParaRPr lang="pt-BR" sz="2000" b="1" smtClean="0">
              <a:latin typeface="Arial" charset="0"/>
              <a:cs typeface="Arial" charset="0"/>
            </a:endParaRPr>
          </a:p>
          <a:p>
            <a:pPr marL="623888" indent="-514350">
              <a:lnSpc>
                <a:spcPct val="80000"/>
              </a:lnSpc>
            </a:pPr>
            <a:endParaRPr lang="pt-BR" sz="2000" b="1" smtClean="0">
              <a:latin typeface="Arial" charset="0"/>
              <a:cs typeface="Arial" charset="0"/>
            </a:endParaRPr>
          </a:p>
          <a:p>
            <a:pPr marL="623888" indent="-514350">
              <a:lnSpc>
                <a:spcPct val="80000"/>
              </a:lnSpc>
            </a:pPr>
            <a:endParaRPr lang="pt-BR" sz="20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/>
          </p:cNvSpPr>
          <p:nvPr>
            <p:ph type="ctrTitle"/>
          </p:nvPr>
        </p:nvSpPr>
        <p:spPr bwMode="auto">
          <a:xfrm>
            <a:off x="685800" y="1857365"/>
            <a:ext cx="7772400" cy="1743086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t-BR" dirty="0" smtClean="0">
                <a:effectLst/>
              </a:rPr>
              <a:t>Muito Obrigado.</a:t>
            </a:r>
          </a:p>
        </p:txBody>
      </p:sp>
      <p:sp>
        <p:nvSpPr>
          <p:cNvPr id="21506" name="Rectangle 5"/>
          <p:cNvSpPr>
            <a:spLocks noGrp="1"/>
          </p:cNvSpPr>
          <p:nvPr>
            <p:ph type="subTitle" idx="1"/>
          </p:nvPr>
        </p:nvSpPr>
        <p:spPr>
          <a:xfrm>
            <a:off x="1071563" y="3886200"/>
            <a:ext cx="6858000" cy="1752600"/>
          </a:xfrm>
        </p:spPr>
        <p:txBody>
          <a:bodyPr/>
          <a:lstStyle/>
          <a:p>
            <a:pPr marL="109538">
              <a:lnSpc>
                <a:spcPct val="90000"/>
              </a:lnSpc>
            </a:pPr>
            <a:r>
              <a:rPr lang="pt-BR" dirty="0" smtClean="0"/>
              <a:t>Wagner Martins Goes – Eng.Civil</a:t>
            </a:r>
          </a:p>
          <a:p>
            <a:pPr marL="109538">
              <a:lnSpc>
                <a:spcPct val="90000"/>
              </a:lnSpc>
            </a:pPr>
            <a:r>
              <a:rPr lang="pt-BR" dirty="0" smtClean="0"/>
              <a:t>GTARQ/CVISA/DVS/SES/MS/2013</a:t>
            </a:r>
          </a:p>
          <a:p>
            <a:pPr marL="109538">
              <a:lnSpc>
                <a:spcPct val="90000"/>
              </a:lnSpc>
            </a:pPr>
            <a:r>
              <a:rPr lang="pt-BR" dirty="0" smtClean="0"/>
              <a:t>(67) 3312-1152</a:t>
            </a:r>
          </a:p>
          <a:p>
            <a:pPr marL="109538">
              <a:lnSpc>
                <a:spcPct val="90000"/>
              </a:lnSpc>
            </a:pPr>
            <a:r>
              <a:rPr lang="pt-BR" dirty="0" smtClean="0">
                <a:hlinkClick r:id="rId2"/>
              </a:rPr>
              <a:t>gtarq@saude.ms.gov.br</a:t>
            </a:r>
            <a:endParaRPr lang="pt-BR" dirty="0" smtClean="0"/>
          </a:p>
          <a:p>
            <a:pPr marL="109538">
              <a:lnSpc>
                <a:spcPct val="90000"/>
              </a:lnSpc>
            </a:pPr>
            <a:r>
              <a:rPr lang="pt-BR" dirty="0" smtClean="0"/>
              <a:t>wmgoes2009@gmail.com</a:t>
            </a:r>
            <a:endParaRPr lang="pt-BR" dirty="0" smtClean="0"/>
          </a:p>
          <a:p>
            <a:pPr marL="109538">
              <a:lnSpc>
                <a:spcPct val="90000"/>
              </a:lnSpc>
            </a:pPr>
            <a:endParaRPr lang="pt-B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1305</TotalTime>
  <Words>446</Words>
  <Application>Microsoft Office PowerPoint</Application>
  <PresentationFormat>On-screen Show (4:3)</PresentationFormat>
  <Paragraphs>83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Lucida Sans</vt:lpstr>
      <vt:lpstr>Lucida Sans Unicode</vt:lpstr>
      <vt:lpstr>Verdana</vt:lpstr>
      <vt:lpstr>Wingdings 2</vt:lpstr>
      <vt:lpstr>Wingdings 3</vt:lpstr>
      <vt:lpstr>Concurso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Muito Obrigado.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PROGRAMAÇÃO 2011</dc:title>
  <dc:creator>beatriz</dc:creator>
  <cp:lastModifiedBy>Wagner Martins Goes</cp:lastModifiedBy>
  <cp:revision>94</cp:revision>
  <dcterms:created xsi:type="dcterms:W3CDTF">2011-01-21T21:21:14Z</dcterms:created>
  <dcterms:modified xsi:type="dcterms:W3CDTF">2017-03-13T15:42:11Z</dcterms:modified>
</cp:coreProperties>
</file>