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76" r:id="rId4"/>
    <p:sldId id="277" r:id="rId5"/>
    <p:sldId id="257" r:id="rId6"/>
    <p:sldId id="279" r:id="rId7"/>
    <p:sldId id="281" r:id="rId8"/>
    <p:sldId id="283" r:id="rId9"/>
    <p:sldId id="285" r:id="rId10"/>
    <p:sldId id="287" r:id="rId11"/>
    <p:sldId id="289" r:id="rId12"/>
    <p:sldId id="27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90" r:id="rId26"/>
    <p:sldId id="271" r:id="rId27"/>
    <p:sldId id="292" r:id="rId28"/>
    <p:sldId id="272" r:id="rId29"/>
    <p:sldId id="273" r:id="rId30"/>
    <p:sldId id="275" r:id="rId31"/>
    <p:sldId id="291" r:id="rId32"/>
    <p:sldId id="293" r:id="rId33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514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E2930-E9EA-4237-ADF6-73A1DCF8A516}" type="datetimeFigureOut">
              <a:rPr lang="pt-BR" altLang="pt-BR">
                <a:solidFill>
                  <a:srgbClr val="000000"/>
                </a:solidFill>
              </a:rPr>
              <a:pPr>
                <a:defRPr/>
              </a:pPr>
              <a:t>15/03/2017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D82B-27D9-4875-9F93-038E4E49C605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5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ED45-DDE8-4572-B8D2-A61D1235A0F8}" type="datetimeFigureOut">
              <a:rPr lang="pt-BR" altLang="pt-BR">
                <a:solidFill>
                  <a:srgbClr val="000000"/>
                </a:solidFill>
              </a:rPr>
              <a:pPr>
                <a:defRPr/>
              </a:pPr>
              <a:t>15/03/2017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EE2E7-B8DA-4687-82BC-3DBE5579CEAE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562BE-55DF-4815-98DC-27204CA7000C}" type="datetimeFigureOut">
              <a:rPr lang="pt-BR" altLang="pt-BR">
                <a:solidFill>
                  <a:srgbClr val="000000"/>
                </a:solidFill>
              </a:rPr>
              <a:pPr>
                <a:defRPr/>
              </a:pPr>
              <a:t>15/03/2017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D7D69-4BB4-4680-9FF4-D218F29A267F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59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44623-D9E9-4B26-A1DF-07997D27981B}" type="datetimeFigureOut">
              <a:rPr lang="pt-BR" altLang="pt-BR">
                <a:solidFill>
                  <a:srgbClr val="000000"/>
                </a:solidFill>
              </a:rPr>
              <a:pPr>
                <a:defRPr/>
              </a:pPr>
              <a:t>15/03/2017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E8438-7C84-4410-BF06-C4C9019C205B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3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063B2-E80E-4F5F-9214-653B9BAC202F}" type="datetimeFigureOut">
              <a:rPr lang="pt-BR" altLang="pt-BR">
                <a:solidFill>
                  <a:srgbClr val="000000"/>
                </a:solidFill>
              </a:rPr>
              <a:pPr>
                <a:defRPr/>
              </a:pPr>
              <a:t>15/03/2017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C38ED-A79D-47EB-9581-594102293E7D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1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1F500-233A-4042-9AFC-482F2F1FA8A6}" type="datetimeFigureOut">
              <a:rPr lang="pt-BR" altLang="pt-BR">
                <a:solidFill>
                  <a:srgbClr val="000000"/>
                </a:solidFill>
              </a:rPr>
              <a:pPr>
                <a:defRPr/>
              </a:pPr>
              <a:t>15/03/2017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1A213-3AC2-4E2D-A1FD-850141B50B5D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43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B68B-0940-4147-9E9C-D0B084CFFDFD}" type="datetimeFigureOut">
              <a:rPr lang="pt-BR" altLang="pt-BR">
                <a:solidFill>
                  <a:srgbClr val="000000"/>
                </a:solidFill>
              </a:rPr>
              <a:pPr>
                <a:defRPr/>
              </a:pPr>
              <a:t>15/03/2017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AB8A8-AE47-4EF7-98C2-2045047A6AE6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2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pt-BR" altLang="pt-BR" noProof="0" smtClean="0"/>
              <a:t>Clique para editar o estilo do título mestre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pt-BR" altLang="pt-BR" noProof="0" smtClean="0"/>
              <a:t>Clique para editar o estilo do subtítulo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21B0E-2A26-45B8-ADF9-7E66E1ADA675}" type="datetimeFigureOut">
              <a:rPr lang="pt-BR" altLang="pt-BR">
                <a:solidFill>
                  <a:srgbClr val="000000"/>
                </a:solidFill>
              </a:rPr>
              <a:pPr>
                <a:defRPr/>
              </a:pPr>
              <a:t>15/03/2017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045A-C45D-4301-A51D-1D56FA8D6FC1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0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1109-018D-4760-8683-6C7D49BCC626}" type="datetimeFigureOut">
              <a:rPr lang="pt-BR" altLang="pt-BR">
                <a:solidFill>
                  <a:srgbClr val="000000"/>
                </a:solidFill>
              </a:rPr>
              <a:pPr>
                <a:defRPr/>
              </a:pPr>
              <a:t>15/03/2017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75AA7-F755-4C31-9821-EF592C756D54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1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1D2FD-1092-40C9-9D3F-62CEC48719C9}" type="datetimeFigureOut">
              <a:rPr lang="pt-BR" altLang="pt-BR">
                <a:solidFill>
                  <a:srgbClr val="000000"/>
                </a:solidFill>
              </a:rPr>
              <a:pPr>
                <a:defRPr/>
              </a:pPr>
              <a:t>15/03/2017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F3EA2-3F70-4B2F-915D-37FB9526B9AA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6C8D1-335D-4430-8325-D700156CA8D8}" type="datetimeFigureOut">
              <a:rPr lang="pt-BR" altLang="pt-BR">
                <a:solidFill>
                  <a:srgbClr val="000000"/>
                </a:solidFill>
              </a:rPr>
              <a:pPr>
                <a:defRPr/>
              </a:pPr>
              <a:t>15/03/2017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A4CAA-9C30-43E1-9499-116A1B662DF8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9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31975" y="765048"/>
            <a:ext cx="0" cy="5328285"/>
          </a:xfrm>
          <a:custGeom>
            <a:avLst/>
            <a:gdLst/>
            <a:ahLst/>
            <a:cxnLst/>
            <a:rect l="l" t="t" r="r" b="b"/>
            <a:pathLst>
              <a:path h="5328285">
                <a:moveTo>
                  <a:pt x="0" y="5327904"/>
                </a:moveTo>
                <a:lnTo>
                  <a:pt x="0" y="0"/>
                </a:lnTo>
              </a:path>
            </a:pathLst>
          </a:custGeom>
          <a:ln w="5791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396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254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7904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24611" y="1267967"/>
            <a:ext cx="621791" cy="44622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3041" y="391667"/>
            <a:ext cx="8217916" cy="285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96795" y="2565400"/>
            <a:ext cx="6990715" cy="1516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5B8B426-B792-4904-8F26-12FCC5C8FCF7}" type="datetimeFigureOut">
              <a:rPr lang="pt-BR" altLang="pt-BR">
                <a:solidFill>
                  <a:srgbClr val="000000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15/03/2017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B3A7FC8-C0AA-4A5D-9003-44F4BB2F8632}" type="slidenum">
              <a:rPr lang="pt-BR" altLang="pt-BR">
                <a:solidFill>
                  <a:srgbClr val="000000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5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onitora@saude.ms.gov.br" TargetMode="External"/><Relationship Id="rId2" Type="http://schemas.openxmlformats.org/officeDocument/2006/relationships/hyperlink" Target="mailto:gtali@saude.ms.gov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383" y="1341119"/>
            <a:ext cx="2302764" cy="1261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1975" y="908303"/>
            <a:ext cx="0" cy="5041900"/>
          </a:xfrm>
          <a:custGeom>
            <a:avLst/>
            <a:gdLst/>
            <a:ahLst/>
            <a:cxnLst/>
            <a:rect l="l" t="t" r="r" b="b"/>
            <a:pathLst>
              <a:path h="5041900">
                <a:moveTo>
                  <a:pt x="0" y="5041392"/>
                </a:moveTo>
                <a:lnTo>
                  <a:pt x="0" y="0"/>
                </a:lnTo>
              </a:path>
            </a:pathLst>
          </a:custGeom>
          <a:ln w="5791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8290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254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3370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611" y="1267967"/>
            <a:ext cx="621791" cy="446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0552" y="0"/>
            <a:ext cx="3203447" cy="908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7220" y="0"/>
            <a:ext cx="1583436" cy="908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500372" cy="908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1639" y="3572255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4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54376" y="2707513"/>
            <a:ext cx="5274310" cy="735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27380">
              <a:lnSpc>
                <a:spcPct val="100000"/>
              </a:lnSpc>
            </a:pPr>
            <a:r>
              <a:rPr sz="2400" i="1" dirty="0">
                <a:solidFill>
                  <a:srgbClr val="006666"/>
                </a:solidFill>
                <a:latin typeface="Verdana"/>
                <a:cs typeface="Verdana"/>
              </a:rPr>
              <a:t>Plano </a:t>
            </a:r>
            <a:r>
              <a:rPr sz="2400" i="1" spc="-5" dirty="0">
                <a:solidFill>
                  <a:srgbClr val="006666"/>
                </a:solidFill>
                <a:latin typeface="Verdana"/>
                <a:cs typeface="Verdana"/>
              </a:rPr>
              <a:t>de </a:t>
            </a:r>
            <a:r>
              <a:rPr sz="2400" i="1" dirty="0" err="1">
                <a:solidFill>
                  <a:srgbClr val="006666"/>
                </a:solidFill>
                <a:latin typeface="Verdana"/>
                <a:cs typeface="Verdana"/>
              </a:rPr>
              <a:t>trabalho</a:t>
            </a:r>
            <a:r>
              <a:rPr sz="2400" i="1" dirty="0">
                <a:solidFill>
                  <a:srgbClr val="006666"/>
                </a:solidFill>
                <a:latin typeface="Verdana"/>
                <a:cs typeface="Verdana"/>
              </a:rPr>
              <a:t> </a:t>
            </a:r>
            <a:r>
              <a:rPr sz="2400" i="1" spc="-5" dirty="0" smtClean="0">
                <a:solidFill>
                  <a:srgbClr val="006666"/>
                </a:solidFill>
                <a:latin typeface="Verdana"/>
                <a:cs typeface="Verdana"/>
              </a:rPr>
              <a:t>201</a:t>
            </a:r>
            <a:r>
              <a:rPr lang="pt-BR" sz="2400" i="1" spc="-5" dirty="0" smtClean="0">
                <a:solidFill>
                  <a:srgbClr val="006666"/>
                </a:solidFill>
                <a:latin typeface="Verdana"/>
                <a:cs typeface="Verdana"/>
              </a:rPr>
              <a:t>7</a:t>
            </a:r>
            <a:r>
              <a:rPr sz="2400" i="1" spc="-5" dirty="0" smtClean="0">
                <a:solidFill>
                  <a:srgbClr val="006666"/>
                </a:solidFill>
                <a:latin typeface="Verdana"/>
                <a:cs typeface="Verdana"/>
              </a:rPr>
              <a:t>  </a:t>
            </a:r>
            <a:r>
              <a:rPr sz="2400" i="1" spc="-5" dirty="0">
                <a:solidFill>
                  <a:srgbClr val="006666"/>
                </a:solidFill>
                <a:latin typeface="Verdana"/>
                <a:cs typeface="Verdana"/>
              </a:rPr>
              <a:t>Gerência Técnica de</a:t>
            </a:r>
            <a:r>
              <a:rPr sz="2400" i="1" spc="25" dirty="0">
                <a:solidFill>
                  <a:srgbClr val="006666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006666"/>
                </a:solidFill>
                <a:latin typeface="Verdana"/>
                <a:cs typeface="Verdana"/>
              </a:rPr>
              <a:t>Alimentos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91840" y="3607308"/>
            <a:ext cx="4846320" cy="1117600"/>
          </a:xfrm>
          <a:custGeom>
            <a:avLst/>
            <a:gdLst/>
            <a:ahLst/>
            <a:cxnLst/>
            <a:rect l="l" t="t" r="r" b="b"/>
            <a:pathLst>
              <a:path w="4846320" h="1117600">
                <a:moveTo>
                  <a:pt x="4846320" y="0"/>
                </a:moveTo>
                <a:lnTo>
                  <a:pt x="0" y="0"/>
                </a:lnTo>
                <a:lnTo>
                  <a:pt x="0" y="1117092"/>
                </a:lnTo>
                <a:lnTo>
                  <a:pt x="4846320" y="893699"/>
                </a:lnTo>
                <a:lnTo>
                  <a:pt x="4846320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61891" y="4075810"/>
            <a:ext cx="3411854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" dirty="0">
                <a:solidFill>
                  <a:srgbClr val="FFFFFF"/>
                </a:solidFill>
                <a:latin typeface="Lucida Sans"/>
                <a:cs typeface="Lucida Sans"/>
              </a:rPr>
              <a:t>GTALI/CVISA/SES/MS</a:t>
            </a:r>
            <a:endParaRPr sz="2400"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Premiação à VISA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738" y="2133600"/>
            <a:ext cx="8001000" cy="3733800"/>
          </a:xfrm>
        </p:spPr>
        <p:txBody>
          <a:bodyPr/>
          <a:lstStyle/>
          <a:p>
            <a:r>
              <a:rPr lang="pt-BR" dirty="0" smtClean="0"/>
              <a:t>Computador e impressora para VISA que cumprir a meta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13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188976"/>
            <a:ext cx="7812405" cy="576580"/>
          </a:xfrm>
          <a:custGeom>
            <a:avLst/>
            <a:gdLst/>
            <a:ahLst/>
            <a:cxnLst/>
            <a:rect l="l" t="t" r="r" b="b"/>
            <a:pathLst>
              <a:path w="7812405" h="576580">
                <a:moveTo>
                  <a:pt x="7812024" y="0"/>
                </a:moveTo>
                <a:lnTo>
                  <a:pt x="0" y="115189"/>
                </a:lnTo>
                <a:lnTo>
                  <a:pt x="0" y="576072"/>
                </a:lnTo>
                <a:lnTo>
                  <a:pt x="7812024" y="576072"/>
                </a:lnTo>
                <a:lnTo>
                  <a:pt x="7812024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39388" y="396240"/>
            <a:ext cx="291719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INSPEÇÃO</a:t>
            </a:r>
            <a:r>
              <a:rPr sz="18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SANITÁRIA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91892" y="2527934"/>
            <a:ext cx="664972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5570">
              <a:lnSpc>
                <a:spcPct val="100000"/>
              </a:lnSpc>
            </a:pPr>
            <a:r>
              <a:rPr sz="2000" dirty="0">
                <a:solidFill>
                  <a:srgbClr val="990033"/>
                </a:solidFill>
              </a:rPr>
              <a:t>Avaliação e </a:t>
            </a:r>
            <a:r>
              <a:rPr sz="2000" spc="-5" dirty="0">
                <a:solidFill>
                  <a:srgbClr val="990033"/>
                </a:solidFill>
              </a:rPr>
              <a:t>monitoramento </a:t>
            </a:r>
            <a:r>
              <a:rPr sz="2000" dirty="0">
                <a:solidFill>
                  <a:srgbClr val="990033"/>
                </a:solidFill>
              </a:rPr>
              <a:t>de serviços </a:t>
            </a:r>
            <a:r>
              <a:rPr sz="2000" spc="-5" dirty="0">
                <a:solidFill>
                  <a:srgbClr val="990033"/>
                </a:solidFill>
              </a:rPr>
              <a:t>de  </a:t>
            </a:r>
            <a:r>
              <a:rPr sz="2000" dirty="0">
                <a:solidFill>
                  <a:srgbClr val="990033"/>
                </a:solidFill>
              </a:rPr>
              <a:t>alimentação – </a:t>
            </a:r>
            <a:r>
              <a:rPr sz="2000" spc="-5" dirty="0">
                <a:solidFill>
                  <a:srgbClr val="990033"/>
                </a:solidFill>
              </a:rPr>
              <a:t>restaurantes comerciais </a:t>
            </a:r>
            <a:r>
              <a:rPr sz="2000" dirty="0">
                <a:solidFill>
                  <a:srgbClr val="990033"/>
                </a:solidFill>
              </a:rPr>
              <a:t>do</a:t>
            </a:r>
            <a:r>
              <a:rPr sz="2000" spc="-55" dirty="0">
                <a:solidFill>
                  <a:srgbClr val="990033"/>
                </a:solidFill>
              </a:rPr>
              <a:t> </a:t>
            </a:r>
            <a:r>
              <a:rPr sz="2000" dirty="0">
                <a:solidFill>
                  <a:srgbClr val="990033"/>
                </a:solidFill>
              </a:rPr>
              <a:t>tipo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1806320" y="3137534"/>
            <a:ext cx="6517005" cy="316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3040">
              <a:lnSpc>
                <a:spcPct val="100000"/>
              </a:lnSpc>
            </a:pPr>
            <a:r>
              <a:rPr sz="2000" b="1" dirty="0">
                <a:solidFill>
                  <a:srgbClr val="990033"/>
                </a:solidFill>
                <a:latin typeface="Verdana"/>
                <a:cs typeface="Verdana"/>
              </a:rPr>
              <a:t>“self-service”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400" spc="-5" dirty="0">
                <a:latin typeface="Arial"/>
                <a:cs typeface="Arial"/>
              </a:rPr>
              <a:t>Inspeção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sanitária</a:t>
            </a:r>
            <a:endParaRPr sz="24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lr>
                <a:srgbClr val="00666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Roteiro padronizado (RDC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216/04)</a:t>
            </a:r>
            <a:endParaRPr sz="24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lr>
                <a:srgbClr val="00666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Utilização </a:t>
            </a:r>
            <a:r>
              <a:rPr sz="2400" dirty="0">
                <a:latin typeface="Arial"/>
                <a:cs typeface="Arial"/>
              </a:rPr>
              <a:t>do </a:t>
            </a:r>
            <a:r>
              <a:rPr sz="2400" spc="-5" dirty="0">
                <a:latin typeface="Arial"/>
                <a:cs typeface="Arial"/>
              </a:rPr>
              <a:t>aplicativo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SIARS</a:t>
            </a:r>
            <a:endParaRPr sz="2400">
              <a:latin typeface="Arial"/>
              <a:cs typeface="Arial"/>
            </a:endParaRPr>
          </a:p>
          <a:p>
            <a:pPr marL="1155700" marR="5080" lvl="1" indent="-228600">
              <a:lnSpc>
                <a:spcPct val="100000"/>
              </a:lnSpc>
              <a:spcBef>
                <a:spcPts val="484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Sistema de avaliação e monitoramento do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risco  sanitário em serviços de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alimentação.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400" spc="-5" dirty="0">
                <a:latin typeface="Arial"/>
                <a:cs typeface="Arial"/>
              </a:rPr>
              <a:t>Monitoramento da qualidade das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refeições</a:t>
            </a:r>
            <a:endParaRPr sz="24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lr>
                <a:srgbClr val="00666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Análise microbiológica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físico-química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79676" y="836675"/>
            <a:ext cx="5760720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2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188976"/>
            <a:ext cx="7812405" cy="576580"/>
          </a:xfrm>
          <a:custGeom>
            <a:avLst/>
            <a:gdLst/>
            <a:ahLst/>
            <a:cxnLst/>
            <a:rect l="l" t="t" r="r" b="b"/>
            <a:pathLst>
              <a:path w="7812405" h="576580">
                <a:moveTo>
                  <a:pt x="7812024" y="0"/>
                </a:moveTo>
                <a:lnTo>
                  <a:pt x="0" y="115189"/>
                </a:lnTo>
                <a:lnTo>
                  <a:pt x="0" y="576072"/>
                </a:lnTo>
                <a:lnTo>
                  <a:pt x="7812024" y="576072"/>
                </a:lnTo>
                <a:lnTo>
                  <a:pt x="7812024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78655" y="391667"/>
            <a:ext cx="252476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INSPEÇÃO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SANITÁRIA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9148" y="879094"/>
            <a:ext cx="6904990" cy="106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735" marR="5080" indent="-661670">
              <a:lnSpc>
                <a:spcPts val="2810"/>
              </a:lnSpc>
            </a:pPr>
            <a:r>
              <a:rPr sz="2600" spc="-10" dirty="0">
                <a:solidFill>
                  <a:srgbClr val="990033"/>
                </a:solidFill>
                <a:latin typeface="Arial"/>
                <a:cs typeface="Arial"/>
              </a:rPr>
              <a:t>Avaliação </a:t>
            </a:r>
            <a:r>
              <a:rPr sz="2600" dirty="0">
                <a:solidFill>
                  <a:srgbClr val="990033"/>
                </a:solidFill>
                <a:latin typeface="Arial"/>
                <a:cs typeface="Arial"/>
              </a:rPr>
              <a:t>das unidades de alimentação</a:t>
            </a:r>
            <a:r>
              <a:rPr sz="2600" spc="-6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990033"/>
                </a:solidFill>
                <a:latin typeface="Arial"/>
                <a:cs typeface="Arial"/>
              </a:rPr>
              <a:t>das  escolas públicas e monitoramento</a:t>
            </a:r>
            <a:r>
              <a:rPr sz="2600" spc="-4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990033"/>
                </a:solidFill>
                <a:latin typeface="Arial"/>
                <a:cs typeface="Arial"/>
              </a:rPr>
              <a:t>da</a:t>
            </a:r>
            <a:endParaRPr sz="2600">
              <a:latin typeface="Arial"/>
              <a:cs typeface="Arial"/>
            </a:endParaRPr>
          </a:p>
          <a:p>
            <a:pPr marL="2042795">
              <a:lnSpc>
                <a:spcPts val="2765"/>
              </a:lnSpc>
            </a:pPr>
            <a:r>
              <a:rPr sz="2600" dirty="0">
                <a:solidFill>
                  <a:srgbClr val="990033"/>
                </a:solidFill>
                <a:latin typeface="Arial"/>
                <a:cs typeface="Arial"/>
              </a:rPr>
              <a:t>alimentação</a:t>
            </a:r>
            <a:r>
              <a:rPr sz="2600" spc="-4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990033"/>
                </a:solidFill>
                <a:latin typeface="Arial"/>
                <a:cs typeface="Arial"/>
              </a:rPr>
              <a:t>escolar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344" y="1981834"/>
            <a:ext cx="312864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Critérios de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inclusão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2344" y="4027296"/>
            <a:ext cx="6942455" cy="2320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Inspeção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sanitária</a:t>
            </a:r>
            <a:endParaRPr sz="24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85"/>
              </a:spcBef>
              <a:buClr>
                <a:srgbClr val="00666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Roteiro padronizado (RDC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216/04)</a:t>
            </a:r>
            <a:endParaRPr sz="24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90"/>
              </a:spcBef>
              <a:buClr>
                <a:srgbClr val="00666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Utilização do aplicativo CECANE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UFRG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i="1" dirty="0">
                <a:solidFill>
                  <a:srgbClr val="006666"/>
                </a:solidFill>
                <a:latin typeface="Arial"/>
                <a:cs typeface="Arial"/>
              </a:rPr>
              <a:t>Boas Práticas em unidades de alimentação</a:t>
            </a:r>
            <a:r>
              <a:rPr sz="2000" i="1" spc="-1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6666"/>
                </a:solidFill>
                <a:latin typeface="Arial"/>
                <a:cs typeface="Arial"/>
              </a:rPr>
              <a:t>escolar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400" spc="-5" dirty="0">
                <a:latin typeface="Arial"/>
                <a:cs typeface="Arial"/>
              </a:rPr>
              <a:t>Monitoramento da qualidade das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refeições</a:t>
            </a:r>
            <a:endParaRPr sz="24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85"/>
              </a:spcBef>
              <a:buClr>
                <a:srgbClr val="00666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Análise </a:t>
            </a:r>
            <a:r>
              <a:rPr sz="2400" dirty="0">
                <a:latin typeface="Arial"/>
                <a:cs typeface="Arial"/>
              </a:rPr>
              <a:t>microbiológica 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físico-química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96795" y="2565400"/>
          <a:ext cx="6914386" cy="1507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6719"/>
                <a:gridCol w="2547204"/>
                <a:gridCol w="651106"/>
                <a:gridCol w="659357"/>
              </a:tblGrid>
              <a:tr h="653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92759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Nº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ESCOLAS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PÚBLICAS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92759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MUNICÍPIOS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T w="76200">
                      <a:solidFill>
                        <a:srgbClr val="000000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META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INCLUSÃO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200">
                      <a:solidFill>
                        <a:srgbClr val="000000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Nº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76200">
                      <a:solidFill>
                        <a:srgbClr val="000000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</a:tr>
              <a:tr h="213458">
                <a:tc>
                  <a:txBody>
                    <a:bodyPr/>
                    <a:lstStyle/>
                    <a:p>
                      <a:pPr marL="492759">
                        <a:lnSpc>
                          <a:spcPts val="155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 a 10</a:t>
                      </a:r>
                      <a:r>
                        <a:rPr sz="14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escolas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55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100%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ts val="155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55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solidFill>
                      <a:srgbClr val="BADFE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492759">
                        <a:lnSpc>
                          <a:spcPts val="1555"/>
                        </a:lnSpc>
                      </a:pPr>
                      <a:r>
                        <a:rPr sz="1400" b="1" spc="-40" dirty="0">
                          <a:latin typeface="Arial"/>
                          <a:cs typeface="Arial"/>
                        </a:rPr>
                        <a:t>11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 20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escolas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ts val="155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80%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155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solidFill>
                      <a:srgbClr val="BADFE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492759">
                        <a:lnSpc>
                          <a:spcPts val="155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21 a 50</a:t>
                      </a:r>
                      <a:r>
                        <a:rPr sz="14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escolas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ts val="155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60%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ts val="155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solidFill>
                      <a:srgbClr val="BADFE2"/>
                    </a:solidFill>
                  </a:tcPr>
                </a:tc>
              </a:tr>
              <a:tr h="146390">
                <a:tc>
                  <a:txBody>
                    <a:bodyPr/>
                    <a:lstStyle/>
                    <a:p>
                      <a:pPr marL="492759">
                        <a:lnSpc>
                          <a:spcPts val="1055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Acima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escolas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52729" algn="ctr">
                        <a:lnSpc>
                          <a:spcPts val="105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40%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R="216535" algn="r">
                        <a:lnSpc>
                          <a:spcPts val="105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58"/>
            <a:ext cx="9143999" cy="6835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7220" y="188976"/>
            <a:ext cx="4716780" cy="576580"/>
          </a:xfrm>
          <a:custGeom>
            <a:avLst/>
            <a:gdLst/>
            <a:ahLst/>
            <a:cxnLst/>
            <a:rect l="l" t="t" r="r" b="b"/>
            <a:pathLst>
              <a:path w="4716780" h="576580">
                <a:moveTo>
                  <a:pt x="4716780" y="0"/>
                </a:moveTo>
                <a:lnTo>
                  <a:pt x="0" y="115189"/>
                </a:lnTo>
                <a:lnTo>
                  <a:pt x="0" y="576072"/>
                </a:lnTo>
                <a:lnTo>
                  <a:pt x="4716780" y="576072"/>
                </a:lnTo>
                <a:lnTo>
                  <a:pt x="4716780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1478" y="328929"/>
            <a:ext cx="41313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i="1" spc="-10" dirty="0">
                <a:latin typeface="Lucida Sans"/>
                <a:cs typeface="Lucida Sans"/>
              </a:rPr>
              <a:t>PROGRAMAS </a:t>
            </a:r>
            <a:r>
              <a:rPr b="1" i="1" spc="-5" dirty="0" smtClean="0">
                <a:latin typeface="Lucida Sans"/>
                <a:cs typeface="Lucida Sans"/>
              </a:rPr>
              <a:t>DE</a:t>
            </a:r>
            <a:r>
              <a:rPr b="1" i="1" spc="-15" dirty="0" smtClean="0">
                <a:latin typeface="Lucida Sans"/>
                <a:cs typeface="Lucida Sans"/>
              </a:rPr>
              <a:t> </a:t>
            </a:r>
            <a:r>
              <a:rPr b="1" i="1" spc="-10" dirty="0">
                <a:latin typeface="Lucida Sans"/>
                <a:cs typeface="Lucida Sans"/>
              </a:rPr>
              <a:t>MONITORAMENTO</a:t>
            </a:r>
          </a:p>
        </p:txBody>
      </p:sp>
      <p:sp>
        <p:nvSpPr>
          <p:cNvPr id="4" name="object 4"/>
          <p:cNvSpPr/>
          <p:nvPr/>
        </p:nvSpPr>
        <p:spPr>
          <a:xfrm>
            <a:off x="1036319" y="1592580"/>
            <a:ext cx="2615565" cy="3027045"/>
          </a:xfrm>
          <a:custGeom>
            <a:avLst/>
            <a:gdLst/>
            <a:ahLst/>
            <a:cxnLst/>
            <a:rect l="l" t="t" r="r" b="b"/>
            <a:pathLst>
              <a:path w="2615565" h="3027045">
                <a:moveTo>
                  <a:pt x="0" y="0"/>
                </a:moveTo>
                <a:lnTo>
                  <a:pt x="1307592" y="0"/>
                </a:lnTo>
                <a:lnTo>
                  <a:pt x="1352542" y="877"/>
                </a:lnTo>
                <a:lnTo>
                  <a:pt x="1397113" y="3491"/>
                </a:lnTo>
                <a:lnTo>
                  <a:pt x="1441278" y="7813"/>
                </a:lnTo>
                <a:lnTo>
                  <a:pt x="1485015" y="13814"/>
                </a:lnTo>
                <a:lnTo>
                  <a:pt x="1528299" y="21468"/>
                </a:lnTo>
                <a:lnTo>
                  <a:pt x="1571105" y="30745"/>
                </a:lnTo>
                <a:lnTo>
                  <a:pt x="1613409" y="41618"/>
                </a:lnTo>
                <a:lnTo>
                  <a:pt x="1655187" y="54057"/>
                </a:lnTo>
                <a:lnTo>
                  <a:pt x="1696414" y="68036"/>
                </a:lnTo>
                <a:lnTo>
                  <a:pt x="1737066" y="83526"/>
                </a:lnTo>
                <a:lnTo>
                  <a:pt x="1777119" y="100498"/>
                </a:lnTo>
                <a:lnTo>
                  <a:pt x="1816548" y="118925"/>
                </a:lnTo>
                <a:lnTo>
                  <a:pt x="1855329" y="138778"/>
                </a:lnTo>
                <a:lnTo>
                  <a:pt x="1893437" y="160030"/>
                </a:lnTo>
                <a:lnTo>
                  <a:pt x="1930849" y="182651"/>
                </a:lnTo>
                <a:lnTo>
                  <a:pt x="1967540" y="206614"/>
                </a:lnTo>
                <a:lnTo>
                  <a:pt x="2003485" y="231891"/>
                </a:lnTo>
                <a:lnTo>
                  <a:pt x="2038661" y="258454"/>
                </a:lnTo>
                <a:lnTo>
                  <a:pt x="2073042" y="286273"/>
                </a:lnTo>
                <a:lnTo>
                  <a:pt x="2106605" y="315322"/>
                </a:lnTo>
                <a:lnTo>
                  <a:pt x="2139324" y="345572"/>
                </a:lnTo>
                <a:lnTo>
                  <a:pt x="2171177" y="376995"/>
                </a:lnTo>
                <a:lnTo>
                  <a:pt x="2202138" y="409562"/>
                </a:lnTo>
                <a:lnTo>
                  <a:pt x="2232183" y="443245"/>
                </a:lnTo>
                <a:lnTo>
                  <a:pt x="2261288" y="478017"/>
                </a:lnTo>
                <a:lnTo>
                  <a:pt x="2289428" y="513849"/>
                </a:lnTo>
                <a:lnTo>
                  <a:pt x="2316580" y="550713"/>
                </a:lnTo>
                <a:lnTo>
                  <a:pt x="2342718" y="588581"/>
                </a:lnTo>
                <a:lnTo>
                  <a:pt x="2367818" y="627424"/>
                </a:lnTo>
                <a:lnTo>
                  <a:pt x="2391856" y="667215"/>
                </a:lnTo>
                <a:lnTo>
                  <a:pt x="2414808" y="707924"/>
                </a:lnTo>
                <a:lnTo>
                  <a:pt x="2436650" y="749525"/>
                </a:lnTo>
                <a:lnTo>
                  <a:pt x="2457356" y="791989"/>
                </a:lnTo>
                <a:lnTo>
                  <a:pt x="2476903" y="835287"/>
                </a:lnTo>
                <a:lnTo>
                  <a:pt x="2495266" y="879392"/>
                </a:lnTo>
                <a:lnTo>
                  <a:pt x="2512421" y="924276"/>
                </a:lnTo>
                <a:lnTo>
                  <a:pt x="2528343" y="969909"/>
                </a:lnTo>
                <a:lnTo>
                  <a:pt x="2543009" y="1016265"/>
                </a:lnTo>
                <a:lnTo>
                  <a:pt x="2556393" y="1063314"/>
                </a:lnTo>
                <a:lnTo>
                  <a:pt x="2568472" y="1111029"/>
                </a:lnTo>
                <a:lnTo>
                  <a:pt x="2579221" y="1159381"/>
                </a:lnTo>
                <a:lnTo>
                  <a:pt x="2588616" y="1208343"/>
                </a:lnTo>
                <a:lnTo>
                  <a:pt x="2596633" y="1257886"/>
                </a:lnTo>
                <a:lnTo>
                  <a:pt x="2603246" y="1307982"/>
                </a:lnTo>
                <a:lnTo>
                  <a:pt x="2608432" y="1358603"/>
                </a:lnTo>
                <a:lnTo>
                  <a:pt x="2612167" y="1409720"/>
                </a:lnTo>
                <a:lnTo>
                  <a:pt x="2614425" y="1461306"/>
                </a:lnTo>
                <a:lnTo>
                  <a:pt x="2615184" y="1513332"/>
                </a:lnTo>
                <a:lnTo>
                  <a:pt x="2614425" y="1565357"/>
                </a:lnTo>
                <a:lnTo>
                  <a:pt x="2612167" y="1616943"/>
                </a:lnTo>
                <a:lnTo>
                  <a:pt x="2608432" y="1668060"/>
                </a:lnTo>
                <a:lnTo>
                  <a:pt x="2603246" y="1718681"/>
                </a:lnTo>
                <a:lnTo>
                  <a:pt x="2596633" y="1768777"/>
                </a:lnTo>
                <a:lnTo>
                  <a:pt x="2588616" y="1818320"/>
                </a:lnTo>
                <a:lnTo>
                  <a:pt x="2579221" y="1867282"/>
                </a:lnTo>
                <a:lnTo>
                  <a:pt x="2568472" y="1915634"/>
                </a:lnTo>
                <a:lnTo>
                  <a:pt x="2556393" y="1963349"/>
                </a:lnTo>
                <a:lnTo>
                  <a:pt x="2543009" y="2010398"/>
                </a:lnTo>
                <a:lnTo>
                  <a:pt x="2528343" y="2056754"/>
                </a:lnTo>
                <a:lnTo>
                  <a:pt x="2512421" y="2102387"/>
                </a:lnTo>
                <a:lnTo>
                  <a:pt x="2495266" y="2147271"/>
                </a:lnTo>
                <a:lnTo>
                  <a:pt x="2476903" y="2191376"/>
                </a:lnTo>
                <a:lnTo>
                  <a:pt x="2457356" y="2234674"/>
                </a:lnTo>
                <a:lnTo>
                  <a:pt x="2436650" y="2277138"/>
                </a:lnTo>
                <a:lnTo>
                  <a:pt x="2414808" y="2318739"/>
                </a:lnTo>
                <a:lnTo>
                  <a:pt x="2391856" y="2359448"/>
                </a:lnTo>
                <a:lnTo>
                  <a:pt x="2367818" y="2399239"/>
                </a:lnTo>
                <a:lnTo>
                  <a:pt x="2342718" y="2438082"/>
                </a:lnTo>
                <a:lnTo>
                  <a:pt x="2316580" y="2475950"/>
                </a:lnTo>
                <a:lnTo>
                  <a:pt x="2289428" y="2512814"/>
                </a:lnTo>
                <a:lnTo>
                  <a:pt x="2261288" y="2548646"/>
                </a:lnTo>
                <a:lnTo>
                  <a:pt x="2232183" y="2583418"/>
                </a:lnTo>
                <a:lnTo>
                  <a:pt x="2202138" y="2617101"/>
                </a:lnTo>
                <a:lnTo>
                  <a:pt x="2171177" y="2649668"/>
                </a:lnTo>
                <a:lnTo>
                  <a:pt x="2139324" y="2681091"/>
                </a:lnTo>
                <a:lnTo>
                  <a:pt x="2106605" y="2711341"/>
                </a:lnTo>
                <a:lnTo>
                  <a:pt x="2073042" y="2740390"/>
                </a:lnTo>
                <a:lnTo>
                  <a:pt x="2038661" y="2768209"/>
                </a:lnTo>
                <a:lnTo>
                  <a:pt x="2003485" y="2794772"/>
                </a:lnTo>
                <a:lnTo>
                  <a:pt x="1967540" y="2820049"/>
                </a:lnTo>
                <a:lnTo>
                  <a:pt x="1930849" y="2844012"/>
                </a:lnTo>
                <a:lnTo>
                  <a:pt x="1893437" y="2866633"/>
                </a:lnTo>
                <a:lnTo>
                  <a:pt x="1855329" y="2887885"/>
                </a:lnTo>
                <a:lnTo>
                  <a:pt x="1816548" y="2907738"/>
                </a:lnTo>
                <a:lnTo>
                  <a:pt x="1777119" y="2926165"/>
                </a:lnTo>
                <a:lnTo>
                  <a:pt x="1737066" y="2943137"/>
                </a:lnTo>
                <a:lnTo>
                  <a:pt x="1696414" y="2958627"/>
                </a:lnTo>
                <a:lnTo>
                  <a:pt x="1655187" y="2972606"/>
                </a:lnTo>
                <a:lnTo>
                  <a:pt x="1613409" y="2985045"/>
                </a:lnTo>
                <a:lnTo>
                  <a:pt x="1571105" y="2995918"/>
                </a:lnTo>
                <a:lnTo>
                  <a:pt x="1528299" y="3005195"/>
                </a:lnTo>
                <a:lnTo>
                  <a:pt x="1485015" y="3012849"/>
                </a:lnTo>
                <a:lnTo>
                  <a:pt x="1441278" y="3018850"/>
                </a:lnTo>
                <a:lnTo>
                  <a:pt x="1397113" y="3023172"/>
                </a:lnTo>
                <a:lnTo>
                  <a:pt x="1352542" y="3025786"/>
                </a:lnTo>
                <a:lnTo>
                  <a:pt x="1307592" y="3026664"/>
                </a:lnTo>
                <a:lnTo>
                  <a:pt x="0" y="302666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5567" y="1808988"/>
            <a:ext cx="1859280" cy="2520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32808" y="1494409"/>
            <a:ext cx="3533140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6666"/>
                </a:solidFill>
                <a:latin typeface="Verdana"/>
                <a:cs typeface="Verdana"/>
              </a:rPr>
              <a:t>PEMQSA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Programa Estadual de Monitoramento da  Qualidade Sanitária de</a:t>
            </a:r>
            <a:r>
              <a:rPr sz="1200" b="1" spc="-4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Alimentos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54883" y="1579880"/>
            <a:ext cx="1111885" cy="378460"/>
          </a:xfrm>
          <a:custGeom>
            <a:avLst/>
            <a:gdLst/>
            <a:ahLst/>
            <a:cxnLst/>
            <a:rect l="l" t="t" r="r" b="b"/>
            <a:pathLst>
              <a:path w="1111885" h="378460">
                <a:moveTo>
                  <a:pt x="1036975" y="30192"/>
                </a:moveTo>
                <a:lnTo>
                  <a:pt x="0" y="366268"/>
                </a:lnTo>
                <a:lnTo>
                  <a:pt x="3809" y="378460"/>
                </a:lnTo>
                <a:lnTo>
                  <a:pt x="1040893" y="42264"/>
                </a:lnTo>
                <a:lnTo>
                  <a:pt x="1036975" y="30192"/>
                </a:lnTo>
                <a:close/>
              </a:path>
              <a:path w="1111885" h="378460">
                <a:moveTo>
                  <a:pt x="1097556" y="26289"/>
                </a:moveTo>
                <a:lnTo>
                  <a:pt x="1049019" y="26289"/>
                </a:lnTo>
                <a:lnTo>
                  <a:pt x="1052956" y="38354"/>
                </a:lnTo>
                <a:lnTo>
                  <a:pt x="1040893" y="42264"/>
                </a:lnTo>
                <a:lnTo>
                  <a:pt x="1050670" y="72390"/>
                </a:lnTo>
                <a:lnTo>
                  <a:pt x="1097556" y="26289"/>
                </a:lnTo>
                <a:close/>
              </a:path>
              <a:path w="1111885" h="378460">
                <a:moveTo>
                  <a:pt x="1049019" y="26289"/>
                </a:moveTo>
                <a:lnTo>
                  <a:pt x="1036975" y="30192"/>
                </a:lnTo>
                <a:lnTo>
                  <a:pt x="1040893" y="42264"/>
                </a:lnTo>
                <a:lnTo>
                  <a:pt x="1052956" y="38354"/>
                </a:lnTo>
                <a:lnTo>
                  <a:pt x="1049019" y="26289"/>
                </a:lnTo>
                <a:close/>
              </a:path>
              <a:path w="1111885" h="378460">
                <a:moveTo>
                  <a:pt x="1027176" y="0"/>
                </a:moveTo>
                <a:lnTo>
                  <a:pt x="1036975" y="30192"/>
                </a:lnTo>
                <a:lnTo>
                  <a:pt x="1049019" y="26289"/>
                </a:lnTo>
                <a:lnTo>
                  <a:pt x="1097556" y="26289"/>
                </a:lnTo>
                <a:lnTo>
                  <a:pt x="1111377" y="12700"/>
                </a:lnTo>
                <a:lnTo>
                  <a:pt x="1027176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1503" y="2923032"/>
            <a:ext cx="715010" cy="76200"/>
          </a:xfrm>
          <a:custGeom>
            <a:avLst/>
            <a:gdLst/>
            <a:ahLst/>
            <a:cxnLst/>
            <a:rect l="l" t="t" r="r" b="b"/>
            <a:pathLst>
              <a:path w="715010" h="76200">
                <a:moveTo>
                  <a:pt x="638556" y="0"/>
                </a:moveTo>
                <a:lnTo>
                  <a:pt x="638556" y="76200"/>
                </a:lnTo>
                <a:lnTo>
                  <a:pt x="702056" y="44450"/>
                </a:lnTo>
                <a:lnTo>
                  <a:pt x="651256" y="44450"/>
                </a:lnTo>
                <a:lnTo>
                  <a:pt x="651256" y="31750"/>
                </a:lnTo>
                <a:lnTo>
                  <a:pt x="702056" y="31750"/>
                </a:lnTo>
                <a:lnTo>
                  <a:pt x="638556" y="0"/>
                </a:lnTo>
                <a:close/>
              </a:path>
              <a:path w="715010" h="76200">
                <a:moveTo>
                  <a:pt x="63855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38556" y="44450"/>
                </a:lnTo>
                <a:lnTo>
                  <a:pt x="638556" y="31750"/>
                </a:lnTo>
                <a:close/>
              </a:path>
              <a:path w="715010" h="76200">
                <a:moveTo>
                  <a:pt x="702056" y="31750"/>
                </a:moveTo>
                <a:lnTo>
                  <a:pt x="651256" y="31750"/>
                </a:lnTo>
                <a:lnTo>
                  <a:pt x="651256" y="44450"/>
                </a:lnTo>
                <a:lnTo>
                  <a:pt x="702056" y="44450"/>
                </a:lnTo>
                <a:lnTo>
                  <a:pt x="714756" y="38100"/>
                </a:lnTo>
                <a:lnTo>
                  <a:pt x="702056" y="3175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9959" y="3820795"/>
            <a:ext cx="774700" cy="798830"/>
          </a:xfrm>
          <a:custGeom>
            <a:avLst/>
            <a:gdLst/>
            <a:ahLst/>
            <a:cxnLst/>
            <a:rect l="l" t="t" r="r" b="b"/>
            <a:pathLst>
              <a:path w="774700" h="798829">
                <a:moveTo>
                  <a:pt x="716573" y="748169"/>
                </a:moveTo>
                <a:lnTo>
                  <a:pt x="693801" y="770254"/>
                </a:lnTo>
                <a:lnTo>
                  <a:pt x="774191" y="798448"/>
                </a:lnTo>
                <a:lnTo>
                  <a:pt x="761204" y="757300"/>
                </a:lnTo>
                <a:lnTo>
                  <a:pt x="725424" y="757300"/>
                </a:lnTo>
                <a:lnTo>
                  <a:pt x="716573" y="748169"/>
                </a:lnTo>
                <a:close/>
              </a:path>
              <a:path w="774700" h="798829">
                <a:moveTo>
                  <a:pt x="725728" y="739290"/>
                </a:moveTo>
                <a:lnTo>
                  <a:pt x="716573" y="748169"/>
                </a:lnTo>
                <a:lnTo>
                  <a:pt x="725424" y="757300"/>
                </a:lnTo>
                <a:lnTo>
                  <a:pt x="734567" y="748410"/>
                </a:lnTo>
                <a:lnTo>
                  <a:pt x="725728" y="739290"/>
                </a:lnTo>
                <a:close/>
              </a:path>
              <a:path w="774700" h="798829">
                <a:moveTo>
                  <a:pt x="748538" y="717168"/>
                </a:moveTo>
                <a:lnTo>
                  <a:pt x="725728" y="739290"/>
                </a:lnTo>
                <a:lnTo>
                  <a:pt x="734567" y="748410"/>
                </a:lnTo>
                <a:lnTo>
                  <a:pt x="725424" y="757300"/>
                </a:lnTo>
                <a:lnTo>
                  <a:pt x="761204" y="757300"/>
                </a:lnTo>
                <a:lnTo>
                  <a:pt x="748538" y="717168"/>
                </a:lnTo>
                <a:close/>
              </a:path>
              <a:path w="774700" h="798829">
                <a:moveTo>
                  <a:pt x="9143" y="0"/>
                </a:moveTo>
                <a:lnTo>
                  <a:pt x="0" y="8889"/>
                </a:lnTo>
                <a:lnTo>
                  <a:pt x="716573" y="748169"/>
                </a:lnTo>
                <a:lnTo>
                  <a:pt x="725728" y="739290"/>
                </a:lnTo>
                <a:lnTo>
                  <a:pt x="9143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28642" y="2707894"/>
            <a:ext cx="4512310" cy="2577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175">
              <a:lnSpc>
                <a:spcPct val="100000"/>
              </a:lnSpc>
            </a:pPr>
            <a:r>
              <a:rPr sz="1800" b="1" spc="-5" dirty="0">
                <a:solidFill>
                  <a:srgbClr val="333399"/>
                </a:solidFill>
                <a:latin typeface="Verdana"/>
                <a:cs typeface="Verdana"/>
              </a:rPr>
              <a:t>PRO-LEITE</a:t>
            </a:r>
            <a:endParaRPr sz="1800" dirty="0">
              <a:latin typeface="Verdana"/>
              <a:cs typeface="Verdana"/>
            </a:endParaRPr>
          </a:p>
          <a:p>
            <a:pPr marL="263525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Monitoramento </a:t>
            </a:r>
            <a:r>
              <a:rPr sz="1200" b="1" spc="-5" dirty="0">
                <a:latin typeface="Verdana"/>
                <a:cs typeface="Verdana"/>
              </a:rPr>
              <a:t>da Qualidade Sanitária do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leite</a:t>
            </a:r>
            <a:endParaRPr sz="1200" dirty="0">
              <a:latin typeface="Verdana"/>
              <a:cs typeface="Verdana"/>
            </a:endParaRPr>
          </a:p>
          <a:p>
            <a:pPr marL="10160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pasteurizado produzido </a:t>
            </a:r>
            <a:r>
              <a:rPr sz="1200" b="1" dirty="0">
                <a:latin typeface="Verdana"/>
                <a:cs typeface="Verdana"/>
              </a:rPr>
              <a:t>e </a:t>
            </a:r>
            <a:r>
              <a:rPr sz="1200" b="1" spc="-5" dirty="0">
                <a:latin typeface="Verdana"/>
                <a:cs typeface="Verdana"/>
              </a:rPr>
              <a:t>comercializado no</a:t>
            </a:r>
            <a:r>
              <a:rPr sz="1200" b="1" spc="-3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estado</a:t>
            </a:r>
            <a:endParaRPr sz="1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  <a:spcBef>
                <a:spcPts val="950"/>
              </a:spcBef>
            </a:pPr>
            <a:r>
              <a:rPr lang="pt-BR" sz="1800" b="1" spc="-5" dirty="0" smtClean="0">
                <a:solidFill>
                  <a:srgbClr val="333399"/>
                </a:solidFill>
                <a:latin typeface="Verdana"/>
                <a:cs typeface="Verdana"/>
              </a:rPr>
              <a:t>* </a:t>
            </a:r>
            <a:r>
              <a:rPr sz="1800" b="1" spc="-5" dirty="0" smtClean="0">
                <a:solidFill>
                  <a:srgbClr val="333399"/>
                </a:solidFill>
                <a:latin typeface="Verdana"/>
                <a:cs typeface="Verdana"/>
              </a:rPr>
              <a:t>PEMPLAC</a:t>
            </a:r>
            <a:endParaRPr sz="1800" dirty="0">
              <a:latin typeface="Verdana"/>
              <a:cs typeface="Verdana"/>
            </a:endParaRPr>
          </a:p>
          <a:p>
            <a:pPr marL="347345">
              <a:lnSpc>
                <a:spcPct val="100000"/>
              </a:lnSpc>
              <a:spcBef>
                <a:spcPts val="560"/>
              </a:spcBef>
            </a:pPr>
            <a:r>
              <a:rPr sz="1200" b="1" dirty="0">
                <a:latin typeface="Verdana"/>
                <a:cs typeface="Verdana"/>
              </a:rPr>
              <a:t>Monitoramento </a:t>
            </a:r>
            <a:r>
              <a:rPr sz="1200" b="1" spc="-5" dirty="0">
                <a:latin typeface="Verdana"/>
                <a:cs typeface="Verdana"/>
              </a:rPr>
              <a:t>da Qualidade Sanitária</a:t>
            </a:r>
            <a:r>
              <a:rPr sz="1200" b="1" spc="-4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de</a:t>
            </a:r>
            <a:endParaRPr sz="1200" dirty="0">
              <a:latin typeface="Verdana"/>
              <a:cs typeface="Verdana"/>
            </a:endParaRPr>
          </a:p>
          <a:p>
            <a:pPr marL="156845">
              <a:lnSpc>
                <a:spcPct val="100000"/>
              </a:lnSpc>
              <a:spcBef>
                <a:spcPts val="160"/>
              </a:spcBef>
            </a:pPr>
            <a:r>
              <a:rPr sz="1200" b="1" spc="-5" dirty="0">
                <a:latin typeface="Verdana"/>
                <a:cs typeface="Verdana"/>
              </a:rPr>
              <a:t>Produtos</a:t>
            </a:r>
            <a:r>
              <a:rPr sz="1200" b="1" spc="-5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Lácteos</a:t>
            </a:r>
            <a:endParaRPr sz="1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67640">
              <a:lnSpc>
                <a:spcPct val="100000"/>
              </a:lnSpc>
            </a:pPr>
            <a:r>
              <a:rPr sz="1800" b="1" dirty="0">
                <a:solidFill>
                  <a:srgbClr val="990033"/>
                </a:solidFill>
                <a:latin typeface="Verdana"/>
                <a:cs typeface="Verdana"/>
              </a:rPr>
              <a:t>PRO-IODO</a:t>
            </a:r>
            <a:endParaRPr sz="1800" dirty="0">
              <a:latin typeface="Verdana"/>
              <a:cs typeface="Verdana"/>
            </a:endParaRPr>
          </a:p>
          <a:p>
            <a:pPr marL="12700" marR="673100" indent="16129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Monitoramento do teor de </a:t>
            </a:r>
            <a:r>
              <a:rPr sz="1200" b="1" dirty="0">
                <a:latin typeface="Verdana"/>
                <a:cs typeface="Verdana"/>
              </a:rPr>
              <a:t>iodo </a:t>
            </a:r>
            <a:r>
              <a:rPr sz="1200" b="1" spc="-5" dirty="0">
                <a:latin typeface="Verdana"/>
                <a:cs typeface="Verdana"/>
              </a:rPr>
              <a:t>no sal para  consumo</a:t>
            </a:r>
            <a:r>
              <a:rPr sz="1200" b="1" spc="-10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humano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1" y="914400"/>
            <a:ext cx="738505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6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7220" y="188976"/>
            <a:ext cx="4716780" cy="576580"/>
          </a:xfrm>
          <a:custGeom>
            <a:avLst/>
            <a:gdLst/>
            <a:ahLst/>
            <a:cxnLst/>
            <a:rect l="l" t="t" r="r" b="b"/>
            <a:pathLst>
              <a:path w="4716780" h="576580">
                <a:moveTo>
                  <a:pt x="4716780" y="0"/>
                </a:moveTo>
                <a:lnTo>
                  <a:pt x="0" y="115189"/>
                </a:lnTo>
                <a:lnTo>
                  <a:pt x="0" y="576072"/>
                </a:lnTo>
                <a:lnTo>
                  <a:pt x="4716780" y="576072"/>
                </a:lnTo>
                <a:lnTo>
                  <a:pt x="4716780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1478" y="328929"/>
            <a:ext cx="413131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i="1" spc="-10" dirty="0">
                <a:latin typeface="Lucida Sans"/>
                <a:cs typeface="Lucida Sans"/>
              </a:rPr>
              <a:t>PROGRAMAS </a:t>
            </a:r>
            <a:r>
              <a:rPr b="1" i="1" spc="-5" dirty="0">
                <a:latin typeface="Lucida Sans"/>
                <a:cs typeface="Lucida Sans"/>
              </a:rPr>
              <a:t>DE</a:t>
            </a:r>
            <a:r>
              <a:rPr b="1" i="1" spc="-15" dirty="0">
                <a:latin typeface="Lucida Sans"/>
                <a:cs typeface="Lucida Sans"/>
              </a:rPr>
              <a:t> </a:t>
            </a:r>
            <a:r>
              <a:rPr b="1" i="1" spc="-10" dirty="0">
                <a:latin typeface="Lucida Sans"/>
                <a:cs typeface="Lucida Sans"/>
              </a:rPr>
              <a:t>MONITORAMENTO</a:t>
            </a:r>
          </a:p>
        </p:txBody>
      </p:sp>
      <p:sp>
        <p:nvSpPr>
          <p:cNvPr id="4" name="object 4"/>
          <p:cNvSpPr/>
          <p:nvPr/>
        </p:nvSpPr>
        <p:spPr>
          <a:xfrm>
            <a:off x="1042416" y="1629155"/>
            <a:ext cx="2615565" cy="3027045"/>
          </a:xfrm>
          <a:custGeom>
            <a:avLst/>
            <a:gdLst/>
            <a:ahLst/>
            <a:cxnLst/>
            <a:rect l="l" t="t" r="r" b="b"/>
            <a:pathLst>
              <a:path w="2615565" h="3027045">
                <a:moveTo>
                  <a:pt x="0" y="0"/>
                </a:moveTo>
                <a:lnTo>
                  <a:pt x="1307592" y="0"/>
                </a:lnTo>
                <a:lnTo>
                  <a:pt x="1352542" y="877"/>
                </a:lnTo>
                <a:lnTo>
                  <a:pt x="1397113" y="3491"/>
                </a:lnTo>
                <a:lnTo>
                  <a:pt x="1441278" y="7813"/>
                </a:lnTo>
                <a:lnTo>
                  <a:pt x="1485015" y="13814"/>
                </a:lnTo>
                <a:lnTo>
                  <a:pt x="1528299" y="21468"/>
                </a:lnTo>
                <a:lnTo>
                  <a:pt x="1571105" y="30745"/>
                </a:lnTo>
                <a:lnTo>
                  <a:pt x="1613409" y="41618"/>
                </a:lnTo>
                <a:lnTo>
                  <a:pt x="1655187" y="54057"/>
                </a:lnTo>
                <a:lnTo>
                  <a:pt x="1696414" y="68036"/>
                </a:lnTo>
                <a:lnTo>
                  <a:pt x="1737066" y="83526"/>
                </a:lnTo>
                <a:lnTo>
                  <a:pt x="1777119" y="100498"/>
                </a:lnTo>
                <a:lnTo>
                  <a:pt x="1816548" y="118925"/>
                </a:lnTo>
                <a:lnTo>
                  <a:pt x="1855329" y="138778"/>
                </a:lnTo>
                <a:lnTo>
                  <a:pt x="1893437" y="160030"/>
                </a:lnTo>
                <a:lnTo>
                  <a:pt x="1930849" y="182651"/>
                </a:lnTo>
                <a:lnTo>
                  <a:pt x="1967540" y="206614"/>
                </a:lnTo>
                <a:lnTo>
                  <a:pt x="2003485" y="231891"/>
                </a:lnTo>
                <a:lnTo>
                  <a:pt x="2038661" y="258454"/>
                </a:lnTo>
                <a:lnTo>
                  <a:pt x="2073042" y="286273"/>
                </a:lnTo>
                <a:lnTo>
                  <a:pt x="2106605" y="315322"/>
                </a:lnTo>
                <a:lnTo>
                  <a:pt x="2139324" y="345572"/>
                </a:lnTo>
                <a:lnTo>
                  <a:pt x="2171177" y="376995"/>
                </a:lnTo>
                <a:lnTo>
                  <a:pt x="2202138" y="409562"/>
                </a:lnTo>
                <a:lnTo>
                  <a:pt x="2232183" y="443245"/>
                </a:lnTo>
                <a:lnTo>
                  <a:pt x="2261288" y="478017"/>
                </a:lnTo>
                <a:lnTo>
                  <a:pt x="2289428" y="513849"/>
                </a:lnTo>
                <a:lnTo>
                  <a:pt x="2316580" y="550713"/>
                </a:lnTo>
                <a:lnTo>
                  <a:pt x="2342718" y="588581"/>
                </a:lnTo>
                <a:lnTo>
                  <a:pt x="2367818" y="627424"/>
                </a:lnTo>
                <a:lnTo>
                  <a:pt x="2391856" y="667215"/>
                </a:lnTo>
                <a:lnTo>
                  <a:pt x="2414808" y="707924"/>
                </a:lnTo>
                <a:lnTo>
                  <a:pt x="2436650" y="749525"/>
                </a:lnTo>
                <a:lnTo>
                  <a:pt x="2457356" y="791989"/>
                </a:lnTo>
                <a:lnTo>
                  <a:pt x="2476903" y="835287"/>
                </a:lnTo>
                <a:lnTo>
                  <a:pt x="2495266" y="879392"/>
                </a:lnTo>
                <a:lnTo>
                  <a:pt x="2512421" y="924276"/>
                </a:lnTo>
                <a:lnTo>
                  <a:pt x="2528343" y="969909"/>
                </a:lnTo>
                <a:lnTo>
                  <a:pt x="2543009" y="1016265"/>
                </a:lnTo>
                <a:lnTo>
                  <a:pt x="2556393" y="1063314"/>
                </a:lnTo>
                <a:lnTo>
                  <a:pt x="2568472" y="1111029"/>
                </a:lnTo>
                <a:lnTo>
                  <a:pt x="2579221" y="1159381"/>
                </a:lnTo>
                <a:lnTo>
                  <a:pt x="2588616" y="1208343"/>
                </a:lnTo>
                <a:lnTo>
                  <a:pt x="2596633" y="1257886"/>
                </a:lnTo>
                <a:lnTo>
                  <a:pt x="2603246" y="1307982"/>
                </a:lnTo>
                <a:lnTo>
                  <a:pt x="2608432" y="1358603"/>
                </a:lnTo>
                <a:lnTo>
                  <a:pt x="2612167" y="1409720"/>
                </a:lnTo>
                <a:lnTo>
                  <a:pt x="2614425" y="1461306"/>
                </a:lnTo>
                <a:lnTo>
                  <a:pt x="2615184" y="1513332"/>
                </a:lnTo>
                <a:lnTo>
                  <a:pt x="2614425" y="1565357"/>
                </a:lnTo>
                <a:lnTo>
                  <a:pt x="2612167" y="1616943"/>
                </a:lnTo>
                <a:lnTo>
                  <a:pt x="2608432" y="1668060"/>
                </a:lnTo>
                <a:lnTo>
                  <a:pt x="2603246" y="1718681"/>
                </a:lnTo>
                <a:lnTo>
                  <a:pt x="2596633" y="1768777"/>
                </a:lnTo>
                <a:lnTo>
                  <a:pt x="2588616" y="1818320"/>
                </a:lnTo>
                <a:lnTo>
                  <a:pt x="2579221" y="1867282"/>
                </a:lnTo>
                <a:lnTo>
                  <a:pt x="2568472" y="1915634"/>
                </a:lnTo>
                <a:lnTo>
                  <a:pt x="2556393" y="1963349"/>
                </a:lnTo>
                <a:lnTo>
                  <a:pt x="2543009" y="2010398"/>
                </a:lnTo>
                <a:lnTo>
                  <a:pt x="2528343" y="2056754"/>
                </a:lnTo>
                <a:lnTo>
                  <a:pt x="2512421" y="2102387"/>
                </a:lnTo>
                <a:lnTo>
                  <a:pt x="2495266" y="2147271"/>
                </a:lnTo>
                <a:lnTo>
                  <a:pt x="2476903" y="2191376"/>
                </a:lnTo>
                <a:lnTo>
                  <a:pt x="2457356" y="2234674"/>
                </a:lnTo>
                <a:lnTo>
                  <a:pt x="2436650" y="2277138"/>
                </a:lnTo>
                <a:lnTo>
                  <a:pt x="2414808" y="2318739"/>
                </a:lnTo>
                <a:lnTo>
                  <a:pt x="2391856" y="2359448"/>
                </a:lnTo>
                <a:lnTo>
                  <a:pt x="2367818" y="2399239"/>
                </a:lnTo>
                <a:lnTo>
                  <a:pt x="2342718" y="2438082"/>
                </a:lnTo>
                <a:lnTo>
                  <a:pt x="2316580" y="2475950"/>
                </a:lnTo>
                <a:lnTo>
                  <a:pt x="2289428" y="2512814"/>
                </a:lnTo>
                <a:lnTo>
                  <a:pt x="2261288" y="2548646"/>
                </a:lnTo>
                <a:lnTo>
                  <a:pt x="2232183" y="2583418"/>
                </a:lnTo>
                <a:lnTo>
                  <a:pt x="2202138" y="2617101"/>
                </a:lnTo>
                <a:lnTo>
                  <a:pt x="2171177" y="2649668"/>
                </a:lnTo>
                <a:lnTo>
                  <a:pt x="2139324" y="2681091"/>
                </a:lnTo>
                <a:lnTo>
                  <a:pt x="2106605" y="2711341"/>
                </a:lnTo>
                <a:lnTo>
                  <a:pt x="2073042" y="2740390"/>
                </a:lnTo>
                <a:lnTo>
                  <a:pt x="2038661" y="2768209"/>
                </a:lnTo>
                <a:lnTo>
                  <a:pt x="2003485" y="2794772"/>
                </a:lnTo>
                <a:lnTo>
                  <a:pt x="1967540" y="2820049"/>
                </a:lnTo>
                <a:lnTo>
                  <a:pt x="1930849" y="2844012"/>
                </a:lnTo>
                <a:lnTo>
                  <a:pt x="1893437" y="2866633"/>
                </a:lnTo>
                <a:lnTo>
                  <a:pt x="1855329" y="2887885"/>
                </a:lnTo>
                <a:lnTo>
                  <a:pt x="1816548" y="2907738"/>
                </a:lnTo>
                <a:lnTo>
                  <a:pt x="1777119" y="2926165"/>
                </a:lnTo>
                <a:lnTo>
                  <a:pt x="1737066" y="2943137"/>
                </a:lnTo>
                <a:lnTo>
                  <a:pt x="1696414" y="2958627"/>
                </a:lnTo>
                <a:lnTo>
                  <a:pt x="1655187" y="2972606"/>
                </a:lnTo>
                <a:lnTo>
                  <a:pt x="1613409" y="2985045"/>
                </a:lnTo>
                <a:lnTo>
                  <a:pt x="1571105" y="2995918"/>
                </a:lnTo>
                <a:lnTo>
                  <a:pt x="1528299" y="3005195"/>
                </a:lnTo>
                <a:lnTo>
                  <a:pt x="1485015" y="3012849"/>
                </a:lnTo>
                <a:lnTo>
                  <a:pt x="1441278" y="3018850"/>
                </a:lnTo>
                <a:lnTo>
                  <a:pt x="1397113" y="3023172"/>
                </a:lnTo>
                <a:lnTo>
                  <a:pt x="1352542" y="3025786"/>
                </a:lnTo>
                <a:lnTo>
                  <a:pt x="1307592" y="3026664"/>
                </a:lnTo>
                <a:lnTo>
                  <a:pt x="0" y="302666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1663" y="1845564"/>
            <a:ext cx="1859280" cy="2520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0978" y="1616455"/>
            <a:ext cx="1111885" cy="378460"/>
          </a:xfrm>
          <a:custGeom>
            <a:avLst/>
            <a:gdLst/>
            <a:ahLst/>
            <a:cxnLst/>
            <a:rect l="l" t="t" r="r" b="b"/>
            <a:pathLst>
              <a:path w="1111885" h="378460">
                <a:moveTo>
                  <a:pt x="1036975" y="30192"/>
                </a:moveTo>
                <a:lnTo>
                  <a:pt x="0" y="366268"/>
                </a:lnTo>
                <a:lnTo>
                  <a:pt x="3810" y="378460"/>
                </a:lnTo>
                <a:lnTo>
                  <a:pt x="1040893" y="42264"/>
                </a:lnTo>
                <a:lnTo>
                  <a:pt x="1036975" y="30192"/>
                </a:lnTo>
                <a:close/>
              </a:path>
              <a:path w="1111885" h="378460">
                <a:moveTo>
                  <a:pt x="1097556" y="26289"/>
                </a:moveTo>
                <a:lnTo>
                  <a:pt x="1049020" y="26289"/>
                </a:lnTo>
                <a:lnTo>
                  <a:pt x="1052957" y="38354"/>
                </a:lnTo>
                <a:lnTo>
                  <a:pt x="1040893" y="42264"/>
                </a:lnTo>
                <a:lnTo>
                  <a:pt x="1050671" y="72390"/>
                </a:lnTo>
                <a:lnTo>
                  <a:pt x="1097556" y="26289"/>
                </a:lnTo>
                <a:close/>
              </a:path>
              <a:path w="1111885" h="378460">
                <a:moveTo>
                  <a:pt x="1049020" y="26289"/>
                </a:moveTo>
                <a:lnTo>
                  <a:pt x="1036975" y="30192"/>
                </a:lnTo>
                <a:lnTo>
                  <a:pt x="1040893" y="42264"/>
                </a:lnTo>
                <a:lnTo>
                  <a:pt x="1052957" y="38354"/>
                </a:lnTo>
                <a:lnTo>
                  <a:pt x="1049020" y="26289"/>
                </a:lnTo>
                <a:close/>
              </a:path>
              <a:path w="1111885" h="378460">
                <a:moveTo>
                  <a:pt x="1027176" y="0"/>
                </a:moveTo>
                <a:lnTo>
                  <a:pt x="1036975" y="30192"/>
                </a:lnTo>
                <a:lnTo>
                  <a:pt x="1049020" y="26289"/>
                </a:lnTo>
                <a:lnTo>
                  <a:pt x="1097556" y="26289"/>
                </a:lnTo>
                <a:lnTo>
                  <a:pt x="1111377" y="12700"/>
                </a:lnTo>
                <a:lnTo>
                  <a:pt x="1027176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0628" y="2383535"/>
            <a:ext cx="791210" cy="76200"/>
          </a:xfrm>
          <a:custGeom>
            <a:avLst/>
            <a:gdLst/>
            <a:ahLst/>
            <a:cxnLst/>
            <a:rect l="l" t="t" r="r" b="b"/>
            <a:pathLst>
              <a:path w="791210" h="76200">
                <a:moveTo>
                  <a:pt x="714756" y="0"/>
                </a:moveTo>
                <a:lnTo>
                  <a:pt x="714756" y="76200"/>
                </a:lnTo>
                <a:lnTo>
                  <a:pt x="778256" y="44450"/>
                </a:lnTo>
                <a:lnTo>
                  <a:pt x="727456" y="44450"/>
                </a:lnTo>
                <a:lnTo>
                  <a:pt x="727456" y="31750"/>
                </a:lnTo>
                <a:lnTo>
                  <a:pt x="778256" y="31750"/>
                </a:lnTo>
                <a:lnTo>
                  <a:pt x="714756" y="0"/>
                </a:lnTo>
                <a:close/>
              </a:path>
              <a:path w="791210" h="76200">
                <a:moveTo>
                  <a:pt x="71475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14756" y="44450"/>
                </a:lnTo>
                <a:lnTo>
                  <a:pt x="714756" y="31750"/>
                </a:lnTo>
                <a:close/>
              </a:path>
              <a:path w="791210" h="76200">
                <a:moveTo>
                  <a:pt x="778256" y="31750"/>
                </a:moveTo>
                <a:lnTo>
                  <a:pt x="727456" y="31750"/>
                </a:lnTo>
                <a:lnTo>
                  <a:pt x="727456" y="44450"/>
                </a:lnTo>
                <a:lnTo>
                  <a:pt x="778256" y="44450"/>
                </a:lnTo>
                <a:lnTo>
                  <a:pt x="790956" y="38100"/>
                </a:lnTo>
                <a:lnTo>
                  <a:pt x="778256" y="3175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2959607"/>
            <a:ext cx="715010" cy="76200"/>
          </a:xfrm>
          <a:custGeom>
            <a:avLst/>
            <a:gdLst/>
            <a:ahLst/>
            <a:cxnLst/>
            <a:rect l="l" t="t" r="r" b="b"/>
            <a:pathLst>
              <a:path w="715010" h="76200">
                <a:moveTo>
                  <a:pt x="638555" y="0"/>
                </a:moveTo>
                <a:lnTo>
                  <a:pt x="638555" y="76200"/>
                </a:lnTo>
                <a:lnTo>
                  <a:pt x="702055" y="44450"/>
                </a:lnTo>
                <a:lnTo>
                  <a:pt x="651255" y="44450"/>
                </a:lnTo>
                <a:lnTo>
                  <a:pt x="651255" y="31750"/>
                </a:lnTo>
                <a:lnTo>
                  <a:pt x="702055" y="31750"/>
                </a:lnTo>
                <a:lnTo>
                  <a:pt x="638555" y="0"/>
                </a:lnTo>
                <a:close/>
              </a:path>
              <a:path w="715010" h="76200">
                <a:moveTo>
                  <a:pt x="63855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38555" y="44450"/>
                </a:lnTo>
                <a:lnTo>
                  <a:pt x="638555" y="31750"/>
                </a:lnTo>
                <a:close/>
              </a:path>
              <a:path w="715010" h="76200">
                <a:moveTo>
                  <a:pt x="702055" y="31750"/>
                </a:moveTo>
                <a:lnTo>
                  <a:pt x="651255" y="31750"/>
                </a:lnTo>
                <a:lnTo>
                  <a:pt x="651255" y="44450"/>
                </a:lnTo>
                <a:lnTo>
                  <a:pt x="702055" y="44450"/>
                </a:lnTo>
                <a:lnTo>
                  <a:pt x="714755" y="38100"/>
                </a:lnTo>
                <a:lnTo>
                  <a:pt x="702055" y="3175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96055" y="3857371"/>
            <a:ext cx="775970" cy="798830"/>
          </a:xfrm>
          <a:custGeom>
            <a:avLst/>
            <a:gdLst/>
            <a:ahLst/>
            <a:cxnLst/>
            <a:rect l="l" t="t" r="r" b="b"/>
            <a:pathLst>
              <a:path w="775970" h="798829">
                <a:moveTo>
                  <a:pt x="718125" y="748217"/>
                </a:moveTo>
                <a:lnTo>
                  <a:pt x="695325" y="770381"/>
                </a:lnTo>
                <a:lnTo>
                  <a:pt x="775716" y="798448"/>
                </a:lnTo>
                <a:lnTo>
                  <a:pt x="762643" y="757301"/>
                </a:lnTo>
                <a:lnTo>
                  <a:pt x="726948" y="757301"/>
                </a:lnTo>
                <a:lnTo>
                  <a:pt x="718125" y="748217"/>
                </a:lnTo>
                <a:close/>
              </a:path>
              <a:path w="775970" h="798829">
                <a:moveTo>
                  <a:pt x="727269" y="739328"/>
                </a:moveTo>
                <a:lnTo>
                  <a:pt x="718125" y="748217"/>
                </a:lnTo>
                <a:lnTo>
                  <a:pt x="726948" y="757301"/>
                </a:lnTo>
                <a:lnTo>
                  <a:pt x="736092" y="748410"/>
                </a:lnTo>
                <a:lnTo>
                  <a:pt x="727269" y="739328"/>
                </a:lnTo>
                <a:close/>
              </a:path>
              <a:path w="775970" h="798829">
                <a:moveTo>
                  <a:pt x="749935" y="717295"/>
                </a:moveTo>
                <a:lnTo>
                  <a:pt x="727269" y="739328"/>
                </a:lnTo>
                <a:lnTo>
                  <a:pt x="736092" y="748410"/>
                </a:lnTo>
                <a:lnTo>
                  <a:pt x="726948" y="757301"/>
                </a:lnTo>
                <a:lnTo>
                  <a:pt x="762643" y="757301"/>
                </a:lnTo>
                <a:lnTo>
                  <a:pt x="749935" y="717295"/>
                </a:lnTo>
                <a:close/>
              </a:path>
              <a:path w="775970" h="798829">
                <a:moveTo>
                  <a:pt x="9144" y="0"/>
                </a:moveTo>
                <a:lnTo>
                  <a:pt x="0" y="8889"/>
                </a:lnTo>
                <a:lnTo>
                  <a:pt x="718125" y="748217"/>
                </a:lnTo>
                <a:lnTo>
                  <a:pt x="727269" y="739328"/>
                </a:lnTo>
                <a:lnTo>
                  <a:pt x="9144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13859" y="2031492"/>
            <a:ext cx="1356360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45051" y="1051305"/>
            <a:ext cx="3890645" cy="252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>
              <a:lnSpc>
                <a:spcPct val="100000"/>
              </a:lnSpc>
            </a:pPr>
            <a:r>
              <a:rPr sz="1800" b="1" spc="-5" dirty="0">
                <a:solidFill>
                  <a:srgbClr val="006666"/>
                </a:solidFill>
                <a:latin typeface="Verdana"/>
                <a:cs typeface="Verdana"/>
              </a:rPr>
              <a:t>PARA</a:t>
            </a:r>
            <a:endParaRPr sz="1800">
              <a:latin typeface="Verdana"/>
              <a:cs typeface="Verdana"/>
            </a:endParaRPr>
          </a:p>
          <a:p>
            <a:pPr marL="10668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Programa de Análise de </a:t>
            </a:r>
            <a:r>
              <a:rPr sz="1200" b="1" spc="-10" dirty="0">
                <a:latin typeface="Verdana"/>
                <a:cs typeface="Verdana"/>
              </a:rPr>
              <a:t>Resíduos</a:t>
            </a:r>
            <a:r>
              <a:rPr sz="1200" b="1" spc="3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de</a:t>
            </a:r>
            <a:endParaRPr sz="1200">
              <a:latin typeface="Verdana"/>
              <a:cs typeface="Verdana"/>
            </a:endParaRPr>
          </a:p>
          <a:p>
            <a:pPr marL="106680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Agrotóxicos </a:t>
            </a:r>
            <a:r>
              <a:rPr sz="1200" b="1" spc="-5" dirty="0">
                <a:latin typeface="Verdana"/>
                <a:cs typeface="Verdana"/>
              </a:rPr>
              <a:t>em</a:t>
            </a:r>
            <a:r>
              <a:rPr sz="1200" b="1" spc="-8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Alimentos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990033"/>
                </a:solidFill>
                <a:latin typeface="Verdana"/>
                <a:cs typeface="Verdana"/>
              </a:rPr>
              <a:t>PROMIC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Monitoramento de micotoxinas em</a:t>
            </a:r>
            <a:r>
              <a:rPr sz="1200" b="1" spc="3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alimentos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">
              <a:lnSpc>
                <a:spcPct val="100000"/>
              </a:lnSpc>
            </a:pPr>
            <a:r>
              <a:rPr sz="1800" b="1" dirty="0">
                <a:solidFill>
                  <a:srgbClr val="333399"/>
                </a:solidFill>
                <a:latin typeface="Verdana"/>
                <a:cs typeface="Verdana"/>
              </a:rPr>
              <a:t>PROMAC</a:t>
            </a:r>
            <a:endParaRPr sz="1800">
              <a:latin typeface="Verdana"/>
              <a:cs typeface="Verdana"/>
            </a:endParaRPr>
          </a:p>
          <a:p>
            <a:pPr marL="5334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Programa Nacional de</a:t>
            </a:r>
            <a:r>
              <a:rPr sz="1200" b="1" spc="-1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Monitoramento</a:t>
            </a:r>
            <a:endParaRPr sz="1200">
              <a:latin typeface="Verdana"/>
              <a:cs typeface="Verdana"/>
            </a:endParaRPr>
          </a:p>
          <a:p>
            <a:pPr marL="48895" marR="299085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de Aditivos Alimentares </a:t>
            </a:r>
            <a:r>
              <a:rPr sz="1200" b="1" dirty="0">
                <a:latin typeface="Verdana"/>
                <a:cs typeface="Verdana"/>
              </a:rPr>
              <a:t>e </a:t>
            </a:r>
            <a:r>
              <a:rPr sz="1200" b="1" spc="-5" dirty="0">
                <a:latin typeface="Verdana"/>
                <a:cs typeface="Verdana"/>
              </a:rPr>
              <a:t>Contaminantes  (Inorgânicos)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51176" y="4648327"/>
            <a:ext cx="774700" cy="798830"/>
          </a:xfrm>
          <a:custGeom>
            <a:avLst/>
            <a:gdLst/>
            <a:ahLst/>
            <a:cxnLst/>
            <a:rect l="l" t="t" r="r" b="b"/>
            <a:pathLst>
              <a:path w="774700" h="798829">
                <a:moveTo>
                  <a:pt x="716573" y="748169"/>
                </a:moveTo>
                <a:lnTo>
                  <a:pt x="693801" y="770255"/>
                </a:lnTo>
                <a:lnTo>
                  <a:pt x="774191" y="798449"/>
                </a:lnTo>
                <a:lnTo>
                  <a:pt x="761204" y="757301"/>
                </a:lnTo>
                <a:lnTo>
                  <a:pt x="725424" y="757301"/>
                </a:lnTo>
                <a:lnTo>
                  <a:pt x="716573" y="748169"/>
                </a:lnTo>
                <a:close/>
              </a:path>
              <a:path w="774700" h="798829">
                <a:moveTo>
                  <a:pt x="725728" y="739290"/>
                </a:moveTo>
                <a:lnTo>
                  <a:pt x="716573" y="748169"/>
                </a:lnTo>
                <a:lnTo>
                  <a:pt x="725424" y="757301"/>
                </a:lnTo>
                <a:lnTo>
                  <a:pt x="734568" y="748411"/>
                </a:lnTo>
                <a:lnTo>
                  <a:pt x="725728" y="739290"/>
                </a:lnTo>
                <a:close/>
              </a:path>
              <a:path w="774700" h="798829">
                <a:moveTo>
                  <a:pt x="748538" y="717169"/>
                </a:moveTo>
                <a:lnTo>
                  <a:pt x="725728" y="739290"/>
                </a:lnTo>
                <a:lnTo>
                  <a:pt x="734568" y="748411"/>
                </a:lnTo>
                <a:lnTo>
                  <a:pt x="725424" y="757301"/>
                </a:lnTo>
                <a:lnTo>
                  <a:pt x="761204" y="757301"/>
                </a:lnTo>
                <a:lnTo>
                  <a:pt x="748538" y="717169"/>
                </a:lnTo>
                <a:close/>
              </a:path>
              <a:path w="774700" h="798829">
                <a:moveTo>
                  <a:pt x="9143" y="0"/>
                </a:moveTo>
                <a:lnTo>
                  <a:pt x="0" y="8890"/>
                </a:lnTo>
                <a:lnTo>
                  <a:pt x="716573" y="748169"/>
                </a:lnTo>
                <a:lnTo>
                  <a:pt x="725728" y="739290"/>
                </a:lnTo>
                <a:lnTo>
                  <a:pt x="9143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73526" y="4625340"/>
            <a:ext cx="4363085" cy="155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8980">
              <a:lnSpc>
                <a:spcPct val="100000"/>
              </a:lnSpc>
            </a:pPr>
            <a:r>
              <a:rPr sz="1800" b="1" spc="-5" dirty="0">
                <a:solidFill>
                  <a:srgbClr val="990033"/>
                </a:solidFill>
                <a:latin typeface="Verdana"/>
                <a:cs typeface="Verdana"/>
              </a:rPr>
              <a:t>PATEN</a:t>
            </a:r>
            <a:endParaRPr sz="1800">
              <a:latin typeface="Verdana"/>
              <a:cs typeface="Verdana"/>
            </a:endParaRPr>
          </a:p>
          <a:p>
            <a:pPr marL="574040" marR="5080" indent="16129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Monitoramento do Perfil de Nutrientes em  Alimentos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600" b="1" spc="-10" dirty="0">
                <a:solidFill>
                  <a:srgbClr val="000066"/>
                </a:solidFill>
                <a:latin typeface="Verdana"/>
                <a:cs typeface="Verdana"/>
              </a:rPr>
              <a:t>PRONAMA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Programa </a:t>
            </a:r>
            <a:r>
              <a:rPr sz="1200" b="1" dirty="0">
                <a:latin typeface="Verdana"/>
                <a:cs typeface="Verdana"/>
              </a:rPr>
              <a:t>Nacional </a:t>
            </a:r>
            <a:r>
              <a:rPr sz="1200" b="1" spc="-5" dirty="0">
                <a:latin typeface="Verdana"/>
                <a:cs typeface="Verdana"/>
              </a:rPr>
              <a:t>de </a:t>
            </a:r>
            <a:r>
              <a:rPr sz="1200" b="1" dirty="0">
                <a:latin typeface="Verdana"/>
                <a:cs typeface="Verdana"/>
              </a:rPr>
              <a:t>Monitoramento</a:t>
            </a:r>
            <a:r>
              <a:rPr sz="1200" b="1" spc="-7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de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Alimentos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8228" y="173736"/>
            <a:ext cx="5796280" cy="576580"/>
          </a:xfrm>
          <a:custGeom>
            <a:avLst/>
            <a:gdLst/>
            <a:ahLst/>
            <a:cxnLst/>
            <a:rect l="l" t="t" r="r" b="b"/>
            <a:pathLst>
              <a:path w="5796280" h="576580">
                <a:moveTo>
                  <a:pt x="5795772" y="0"/>
                </a:moveTo>
                <a:lnTo>
                  <a:pt x="0" y="115189"/>
                </a:lnTo>
                <a:lnTo>
                  <a:pt x="0" y="576072"/>
                </a:lnTo>
                <a:lnTo>
                  <a:pt x="5795772" y="576072"/>
                </a:lnTo>
                <a:lnTo>
                  <a:pt x="5795772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74008" y="306324"/>
            <a:ext cx="4762499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5365">
              <a:lnSpc>
                <a:spcPct val="100000"/>
              </a:lnSpc>
            </a:pPr>
            <a:r>
              <a:rPr spc="-5" dirty="0"/>
              <a:t>MONITORAMENTO </a:t>
            </a:r>
            <a:r>
              <a:rPr dirty="0"/>
              <a:t>DE</a:t>
            </a:r>
            <a:r>
              <a:rPr spc="-60" dirty="0"/>
              <a:t> </a:t>
            </a:r>
            <a:r>
              <a:rPr spc="-5" dirty="0"/>
              <a:t>ALIMENTOS</a:t>
            </a:r>
          </a:p>
        </p:txBody>
      </p:sp>
      <p:sp>
        <p:nvSpPr>
          <p:cNvPr id="5" name="object 5"/>
          <p:cNvSpPr/>
          <p:nvPr/>
        </p:nvSpPr>
        <p:spPr>
          <a:xfrm>
            <a:off x="1476375" y="908113"/>
            <a:ext cx="1440180" cy="220979"/>
          </a:xfrm>
          <a:custGeom>
            <a:avLst/>
            <a:gdLst/>
            <a:ahLst/>
            <a:cxnLst/>
            <a:rect l="l" t="t" r="r" b="b"/>
            <a:pathLst>
              <a:path w="1440180" h="220980">
                <a:moveTo>
                  <a:pt x="0" y="220662"/>
                </a:moveTo>
                <a:lnTo>
                  <a:pt x="1439926" y="220662"/>
                </a:lnTo>
                <a:lnTo>
                  <a:pt x="1439926" y="0"/>
                </a:lnTo>
                <a:lnTo>
                  <a:pt x="0" y="0"/>
                </a:lnTo>
                <a:lnTo>
                  <a:pt x="0" y="220662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6301" y="908113"/>
            <a:ext cx="4167504" cy="220979"/>
          </a:xfrm>
          <a:custGeom>
            <a:avLst/>
            <a:gdLst/>
            <a:ahLst/>
            <a:cxnLst/>
            <a:rect l="l" t="t" r="r" b="b"/>
            <a:pathLst>
              <a:path w="4167504" h="220980">
                <a:moveTo>
                  <a:pt x="0" y="220662"/>
                </a:moveTo>
                <a:lnTo>
                  <a:pt x="4167124" y="220662"/>
                </a:lnTo>
                <a:lnTo>
                  <a:pt x="4167124" y="0"/>
                </a:lnTo>
                <a:lnTo>
                  <a:pt x="0" y="0"/>
                </a:lnTo>
                <a:lnTo>
                  <a:pt x="0" y="220662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3425" y="908113"/>
            <a:ext cx="1449705" cy="220979"/>
          </a:xfrm>
          <a:custGeom>
            <a:avLst/>
            <a:gdLst/>
            <a:ahLst/>
            <a:cxnLst/>
            <a:rect l="l" t="t" r="r" b="b"/>
            <a:pathLst>
              <a:path w="1449704" h="220980">
                <a:moveTo>
                  <a:pt x="0" y="220662"/>
                </a:moveTo>
                <a:lnTo>
                  <a:pt x="1449451" y="220662"/>
                </a:lnTo>
                <a:lnTo>
                  <a:pt x="1449451" y="0"/>
                </a:lnTo>
                <a:lnTo>
                  <a:pt x="0" y="0"/>
                </a:lnTo>
                <a:lnTo>
                  <a:pt x="0" y="220662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6375" y="1128712"/>
            <a:ext cx="1440180" cy="563880"/>
          </a:xfrm>
          <a:custGeom>
            <a:avLst/>
            <a:gdLst/>
            <a:ahLst/>
            <a:cxnLst/>
            <a:rect l="l" t="t" r="r" b="b"/>
            <a:pathLst>
              <a:path w="1440180" h="563880">
                <a:moveTo>
                  <a:pt x="0" y="563562"/>
                </a:moveTo>
                <a:lnTo>
                  <a:pt x="1439926" y="563562"/>
                </a:lnTo>
                <a:lnTo>
                  <a:pt x="1439926" y="0"/>
                </a:lnTo>
                <a:lnTo>
                  <a:pt x="0" y="0"/>
                </a:lnTo>
                <a:lnTo>
                  <a:pt x="0" y="563562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6301" y="1128775"/>
            <a:ext cx="4167504" cy="342900"/>
          </a:xfrm>
          <a:custGeom>
            <a:avLst/>
            <a:gdLst/>
            <a:ahLst/>
            <a:cxnLst/>
            <a:rect l="l" t="t" r="r" b="b"/>
            <a:pathLst>
              <a:path w="4167504" h="342900">
                <a:moveTo>
                  <a:pt x="0" y="342900"/>
                </a:moveTo>
                <a:lnTo>
                  <a:pt x="4167124" y="342900"/>
                </a:lnTo>
                <a:lnTo>
                  <a:pt x="4167124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83425" y="1128712"/>
            <a:ext cx="1449705" cy="563880"/>
          </a:xfrm>
          <a:custGeom>
            <a:avLst/>
            <a:gdLst/>
            <a:ahLst/>
            <a:cxnLst/>
            <a:rect l="l" t="t" r="r" b="b"/>
            <a:pathLst>
              <a:path w="1449704" h="563880">
                <a:moveTo>
                  <a:pt x="0" y="563562"/>
                </a:moveTo>
                <a:lnTo>
                  <a:pt x="1449451" y="563562"/>
                </a:lnTo>
                <a:lnTo>
                  <a:pt x="1449451" y="0"/>
                </a:lnTo>
                <a:lnTo>
                  <a:pt x="0" y="0"/>
                </a:lnTo>
                <a:lnTo>
                  <a:pt x="0" y="563562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6301" y="1471612"/>
            <a:ext cx="4167504" cy="220979"/>
          </a:xfrm>
          <a:custGeom>
            <a:avLst/>
            <a:gdLst/>
            <a:ahLst/>
            <a:cxnLst/>
            <a:rect l="l" t="t" r="r" b="b"/>
            <a:pathLst>
              <a:path w="4167504" h="220980">
                <a:moveTo>
                  <a:pt x="0" y="220662"/>
                </a:moveTo>
                <a:lnTo>
                  <a:pt x="4167124" y="220662"/>
                </a:lnTo>
                <a:lnTo>
                  <a:pt x="4167124" y="0"/>
                </a:lnTo>
                <a:lnTo>
                  <a:pt x="0" y="0"/>
                </a:lnTo>
                <a:lnTo>
                  <a:pt x="0" y="220662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6375" y="1692275"/>
            <a:ext cx="1440180" cy="1306830"/>
          </a:xfrm>
          <a:custGeom>
            <a:avLst/>
            <a:gdLst/>
            <a:ahLst/>
            <a:cxnLst/>
            <a:rect l="l" t="t" r="r" b="b"/>
            <a:pathLst>
              <a:path w="1440180" h="1306830">
                <a:moveTo>
                  <a:pt x="0" y="1306576"/>
                </a:moveTo>
                <a:lnTo>
                  <a:pt x="1439926" y="1306576"/>
                </a:lnTo>
                <a:lnTo>
                  <a:pt x="1439926" y="0"/>
                </a:lnTo>
                <a:lnTo>
                  <a:pt x="0" y="0"/>
                </a:lnTo>
                <a:lnTo>
                  <a:pt x="0" y="1306576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6301" y="1692275"/>
            <a:ext cx="4167504" cy="342900"/>
          </a:xfrm>
          <a:custGeom>
            <a:avLst/>
            <a:gdLst/>
            <a:ahLst/>
            <a:cxnLst/>
            <a:rect l="l" t="t" r="r" b="b"/>
            <a:pathLst>
              <a:path w="4167504" h="342900">
                <a:moveTo>
                  <a:pt x="0" y="342900"/>
                </a:moveTo>
                <a:lnTo>
                  <a:pt x="4167124" y="342900"/>
                </a:lnTo>
                <a:lnTo>
                  <a:pt x="4167124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83425" y="1692275"/>
            <a:ext cx="1449705" cy="1306830"/>
          </a:xfrm>
          <a:custGeom>
            <a:avLst/>
            <a:gdLst/>
            <a:ahLst/>
            <a:cxnLst/>
            <a:rect l="l" t="t" r="r" b="b"/>
            <a:pathLst>
              <a:path w="1449704" h="1306830">
                <a:moveTo>
                  <a:pt x="0" y="1306576"/>
                </a:moveTo>
                <a:lnTo>
                  <a:pt x="1449451" y="1306576"/>
                </a:lnTo>
                <a:lnTo>
                  <a:pt x="1449451" y="0"/>
                </a:lnTo>
                <a:lnTo>
                  <a:pt x="0" y="0"/>
                </a:lnTo>
                <a:lnTo>
                  <a:pt x="0" y="1306576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6301" y="2035238"/>
            <a:ext cx="4167504" cy="246379"/>
          </a:xfrm>
          <a:custGeom>
            <a:avLst/>
            <a:gdLst/>
            <a:ahLst/>
            <a:cxnLst/>
            <a:rect l="l" t="t" r="r" b="b"/>
            <a:pathLst>
              <a:path w="4167504" h="246380">
                <a:moveTo>
                  <a:pt x="0" y="246062"/>
                </a:moveTo>
                <a:lnTo>
                  <a:pt x="4167124" y="246062"/>
                </a:lnTo>
                <a:lnTo>
                  <a:pt x="4167124" y="0"/>
                </a:lnTo>
                <a:lnTo>
                  <a:pt x="0" y="0"/>
                </a:lnTo>
                <a:lnTo>
                  <a:pt x="0" y="246062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301" y="2281237"/>
            <a:ext cx="4167504" cy="220979"/>
          </a:xfrm>
          <a:custGeom>
            <a:avLst/>
            <a:gdLst/>
            <a:ahLst/>
            <a:cxnLst/>
            <a:rect l="l" t="t" r="r" b="b"/>
            <a:pathLst>
              <a:path w="4167504" h="220980">
                <a:moveTo>
                  <a:pt x="0" y="220662"/>
                </a:moveTo>
                <a:lnTo>
                  <a:pt x="4167124" y="220662"/>
                </a:lnTo>
                <a:lnTo>
                  <a:pt x="4167124" y="0"/>
                </a:lnTo>
                <a:lnTo>
                  <a:pt x="0" y="0"/>
                </a:lnTo>
                <a:lnTo>
                  <a:pt x="0" y="220662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6301" y="2501900"/>
            <a:ext cx="4167504" cy="234950"/>
          </a:xfrm>
          <a:custGeom>
            <a:avLst/>
            <a:gdLst/>
            <a:ahLst/>
            <a:cxnLst/>
            <a:rect l="l" t="t" r="r" b="b"/>
            <a:pathLst>
              <a:path w="4167504" h="234950">
                <a:moveTo>
                  <a:pt x="0" y="234950"/>
                </a:moveTo>
                <a:lnTo>
                  <a:pt x="4167124" y="234950"/>
                </a:lnTo>
                <a:lnTo>
                  <a:pt x="4167124" y="0"/>
                </a:lnTo>
                <a:lnTo>
                  <a:pt x="0" y="0"/>
                </a:lnTo>
                <a:lnTo>
                  <a:pt x="0" y="234950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16301" y="2736913"/>
            <a:ext cx="4167504" cy="262255"/>
          </a:xfrm>
          <a:custGeom>
            <a:avLst/>
            <a:gdLst/>
            <a:ahLst/>
            <a:cxnLst/>
            <a:rect l="l" t="t" r="r" b="b"/>
            <a:pathLst>
              <a:path w="4167504" h="262255">
                <a:moveTo>
                  <a:pt x="0" y="261937"/>
                </a:moveTo>
                <a:lnTo>
                  <a:pt x="4167124" y="261937"/>
                </a:lnTo>
                <a:lnTo>
                  <a:pt x="4167124" y="0"/>
                </a:lnTo>
                <a:lnTo>
                  <a:pt x="0" y="0"/>
                </a:lnTo>
                <a:lnTo>
                  <a:pt x="0" y="261937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76375" y="2998851"/>
            <a:ext cx="1440180" cy="479425"/>
          </a:xfrm>
          <a:custGeom>
            <a:avLst/>
            <a:gdLst/>
            <a:ahLst/>
            <a:cxnLst/>
            <a:rect l="l" t="t" r="r" b="b"/>
            <a:pathLst>
              <a:path w="1440180" h="479425">
                <a:moveTo>
                  <a:pt x="0" y="479425"/>
                </a:moveTo>
                <a:lnTo>
                  <a:pt x="1439926" y="479425"/>
                </a:lnTo>
                <a:lnTo>
                  <a:pt x="1439926" y="0"/>
                </a:lnTo>
                <a:lnTo>
                  <a:pt x="0" y="0"/>
                </a:lnTo>
                <a:lnTo>
                  <a:pt x="0" y="479425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6301" y="2998851"/>
            <a:ext cx="4167504" cy="241300"/>
          </a:xfrm>
          <a:custGeom>
            <a:avLst/>
            <a:gdLst/>
            <a:ahLst/>
            <a:cxnLst/>
            <a:rect l="l" t="t" r="r" b="b"/>
            <a:pathLst>
              <a:path w="4167504" h="241300">
                <a:moveTo>
                  <a:pt x="0" y="241300"/>
                </a:moveTo>
                <a:lnTo>
                  <a:pt x="4167124" y="241300"/>
                </a:lnTo>
                <a:lnTo>
                  <a:pt x="4167124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83425" y="2998851"/>
            <a:ext cx="1449705" cy="479425"/>
          </a:xfrm>
          <a:custGeom>
            <a:avLst/>
            <a:gdLst/>
            <a:ahLst/>
            <a:cxnLst/>
            <a:rect l="l" t="t" r="r" b="b"/>
            <a:pathLst>
              <a:path w="1449704" h="479425">
                <a:moveTo>
                  <a:pt x="0" y="479425"/>
                </a:moveTo>
                <a:lnTo>
                  <a:pt x="1449451" y="479425"/>
                </a:lnTo>
                <a:lnTo>
                  <a:pt x="1449451" y="0"/>
                </a:lnTo>
                <a:lnTo>
                  <a:pt x="0" y="0"/>
                </a:lnTo>
                <a:lnTo>
                  <a:pt x="0" y="479425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16301" y="3240151"/>
            <a:ext cx="4167504" cy="238125"/>
          </a:xfrm>
          <a:custGeom>
            <a:avLst/>
            <a:gdLst/>
            <a:ahLst/>
            <a:cxnLst/>
            <a:rect l="l" t="t" r="r" b="b"/>
            <a:pathLst>
              <a:path w="4167504" h="238125">
                <a:moveTo>
                  <a:pt x="0" y="238125"/>
                </a:moveTo>
                <a:lnTo>
                  <a:pt x="4167124" y="238125"/>
                </a:lnTo>
                <a:lnTo>
                  <a:pt x="4167124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76375" y="3478276"/>
            <a:ext cx="1440180" cy="1409700"/>
          </a:xfrm>
          <a:custGeom>
            <a:avLst/>
            <a:gdLst/>
            <a:ahLst/>
            <a:cxnLst/>
            <a:rect l="l" t="t" r="r" b="b"/>
            <a:pathLst>
              <a:path w="1440180" h="1409700">
                <a:moveTo>
                  <a:pt x="0" y="1409700"/>
                </a:moveTo>
                <a:lnTo>
                  <a:pt x="1439926" y="1409700"/>
                </a:lnTo>
                <a:lnTo>
                  <a:pt x="1439926" y="0"/>
                </a:lnTo>
                <a:lnTo>
                  <a:pt x="0" y="0"/>
                </a:lnTo>
                <a:lnTo>
                  <a:pt x="0" y="1409700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16301" y="3478276"/>
            <a:ext cx="4167504" cy="342900"/>
          </a:xfrm>
          <a:custGeom>
            <a:avLst/>
            <a:gdLst/>
            <a:ahLst/>
            <a:cxnLst/>
            <a:rect l="l" t="t" r="r" b="b"/>
            <a:pathLst>
              <a:path w="4167504" h="342900">
                <a:moveTo>
                  <a:pt x="0" y="342900"/>
                </a:moveTo>
                <a:lnTo>
                  <a:pt x="4167124" y="342900"/>
                </a:lnTo>
                <a:lnTo>
                  <a:pt x="4167124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83425" y="3478276"/>
            <a:ext cx="1449705" cy="1409700"/>
          </a:xfrm>
          <a:custGeom>
            <a:avLst/>
            <a:gdLst/>
            <a:ahLst/>
            <a:cxnLst/>
            <a:rect l="l" t="t" r="r" b="b"/>
            <a:pathLst>
              <a:path w="1449704" h="1409700">
                <a:moveTo>
                  <a:pt x="0" y="1409700"/>
                </a:moveTo>
                <a:lnTo>
                  <a:pt x="1449451" y="1409700"/>
                </a:lnTo>
                <a:lnTo>
                  <a:pt x="1449451" y="0"/>
                </a:lnTo>
                <a:lnTo>
                  <a:pt x="0" y="0"/>
                </a:lnTo>
                <a:lnTo>
                  <a:pt x="0" y="1409700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16301" y="3821176"/>
            <a:ext cx="4167504" cy="342900"/>
          </a:xfrm>
          <a:custGeom>
            <a:avLst/>
            <a:gdLst/>
            <a:ahLst/>
            <a:cxnLst/>
            <a:rect l="l" t="t" r="r" b="b"/>
            <a:pathLst>
              <a:path w="4167504" h="342900">
                <a:moveTo>
                  <a:pt x="0" y="342900"/>
                </a:moveTo>
                <a:lnTo>
                  <a:pt x="4167124" y="342900"/>
                </a:lnTo>
                <a:lnTo>
                  <a:pt x="4167124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16301" y="4164076"/>
            <a:ext cx="4167504" cy="273050"/>
          </a:xfrm>
          <a:custGeom>
            <a:avLst/>
            <a:gdLst/>
            <a:ahLst/>
            <a:cxnLst/>
            <a:rect l="l" t="t" r="r" b="b"/>
            <a:pathLst>
              <a:path w="4167504" h="273050">
                <a:moveTo>
                  <a:pt x="0" y="273050"/>
                </a:moveTo>
                <a:lnTo>
                  <a:pt x="4167124" y="273050"/>
                </a:lnTo>
                <a:lnTo>
                  <a:pt x="4167124" y="0"/>
                </a:lnTo>
                <a:lnTo>
                  <a:pt x="0" y="0"/>
                </a:lnTo>
                <a:lnTo>
                  <a:pt x="0" y="273050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16301" y="4437062"/>
            <a:ext cx="4167504" cy="220979"/>
          </a:xfrm>
          <a:custGeom>
            <a:avLst/>
            <a:gdLst/>
            <a:ahLst/>
            <a:cxnLst/>
            <a:rect l="l" t="t" r="r" b="b"/>
            <a:pathLst>
              <a:path w="4167504" h="220979">
                <a:moveTo>
                  <a:pt x="0" y="220662"/>
                </a:moveTo>
                <a:lnTo>
                  <a:pt x="4167124" y="220662"/>
                </a:lnTo>
                <a:lnTo>
                  <a:pt x="4167124" y="0"/>
                </a:lnTo>
                <a:lnTo>
                  <a:pt x="0" y="0"/>
                </a:lnTo>
                <a:lnTo>
                  <a:pt x="0" y="220662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16301" y="4657788"/>
            <a:ext cx="4167504" cy="230504"/>
          </a:xfrm>
          <a:custGeom>
            <a:avLst/>
            <a:gdLst/>
            <a:ahLst/>
            <a:cxnLst/>
            <a:rect l="l" t="t" r="r" b="b"/>
            <a:pathLst>
              <a:path w="4167504" h="230504">
                <a:moveTo>
                  <a:pt x="0" y="230187"/>
                </a:moveTo>
                <a:lnTo>
                  <a:pt x="4167124" y="230187"/>
                </a:lnTo>
                <a:lnTo>
                  <a:pt x="4167124" y="0"/>
                </a:lnTo>
                <a:lnTo>
                  <a:pt x="0" y="0"/>
                </a:lnTo>
                <a:lnTo>
                  <a:pt x="0" y="230187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6375" y="4887976"/>
            <a:ext cx="1440180" cy="1363345"/>
          </a:xfrm>
          <a:custGeom>
            <a:avLst/>
            <a:gdLst/>
            <a:ahLst/>
            <a:cxnLst/>
            <a:rect l="l" t="t" r="r" b="b"/>
            <a:pathLst>
              <a:path w="1440180" h="1363345">
                <a:moveTo>
                  <a:pt x="0" y="1363091"/>
                </a:moveTo>
                <a:lnTo>
                  <a:pt x="1439926" y="1363091"/>
                </a:lnTo>
                <a:lnTo>
                  <a:pt x="1439926" y="0"/>
                </a:lnTo>
                <a:lnTo>
                  <a:pt x="0" y="0"/>
                </a:lnTo>
                <a:lnTo>
                  <a:pt x="0" y="1363091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16301" y="4887886"/>
            <a:ext cx="4167504" cy="510540"/>
          </a:xfrm>
          <a:custGeom>
            <a:avLst/>
            <a:gdLst/>
            <a:ahLst/>
            <a:cxnLst/>
            <a:rect l="l" t="t" r="r" b="b"/>
            <a:pathLst>
              <a:path w="4167504" h="510539">
                <a:moveTo>
                  <a:pt x="0" y="510120"/>
                </a:moveTo>
                <a:lnTo>
                  <a:pt x="4167124" y="510120"/>
                </a:lnTo>
                <a:lnTo>
                  <a:pt x="4167124" y="0"/>
                </a:lnTo>
                <a:lnTo>
                  <a:pt x="0" y="0"/>
                </a:lnTo>
                <a:lnTo>
                  <a:pt x="0" y="510120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83425" y="4887976"/>
            <a:ext cx="1449705" cy="1363345"/>
          </a:xfrm>
          <a:custGeom>
            <a:avLst/>
            <a:gdLst/>
            <a:ahLst/>
            <a:cxnLst/>
            <a:rect l="l" t="t" r="r" b="b"/>
            <a:pathLst>
              <a:path w="1449704" h="1363345">
                <a:moveTo>
                  <a:pt x="0" y="1363091"/>
                </a:moveTo>
                <a:lnTo>
                  <a:pt x="1449451" y="1363091"/>
                </a:lnTo>
                <a:lnTo>
                  <a:pt x="1449451" y="0"/>
                </a:lnTo>
                <a:lnTo>
                  <a:pt x="0" y="0"/>
                </a:lnTo>
                <a:lnTo>
                  <a:pt x="0" y="1363091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16301" y="5398046"/>
            <a:ext cx="4167504" cy="342900"/>
          </a:xfrm>
          <a:custGeom>
            <a:avLst/>
            <a:gdLst/>
            <a:ahLst/>
            <a:cxnLst/>
            <a:rect l="l" t="t" r="r" b="b"/>
            <a:pathLst>
              <a:path w="4167504" h="342900">
                <a:moveTo>
                  <a:pt x="0" y="342900"/>
                </a:moveTo>
                <a:lnTo>
                  <a:pt x="4167124" y="342900"/>
                </a:lnTo>
                <a:lnTo>
                  <a:pt x="4167124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16301" y="5740946"/>
            <a:ext cx="4167504" cy="510540"/>
          </a:xfrm>
          <a:custGeom>
            <a:avLst/>
            <a:gdLst/>
            <a:ahLst/>
            <a:cxnLst/>
            <a:rect l="l" t="t" r="r" b="b"/>
            <a:pathLst>
              <a:path w="4167504" h="510539">
                <a:moveTo>
                  <a:pt x="0" y="510120"/>
                </a:moveTo>
                <a:lnTo>
                  <a:pt x="4167124" y="510120"/>
                </a:lnTo>
                <a:lnTo>
                  <a:pt x="4167124" y="0"/>
                </a:lnTo>
                <a:lnTo>
                  <a:pt x="0" y="0"/>
                </a:lnTo>
                <a:lnTo>
                  <a:pt x="0" y="510120"/>
                </a:lnTo>
                <a:close/>
              </a:path>
            </a:pathLst>
          </a:custGeom>
          <a:solidFill>
            <a:srgbClr val="E7F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16301" y="901700"/>
            <a:ext cx="0" cy="5356225"/>
          </a:xfrm>
          <a:custGeom>
            <a:avLst/>
            <a:gdLst/>
            <a:ahLst/>
            <a:cxnLst/>
            <a:rect l="l" t="t" r="r" b="b"/>
            <a:pathLst>
              <a:path h="5356225">
                <a:moveTo>
                  <a:pt x="0" y="0"/>
                </a:moveTo>
                <a:lnTo>
                  <a:pt x="0" y="53557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83425" y="901700"/>
            <a:ext cx="0" cy="5356225"/>
          </a:xfrm>
          <a:custGeom>
            <a:avLst/>
            <a:gdLst/>
            <a:ahLst/>
            <a:cxnLst/>
            <a:rect l="l" t="t" r="r" b="b"/>
            <a:pathLst>
              <a:path h="5356225">
                <a:moveTo>
                  <a:pt x="0" y="0"/>
                </a:moveTo>
                <a:lnTo>
                  <a:pt x="0" y="53557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70025" y="1128775"/>
            <a:ext cx="7069455" cy="0"/>
          </a:xfrm>
          <a:custGeom>
            <a:avLst/>
            <a:gdLst/>
            <a:ahLst/>
            <a:cxnLst/>
            <a:rect l="l" t="t" r="r" b="b"/>
            <a:pathLst>
              <a:path w="7069455">
                <a:moveTo>
                  <a:pt x="0" y="0"/>
                </a:moveTo>
                <a:lnTo>
                  <a:pt x="70692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09951" y="1471675"/>
            <a:ext cx="4180204" cy="0"/>
          </a:xfrm>
          <a:custGeom>
            <a:avLst/>
            <a:gdLst/>
            <a:ahLst/>
            <a:cxnLst/>
            <a:rect l="l" t="t" r="r" b="b"/>
            <a:pathLst>
              <a:path w="4180204">
                <a:moveTo>
                  <a:pt x="0" y="0"/>
                </a:moveTo>
                <a:lnTo>
                  <a:pt x="41798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0025" y="1692275"/>
            <a:ext cx="7069455" cy="0"/>
          </a:xfrm>
          <a:custGeom>
            <a:avLst/>
            <a:gdLst/>
            <a:ahLst/>
            <a:cxnLst/>
            <a:rect l="l" t="t" r="r" b="b"/>
            <a:pathLst>
              <a:path w="7069455">
                <a:moveTo>
                  <a:pt x="0" y="0"/>
                </a:moveTo>
                <a:lnTo>
                  <a:pt x="70692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09951" y="2035175"/>
            <a:ext cx="4180204" cy="0"/>
          </a:xfrm>
          <a:custGeom>
            <a:avLst/>
            <a:gdLst/>
            <a:ahLst/>
            <a:cxnLst/>
            <a:rect l="l" t="t" r="r" b="b"/>
            <a:pathLst>
              <a:path w="4180204">
                <a:moveTo>
                  <a:pt x="0" y="0"/>
                </a:moveTo>
                <a:lnTo>
                  <a:pt x="41798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09951" y="2281301"/>
            <a:ext cx="4180204" cy="0"/>
          </a:xfrm>
          <a:custGeom>
            <a:avLst/>
            <a:gdLst/>
            <a:ahLst/>
            <a:cxnLst/>
            <a:rect l="l" t="t" r="r" b="b"/>
            <a:pathLst>
              <a:path w="4180204">
                <a:moveTo>
                  <a:pt x="0" y="0"/>
                </a:moveTo>
                <a:lnTo>
                  <a:pt x="41798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09951" y="2501900"/>
            <a:ext cx="4180204" cy="0"/>
          </a:xfrm>
          <a:custGeom>
            <a:avLst/>
            <a:gdLst/>
            <a:ahLst/>
            <a:cxnLst/>
            <a:rect l="l" t="t" r="r" b="b"/>
            <a:pathLst>
              <a:path w="4180204">
                <a:moveTo>
                  <a:pt x="0" y="0"/>
                </a:moveTo>
                <a:lnTo>
                  <a:pt x="41798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09951" y="2736850"/>
            <a:ext cx="4180204" cy="0"/>
          </a:xfrm>
          <a:custGeom>
            <a:avLst/>
            <a:gdLst/>
            <a:ahLst/>
            <a:cxnLst/>
            <a:rect l="l" t="t" r="r" b="b"/>
            <a:pathLst>
              <a:path w="4180204">
                <a:moveTo>
                  <a:pt x="0" y="0"/>
                </a:moveTo>
                <a:lnTo>
                  <a:pt x="41798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70025" y="2998851"/>
            <a:ext cx="7069455" cy="0"/>
          </a:xfrm>
          <a:custGeom>
            <a:avLst/>
            <a:gdLst/>
            <a:ahLst/>
            <a:cxnLst/>
            <a:rect l="l" t="t" r="r" b="b"/>
            <a:pathLst>
              <a:path w="7069455">
                <a:moveTo>
                  <a:pt x="0" y="0"/>
                </a:moveTo>
                <a:lnTo>
                  <a:pt x="70692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09951" y="3240151"/>
            <a:ext cx="4180204" cy="0"/>
          </a:xfrm>
          <a:custGeom>
            <a:avLst/>
            <a:gdLst/>
            <a:ahLst/>
            <a:cxnLst/>
            <a:rect l="l" t="t" r="r" b="b"/>
            <a:pathLst>
              <a:path w="4180204">
                <a:moveTo>
                  <a:pt x="0" y="0"/>
                </a:moveTo>
                <a:lnTo>
                  <a:pt x="41798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70025" y="3478276"/>
            <a:ext cx="7069455" cy="0"/>
          </a:xfrm>
          <a:custGeom>
            <a:avLst/>
            <a:gdLst/>
            <a:ahLst/>
            <a:cxnLst/>
            <a:rect l="l" t="t" r="r" b="b"/>
            <a:pathLst>
              <a:path w="7069455">
                <a:moveTo>
                  <a:pt x="0" y="0"/>
                </a:moveTo>
                <a:lnTo>
                  <a:pt x="70692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09951" y="3821176"/>
            <a:ext cx="4180204" cy="0"/>
          </a:xfrm>
          <a:custGeom>
            <a:avLst/>
            <a:gdLst/>
            <a:ahLst/>
            <a:cxnLst/>
            <a:rect l="l" t="t" r="r" b="b"/>
            <a:pathLst>
              <a:path w="4180204">
                <a:moveTo>
                  <a:pt x="0" y="0"/>
                </a:moveTo>
                <a:lnTo>
                  <a:pt x="41798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09951" y="4164076"/>
            <a:ext cx="4180204" cy="0"/>
          </a:xfrm>
          <a:custGeom>
            <a:avLst/>
            <a:gdLst/>
            <a:ahLst/>
            <a:cxnLst/>
            <a:rect l="l" t="t" r="r" b="b"/>
            <a:pathLst>
              <a:path w="4180204">
                <a:moveTo>
                  <a:pt x="0" y="0"/>
                </a:moveTo>
                <a:lnTo>
                  <a:pt x="41798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09951" y="4437126"/>
            <a:ext cx="4180204" cy="0"/>
          </a:xfrm>
          <a:custGeom>
            <a:avLst/>
            <a:gdLst/>
            <a:ahLst/>
            <a:cxnLst/>
            <a:rect l="l" t="t" r="r" b="b"/>
            <a:pathLst>
              <a:path w="4180204">
                <a:moveTo>
                  <a:pt x="0" y="0"/>
                </a:moveTo>
                <a:lnTo>
                  <a:pt x="41798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09951" y="4657725"/>
            <a:ext cx="4180204" cy="0"/>
          </a:xfrm>
          <a:custGeom>
            <a:avLst/>
            <a:gdLst/>
            <a:ahLst/>
            <a:cxnLst/>
            <a:rect l="l" t="t" r="r" b="b"/>
            <a:pathLst>
              <a:path w="4180204">
                <a:moveTo>
                  <a:pt x="0" y="0"/>
                </a:moveTo>
                <a:lnTo>
                  <a:pt x="41798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70025" y="4887976"/>
            <a:ext cx="7069455" cy="0"/>
          </a:xfrm>
          <a:custGeom>
            <a:avLst/>
            <a:gdLst/>
            <a:ahLst/>
            <a:cxnLst/>
            <a:rect l="l" t="t" r="r" b="b"/>
            <a:pathLst>
              <a:path w="7069455">
                <a:moveTo>
                  <a:pt x="0" y="0"/>
                </a:moveTo>
                <a:lnTo>
                  <a:pt x="70692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09951" y="5398008"/>
            <a:ext cx="4180204" cy="0"/>
          </a:xfrm>
          <a:custGeom>
            <a:avLst/>
            <a:gdLst/>
            <a:ahLst/>
            <a:cxnLst/>
            <a:rect l="l" t="t" r="r" b="b"/>
            <a:pathLst>
              <a:path w="4180204">
                <a:moveTo>
                  <a:pt x="0" y="0"/>
                </a:moveTo>
                <a:lnTo>
                  <a:pt x="41798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09951" y="5734596"/>
            <a:ext cx="4180204" cy="12700"/>
          </a:xfrm>
          <a:custGeom>
            <a:avLst/>
            <a:gdLst/>
            <a:ahLst/>
            <a:cxnLst/>
            <a:rect l="l" t="t" r="r" b="b"/>
            <a:pathLst>
              <a:path w="4180204" h="12700">
                <a:moveTo>
                  <a:pt x="0" y="12700"/>
                </a:moveTo>
                <a:lnTo>
                  <a:pt x="4179824" y="12700"/>
                </a:lnTo>
                <a:lnTo>
                  <a:pt x="417982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76375" y="901700"/>
            <a:ext cx="0" cy="5356225"/>
          </a:xfrm>
          <a:custGeom>
            <a:avLst/>
            <a:gdLst/>
            <a:ahLst/>
            <a:cxnLst/>
            <a:rect l="l" t="t" r="r" b="b"/>
            <a:pathLst>
              <a:path h="5356225">
                <a:moveTo>
                  <a:pt x="0" y="0"/>
                </a:moveTo>
                <a:lnTo>
                  <a:pt x="0" y="53557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32876" y="901700"/>
            <a:ext cx="0" cy="5356225"/>
          </a:xfrm>
          <a:custGeom>
            <a:avLst/>
            <a:gdLst/>
            <a:ahLst/>
            <a:cxnLst/>
            <a:rect l="l" t="t" r="r" b="b"/>
            <a:pathLst>
              <a:path h="5356225">
                <a:moveTo>
                  <a:pt x="0" y="0"/>
                </a:moveTo>
                <a:lnTo>
                  <a:pt x="0" y="53557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70025" y="908050"/>
            <a:ext cx="7069455" cy="0"/>
          </a:xfrm>
          <a:custGeom>
            <a:avLst/>
            <a:gdLst/>
            <a:ahLst/>
            <a:cxnLst/>
            <a:rect l="l" t="t" r="r" b="b"/>
            <a:pathLst>
              <a:path w="7069455">
                <a:moveTo>
                  <a:pt x="0" y="0"/>
                </a:moveTo>
                <a:lnTo>
                  <a:pt x="70692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70025" y="6251066"/>
            <a:ext cx="7069455" cy="0"/>
          </a:xfrm>
          <a:custGeom>
            <a:avLst/>
            <a:gdLst/>
            <a:ahLst/>
            <a:cxnLst/>
            <a:rect l="l" t="t" r="r" b="b"/>
            <a:pathLst>
              <a:path w="7069455">
                <a:moveTo>
                  <a:pt x="0" y="0"/>
                </a:moveTo>
                <a:lnTo>
                  <a:pt x="70692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471041" y="905509"/>
            <a:ext cx="108077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P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OG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471041" y="1323594"/>
            <a:ext cx="73596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PR</a:t>
            </a:r>
            <a:r>
              <a:rPr sz="1100" dirty="0">
                <a:latin typeface="Arial"/>
                <a:cs typeface="Arial"/>
              </a:rPr>
              <a:t>O-I</a:t>
            </a:r>
            <a:r>
              <a:rPr sz="1100" spc="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DO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911220" y="1297178"/>
            <a:ext cx="28892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SAL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66590" y="905509"/>
            <a:ext cx="3864610" cy="58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44495" algn="l"/>
              </a:tabLst>
            </a:pPr>
            <a:r>
              <a:rPr sz="1400" b="1" spc="-5" dirty="0">
                <a:latin typeface="Arial"/>
                <a:cs typeface="Arial"/>
              </a:rPr>
              <a:t>ALIMENTOS	</a:t>
            </a:r>
            <a:r>
              <a:rPr sz="1400" b="1" spc="-10" dirty="0">
                <a:latin typeface="Arial"/>
                <a:cs typeface="Arial"/>
              </a:rPr>
              <a:t>ENSAIOS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TEOR </a:t>
            </a:r>
            <a:r>
              <a:rPr sz="1100" spc="-5" dirty="0">
                <a:latin typeface="Arial"/>
                <a:cs typeface="Arial"/>
              </a:rPr>
              <a:t>DE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IODO</a:t>
            </a:r>
            <a:endParaRPr sz="11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471041" y="2258821"/>
            <a:ext cx="62230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PE</a:t>
            </a:r>
            <a:r>
              <a:rPr sz="1100" spc="-20" dirty="0">
                <a:latin typeface="Arial"/>
                <a:cs typeface="Arial"/>
              </a:rPr>
              <a:t>M</a:t>
            </a:r>
            <a:r>
              <a:rPr sz="1100" dirty="0">
                <a:latin typeface="Arial"/>
                <a:cs typeface="Arial"/>
              </a:rPr>
              <a:t>Q</a:t>
            </a:r>
            <a:r>
              <a:rPr sz="1100" spc="-5" dirty="0">
                <a:latin typeface="Arial"/>
                <a:cs typeface="Arial"/>
              </a:rPr>
              <a:t>S</a:t>
            </a:r>
            <a:r>
              <a:rPr sz="1100" dirty="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911220" y="1693036"/>
            <a:ext cx="417220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pt-BR" sz="1100" spc="-5" dirty="0" smtClean="0">
                <a:latin typeface="Arial"/>
                <a:cs typeface="Arial"/>
              </a:rPr>
              <a:t>ÁGUA MINERAL – CAFÉ TORRADO E MOÍDO – CHÁ – FÓRMULA INFANTIL E FARINHA LÁCTEA 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159243" y="1923541"/>
            <a:ext cx="1298575" cy="84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ANÁLISE  </a:t>
            </a:r>
            <a:r>
              <a:rPr sz="1100" spc="-20" dirty="0">
                <a:latin typeface="Arial"/>
                <a:cs typeface="Arial"/>
              </a:rPr>
              <a:t>M</a:t>
            </a:r>
            <a:r>
              <a:rPr sz="1100" dirty="0">
                <a:latin typeface="Arial"/>
                <a:cs typeface="Arial"/>
              </a:rPr>
              <a:t>I</a:t>
            </a:r>
            <a:r>
              <a:rPr sz="1100" spc="-10" dirty="0">
                <a:latin typeface="Arial"/>
                <a:cs typeface="Arial"/>
              </a:rPr>
              <a:t>CR</a:t>
            </a:r>
            <a:r>
              <a:rPr sz="1100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B</a:t>
            </a:r>
            <a:r>
              <a:rPr sz="1100" dirty="0">
                <a:latin typeface="Arial"/>
                <a:cs typeface="Arial"/>
              </a:rPr>
              <a:t>IOLÓ</a:t>
            </a:r>
            <a:r>
              <a:rPr sz="1100" spc="-5" dirty="0">
                <a:latin typeface="Arial"/>
                <a:cs typeface="Arial"/>
              </a:rPr>
              <a:t>G</a:t>
            </a:r>
            <a:r>
              <a:rPr sz="1100" spc="-10" dirty="0">
                <a:latin typeface="Arial"/>
                <a:cs typeface="Arial"/>
              </a:rPr>
              <a:t>IC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,  </a:t>
            </a:r>
            <a:r>
              <a:rPr sz="1100" spc="-5" dirty="0">
                <a:latin typeface="Arial"/>
                <a:cs typeface="Arial"/>
              </a:rPr>
              <a:t>FÍSICO-QUÍMICA,  MICROSCÓPICA </a:t>
            </a:r>
            <a:r>
              <a:rPr sz="1100" dirty="0">
                <a:latin typeface="Arial"/>
                <a:cs typeface="Arial"/>
              </a:rPr>
              <a:t>E  </a:t>
            </a:r>
            <a:r>
              <a:rPr sz="1100" spc="-5" dirty="0">
                <a:latin typeface="Arial"/>
                <a:cs typeface="Arial"/>
              </a:rPr>
              <a:t>ROTULAGEM</a:t>
            </a:r>
            <a:endParaRPr sz="11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911220" y="2071370"/>
            <a:ext cx="409918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QUEIJO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5" dirty="0" smtClean="0">
                <a:latin typeface="Arial"/>
                <a:cs typeface="Arial"/>
              </a:rPr>
              <a:t>RALADO</a:t>
            </a:r>
            <a:r>
              <a:rPr lang="pt-BR" sz="1100" spc="-5" dirty="0" smtClean="0">
                <a:latin typeface="Arial"/>
                <a:cs typeface="Arial"/>
              </a:rPr>
              <a:t> – CEREAIS MATINAIS 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11220" y="2304796"/>
            <a:ext cx="402298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sz="1100" dirty="0" smtClean="0">
                <a:latin typeface="Arial"/>
                <a:cs typeface="Arial"/>
              </a:rPr>
              <a:t>MOLHO DE TOMATE – ERVA MATE 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11220" y="2532760"/>
            <a:ext cx="402298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EMBUTIDOS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 smtClean="0">
                <a:latin typeface="Arial"/>
                <a:cs typeface="Arial"/>
              </a:rPr>
              <a:t>CÁRNEOS</a:t>
            </a:r>
            <a:r>
              <a:rPr lang="pt-BR" sz="1100" spc="-5" dirty="0" smtClean="0">
                <a:latin typeface="Arial"/>
                <a:cs typeface="Arial"/>
              </a:rPr>
              <a:t> – FARINHA DE MANDIOCA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11220" y="2781172"/>
            <a:ext cx="417220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sz="1100" spc="-5" dirty="0" smtClean="0">
                <a:latin typeface="Arial"/>
                <a:cs typeface="Arial"/>
              </a:rPr>
              <a:t>ALIMENTOS INFANTIS “PAPINHAS” - ESPECIARIAS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471041" y="3151885"/>
            <a:ext cx="76771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PR</a:t>
            </a:r>
            <a:r>
              <a:rPr sz="1100" dirty="0">
                <a:latin typeface="Arial"/>
                <a:cs typeface="Arial"/>
              </a:rPr>
              <a:t>O-LEI</a:t>
            </a:r>
            <a:r>
              <a:rPr sz="1100" spc="10" dirty="0">
                <a:latin typeface="Arial"/>
                <a:cs typeface="Arial"/>
              </a:rPr>
              <a:t>T</a:t>
            </a:r>
            <a:r>
              <a:rPr sz="1100" dirty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911220" y="3033014"/>
            <a:ext cx="153924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LEITE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PASTEURIZADO</a:t>
            </a:r>
            <a:endParaRPr sz="11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371080" y="3068065"/>
            <a:ext cx="87566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MIB, </a:t>
            </a:r>
            <a:r>
              <a:rPr sz="1100" spc="-10" dirty="0">
                <a:latin typeface="Arial"/>
                <a:cs typeface="Arial"/>
              </a:rPr>
              <a:t>MIC,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FQ</a:t>
            </a:r>
            <a:endParaRPr sz="11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471041" y="3761485"/>
            <a:ext cx="69088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PE</a:t>
            </a:r>
            <a:r>
              <a:rPr sz="1100" spc="-20" dirty="0">
                <a:latin typeface="Arial"/>
                <a:cs typeface="Arial"/>
              </a:rPr>
              <a:t>M</a:t>
            </a:r>
            <a:r>
              <a:rPr sz="1100" spc="-5" dirty="0">
                <a:latin typeface="Arial"/>
                <a:cs typeface="Arial"/>
              </a:rPr>
              <a:t>P</a:t>
            </a:r>
            <a:r>
              <a:rPr sz="1100" dirty="0">
                <a:latin typeface="Arial"/>
                <a:cs typeface="Arial"/>
              </a:rPr>
              <a:t>L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911220" y="3563366"/>
            <a:ext cx="73914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LEITE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UHT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351268" y="3776726"/>
            <a:ext cx="91440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 marR="5080" indent="-15875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MIB, </a:t>
            </a:r>
            <a:r>
              <a:rPr sz="1100" spc="-10" dirty="0">
                <a:latin typeface="Arial"/>
                <a:cs typeface="Arial"/>
              </a:rPr>
              <a:t>MIC,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FQ,  </a:t>
            </a:r>
            <a:r>
              <a:rPr sz="1100" spc="-5" dirty="0">
                <a:latin typeface="Arial"/>
                <a:cs typeface="Arial"/>
              </a:rPr>
              <a:t>FRAUDE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911220" y="3906266"/>
            <a:ext cx="151130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PRODUTOS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LÁCTEOS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911220" y="4686554"/>
            <a:ext cx="191516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SUCO </a:t>
            </a:r>
            <a:r>
              <a:rPr sz="1100" dirty="0">
                <a:latin typeface="Arial"/>
                <a:cs typeface="Arial"/>
              </a:rPr>
              <a:t>E </a:t>
            </a:r>
            <a:r>
              <a:rPr sz="1100" spc="-5" dirty="0">
                <a:latin typeface="Arial"/>
                <a:cs typeface="Arial"/>
              </a:rPr>
              <a:t>NECTAR DE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FRUTA</a:t>
            </a:r>
            <a:endParaRPr sz="11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471041" y="5483555"/>
            <a:ext cx="63754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P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M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911220" y="4889245"/>
            <a:ext cx="2712085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8341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ARROZ  ERVA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MATE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FÓRMULA INFANTIL </a:t>
            </a:r>
            <a:r>
              <a:rPr sz="1100" dirty="0">
                <a:latin typeface="Arial"/>
                <a:cs typeface="Arial"/>
              </a:rPr>
              <a:t>E </a:t>
            </a:r>
            <a:r>
              <a:rPr sz="1100" spc="-5" dirty="0">
                <a:latin typeface="Arial"/>
                <a:cs typeface="Arial"/>
              </a:rPr>
              <a:t>DE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SEGUIMENTO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191247" y="5064125"/>
            <a:ext cx="1236980" cy="101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ADITIVOS</a:t>
            </a:r>
            <a:endParaRPr sz="1100">
              <a:latin typeface="Arial"/>
              <a:cs typeface="Arial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(Corantes)  </a:t>
            </a:r>
            <a:r>
              <a:rPr sz="1100" spc="-10" dirty="0">
                <a:latin typeface="Arial"/>
                <a:cs typeface="Arial"/>
              </a:rPr>
              <a:t>C</a:t>
            </a:r>
            <a:r>
              <a:rPr sz="1100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spc="5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M</a:t>
            </a:r>
            <a:r>
              <a:rPr sz="1100" dirty="0">
                <a:latin typeface="Arial"/>
                <a:cs typeface="Arial"/>
              </a:rPr>
              <a:t>I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spc="5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S  </a:t>
            </a:r>
            <a:r>
              <a:rPr sz="1100" spc="-5" dirty="0">
                <a:latin typeface="Arial"/>
                <a:cs typeface="Arial"/>
              </a:rPr>
              <a:t>INORGÂNICOS  </a:t>
            </a:r>
            <a:r>
              <a:rPr sz="1100" dirty="0">
                <a:latin typeface="Arial"/>
                <a:cs typeface="Arial"/>
              </a:rPr>
              <a:t>(As, </a:t>
            </a:r>
            <a:r>
              <a:rPr sz="1100" spc="-5" dirty="0">
                <a:latin typeface="Arial"/>
                <a:cs typeface="Arial"/>
              </a:rPr>
              <a:t>Cd,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Pb)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HPA</a:t>
            </a:r>
            <a:endParaRPr sz="11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911220" y="5399785"/>
            <a:ext cx="394652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CEREAIS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MATINAIS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FARINHA LÁCTEA </a:t>
            </a:r>
            <a:r>
              <a:rPr sz="1100" dirty="0">
                <a:latin typeface="Arial"/>
                <a:cs typeface="Arial"/>
              </a:rPr>
              <a:t>E </a:t>
            </a:r>
            <a:r>
              <a:rPr sz="1100" spc="-5" dirty="0">
                <a:latin typeface="Arial"/>
                <a:cs typeface="Arial"/>
              </a:rPr>
              <a:t>DE CEREAIS ALIMENTAÇÃO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INFANTIL</a:t>
            </a:r>
            <a:endParaRPr sz="11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911220" y="5742330"/>
            <a:ext cx="1050290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MANDIOCA  </a:t>
            </a:r>
            <a:r>
              <a:rPr sz="1100" dirty="0">
                <a:latin typeface="Arial"/>
                <a:cs typeface="Arial"/>
              </a:rPr>
              <a:t>GELATINA  ÓLEO </a:t>
            </a:r>
            <a:r>
              <a:rPr sz="1100" spc="-5" dirty="0">
                <a:latin typeface="Arial"/>
                <a:cs typeface="Arial"/>
              </a:rPr>
              <a:t>DE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SOJA</a:t>
            </a:r>
            <a:endParaRPr sz="11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331975" y="1100836"/>
            <a:ext cx="7200900" cy="0"/>
          </a:xfrm>
          <a:custGeom>
            <a:avLst/>
            <a:gdLst/>
            <a:ahLst/>
            <a:cxnLst/>
            <a:rect l="l" t="t" r="r" b="b"/>
            <a:pathLst>
              <a:path w="7200900">
                <a:moveTo>
                  <a:pt x="0" y="0"/>
                </a:moveTo>
                <a:lnTo>
                  <a:pt x="7200900" y="0"/>
                </a:lnTo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31975" y="1151636"/>
            <a:ext cx="7200900" cy="0"/>
          </a:xfrm>
          <a:custGeom>
            <a:avLst/>
            <a:gdLst/>
            <a:ahLst/>
            <a:cxnLst/>
            <a:rect l="l" t="t" r="r" b="b"/>
            <a:pathLst>
              <a:path w="7200900">
                <a:moveTo>
                  <a:pt x="0" y="0"/>
                </a:moveTo>
                <a:lnTo>
                  <a:pt x="7200900" y="0"/>
                </a:lnTo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76755" y="1532127"/>
            <a:ext cx="7056755" cy="0"/>
          </a:xfrm>
          <a:custGeom>
            <a:avLst/>
            <a:gdLst/>
            <a:ahLst/>
            <a:cxnLst/>
            <a:rect l="l" t="t" r="r" b="b"/>
            <a:pathLst>
              <a:path w="7056755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76755" y="1582927"/>
            <a:ext cx="7056755" cy="0"/>
          </a:xfrm>
          <a:custGeom>
            <a:avLst/>
            <a:gdLst/>
            <a:ahLst/>
            <a:cxnLst/>
            <a:rect l="l" t="t" r="r" b="b"/>
            <a:pathLst>
              <a:path w="7056755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76755" y="2972307"/>
            <a:ext cx="7056755" cy="0"/>
          </a:xfrm>
          <a:custGeom>
            <a:avLst/>
            <a:gdLst/>
            <a:ahLst/>
            <a:cxnLst/>
            <a:rect l="l" t="t" r="r" b="b"/>
            <a:pathLst>
              <a:path w="7056755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76755" y="3023107"/>
            <a:ext cx="7056755" cy="0"/>
          </a:xfrm>
          <a:custGeom>
            <a:avLst/>
            <a:gdLst/>
            <a:ahLst/>
            <a:cxnLst/>
            <a:rect l="l" t="t" r="r" b="b"/>
            <a:pathLst>
              <a:path w="7056755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03603" y="4678171"/>
            <a:ext cx="7056755" cy="0"/>
          </a:xfrm>
          <a:custGeom>
            <a:avLst/>
            <a:gdLst/>
            <a:ahLst/>
            <a:cxnLst/>
            <a:rect l="l" t="t" r="r" b="b"/>
            <a:pathLst>
              <a:path w="7056755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03603" y="4627371"/>
            <a:ext cx="7056755" cy="0"/>
          </a:xfrm>
          <a:custGeom>
            <a:avLst/>
            <a:gdLst/>
            <a:ahLst/>
            <a:cxnLst/>
            <a:rect l="l" t="t" r="r" b="b"/>
            <a:pathLst>
              <a:path w="7056755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76755" y="3403600"/>
            <a:ext cx="7056755" cy="0"/>
          </a:xfrm>
          <a:custGeom>
            <a:avLst/>
            <a:gdLst/>
            <a:ahLst/>
            <a:cxnLst/>
            <a:rect l="l" t="t" r="r" b="b"/>
            <a:pathLst>
              <a:path w="7056755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76755" y="3454400"/>
            <a:ext cx="7056755" cy="0"/>
          </a:xfrm>
          <a:custGeom>
            <a:avLst/>
            <a:gdLst/>
            <a:ahLst/>
            <a:cxnLst/>
            <a:rect l="l" t="t" r="r" b="b"/>
            <a:pathLst>
              <a:path w="7056755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03603" y="4124452"/>
            <a:ext cx="7056755" cy="0"/>
          </a:xfrm>
          <a:custGeom>
            <a:avLst/>
            <a:gdLst/>
            <a:ahLst/>
            <a:cxnLst/>
            <a:rect l="l" t="t" r="r" b="b"/>
            <a:pathLst>
              <a:path w="7056755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03603" y="4175252"/>
            <a:ext cx="7056755" cy="0"/>
          </a:xfrm>
          <a:custGeom>
            <a:avLst/>
            <a:gdLst/>
            <a:ahLst/>
            <a:cxnLst/>
            <a:rect l="l" t="t" r="r" b="b"/>
            <a:pathLst>
              <a:path w="7056755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7220" y="188976"/>
            <a:ext cx="4716780" cy="576580"/>
          </a:xfrm>
          <a:custGeom>
            <a:avLst/>
            <a:gdLst/>
            <a:ahLst/>
            <a:cxnLst/>
            <a:rect l="l" t="t" r="r" b="b"/>
            <a:pathLst>
              <a:path w="4716780" h="576580">
                <a:moveTo>
                  <a:pt x="4716780" y="0"/>
                </a:moveTo>
                <a:lnTo>
                  <a:pt x="0" y="115189"/>
                </a:lnTo>
                <a:lnTo>
                  <a:pt x="0" y="576072"/>
                </a:lnTo>
                <a:lnTo>
                  <a:pt x="4716780" y="576072"/>
                </a:lnTo>
                <a:lnTo>
                  <a:pt x="4716780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90871" y="323088"/>
            <a:ext cx="4210812" cy="513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71340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MONITORAMENTO </a:t>
            </a:r>
            <a:r>
              <a:rPr dirty="0">
                <a:latin typeface="Arial"/>
                <a:cs typeface="Arial"/>
              </a:rPr>
              <a:t>DE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ALIMENTOS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915413"/>
              </p:ext>
            </p:extLst>
          </p:nvPr>
        </p:nvGraphicFramePr>
        <p:xfrm>
          <a:off x="1541525" y="901700"/>
          <a:ext cx="7200900" cy="5406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/>
                <a:gridCol w="3921125"/>
                <a:gridCol w="1479550"/>
              </a:tblGrid>
              <a:tr h="218630">
                <a:tc>
                  <a:txBody>
                    <a:bodyPr/>
                    <a:lstStyle/>
                    <a:p>
                      <a:pPr marL="635">
                        <a:lnSpc>
                          <a:spcPts val="1520"/>
                        </a:lnSpc>
                        <a:spcBef>
                          <a:spcPts val="4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PROGRAMA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7088">
                      <a:solidFill>
                        <a:srgbClr val="009999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0"/>
                        </a:lnSpc>
                        <a:spcBef>
                          <a:spcPts val="4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ALIMENTOS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7088">
                      <a:solidFill>
                        <a:srgbClr val="009999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1520"/>
                        </a:lnSpc>
                        <a:spcBef>
                          <a:spcPts val="4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ENSAIOS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7088">
                      <a:solidFill>
                        <a:srgbClr val="009999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22752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PROMIC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7088">
                      <a:solidFill>
                        <a:srgbClr val="009999"/>
                      </a:solidFill>
                      <a:prstDash val="solid"/>
                    </a:lnT>
                    <a:lnB w="76200">
                      <a:solidFill>
                        <a:srgbClr val="009999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MILHO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PIPOCA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7088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775" marR="9652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FUMONISINAS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B1e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05104" marR="194310" indent="127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AFLATOXINAS  OCRATOXINA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7088">
                      <a:solidFill>
                        <a:srgbClr val="009999"/>
                      </a:solidFill>
                      <a:prstDash val="solid"/>
                    </a:lnT>
                    <a:lnB w="76200">
                      <a:solidFill>
                        <a:srgbClr val="009999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5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7088">
                      <a:solidFill>
                        <a:srgbClr val="009999"/>
                      </a:solidFill>
                      <a:prstDash val="solid"/>
                    </a:lnT>
                    <a:lnB w="76200">
                      <a:solidFill>
                        <a:srgbClr val="009999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FUBÁ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7088">
                      <a:solidFill>
                        <a:srgbClr val="009999"/>
                      </a:solidFill>
                      <a:prstDash val="solid"/>
                    </a:lnT>
                    <a:lnB w="76200">
                      <a:solidFill>
                        <a:srgbClr val="009999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7088">
                      <a:solidFill>
                        <a:srgbClr val="009999"/>
                      </a:solidFill>
                      <a:prstDash val="solid"/>
                    </a:lnT>
                    <a:lnB w="76200">
                      <a:solidFill>
                        <a:srgbClr val="009999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FARINHAS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7088">
                      <a:solidFill>
                        <a:srgbClr val="009999"/>
                      </a:solidFill>
                      <a:prstDash val="solid"/>
                    </a:lnT>
                    <a:lnB w="76200">
                      <a:solidFill>
                        <a:srgbClr val="009999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7088">
                      <a:solidFill>
                        <a:srgbClr val="009999"/>
                      </a:solidFill>
                      <a:prstDash val="solid"/>
                    </a:lnT>
                    <a:lnB w="76200">
                      <a:solidFill>
                        <a:srgbClr val="009999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AMENDOIM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DERIVADOS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7088">
                      <a:solidFill>
                        <a:srgbClr val="009999"/>
                      </a:solidFill>
                      <a:prstDash val="solid"/>
                    </a:lnT>
                    <a:lnB w="76200">
                      <a:solidFill>
                        <a:srgbClr val="009999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86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7088">
                      <a:solidFill>
                        <a:srgbClr val="009999"/>
                      </a:solidFill>
                      <a:prstDash val="solid"/>
                    </a:lnT>
                    <a:lnB w="76200">
                      <a:solidFill>
                        <a:srgbClr val="009999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CAFÉ TORRADO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MOÍDO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009999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7088">
                      <a:solidFill>
                        <a:srgbClr val="009999"/>
                      </a:solidFill>
                      <a:prstDash val="solid"/>
                    </a:lnT>
                    <a:lnB w="76200">
                      <a:solidFill>
                        <a:srgbClr val="009999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87198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045"/>
                        </a:lnSpc>
                      </a:pPr>
                      <a:endParaRPr lang="pt-BR" sz="1100" spc="-5" dirty="0" smtClean="0">
                        <a:latin typeface="Arial"/>
                        <a:cs typeface="Arial"/>
                      </a:endParaRPr>
                    </a:p>
                    <a:p>
                      <a:pPr marL="1905">
                        <a:lnSpc>
                          <a:spcPts val="1045"/>
                        </a:lnSpc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SUCOS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12674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PATEN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CEREAIS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MATINAIS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46710" marR="299720" indent="-37465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AÇÚCARES  SÓDIO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GO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RDURA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FERRO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TEMPEROS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SOPAS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PIPOCAS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MICROONDAS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BISCOITOS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APERITIVOS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5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BISCOITOS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271018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009999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FARINHAS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86106">
                      <a:solidFill>
                        <a:srgbClr val="009999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009999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80339">
                <a:tc rowSpan="2">
                  <a:txBody>
                    <a:bodyPr/>
                    <a:lstStyle/>
                    <a:p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010"/>
                        </a:lnSpc>
                      </a:pPr>
                      <a:endParaRPr lang="pt-BR" sz="1100" spc="-5" dirty="0" smtClean="0">
                        <a:latin typeface="Arial"/>
                        <a:cs typeface="Arial"/>
                      </a:endParaRPr>
                    </a:p>
                    <a:p>
                      <a:pPr marL="1905">
                        <a:lnSpc>
                          <a:spcPts val="1010"/>
                        </a:lnSpc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lang="pt-BR" sz="1100" spc="-5" dirty="0" smtClean="0">
                          <a:latin typeface="Arial"/>
                          <a:cs typeface="Arial"/>
                        </a:rPr>
                        <a:t>BACAXI                    ALFACE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106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5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ARROZ</a:t>
                      </a:r>
                      <a:r>
                        <a:rPr lang="pt-BR" sz="1100" spc="-5" dirty="0" smtClean="0">
                          <a:latin typeface="Arial"/>
                          <a:cs typeface="Arial"/>
                        </a:rPr>
                        <a:t>                       ALHO  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200025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PARA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 smtClean="0">
                          <a:latin typeface="Arial"/>
                          <a:cs typeface="Arial"/>
                        </a:rPr>
                        <a:t>BATATA</a:t>
                      </a:r>
                      <a:r>
                        <a:rPr lang="pt-BR" sz="1100" dirty="0" smtClean="0">
                          <a:latin typeface="Arial"/>
                          <a:cs typeface="Arial"/>
                        </a:rPr>
                        <a:t> DOCE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1600"/>
                        </a:lnSpc>
                        <a:spcBef>
                          <a:spcPts val="7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ANALISE  MULTIRRESIDUAL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  PRINCÍPIOS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ATIVOS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AGROTÓXICOS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BETERRABA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CHUCHU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pt-BR" sz="1100" spc="-5" dirty="0" smtClean="0">
                          <a:latin typeface="Arial"/>
                          <a:cs typeface="Arial"/>
                        </a:rPr>
                        <a:t>ENOURA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04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pt-BR" sz="1100" dirty="0" smtClean="0">
                          <a:latin typeface="Arial"/>
                          <a:cs typeface="Arial"/>
                        </a:rPr>
                        <a:t>LARANJA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MANGA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lang="pt-BR" sz="1100" spc="-5" dirty="0" smtClean="0">
                          <a:latin typeface="Arial"/>
                          <a:cs typeface="Arial"/>
                        </a:rPr>
                        <a:t>ORANGO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793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00"/>
                        </a:lnSpc>
                      </a:pPr>
                      <a:r>
                        <a:rPr lang="pt-BR" sz="1100" spc="-5" dirty="0" smtClean="0">
                          <a:latin typeface="Arial"/>
                          <a:cs typeface="Arial"/>
                        </a:rPr>
                        <a:t>PIMENTÃ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O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430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169285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lang="pt-BR" sz="1100" spc="-5" dirty="0" smtClean="0">
                          <a:latin typeface="Arial"/>
                          <a:cs typeface="Arial"/>
                        </a:rPr>
                        <a:t>TOMATE</a:t>
                      </a:r>
                      <a:r>
                        <a:rPr sz="1100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UVA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188976"/>
            <a:ext cx="7812405" cy="576580"/>
          </a:xfrm>
          <a:custGeom>
            <a:avLst/>
            <a:gdLst/>
            <a:ahLst/>
            <a:cxnLst/>
            <a:rect l="l" t="t" r="r" b="b"/>
            <a:pathLst>
              <a:path w="7812405" h="576580">
                <a:moveTo>
                  <a:pt x="7812024" y="0"/>
                </a:moveTo>
                <a:lnTo>
                  <a:pt x="0" y="115189"/>
                </a:lnTo>
                <a:lnTo>
                  <a:pt x="0" y="576072"/>
                </a:lnTo>
                <a:lnTo>
                  <a:pt x="7812024" y="576072"/>
                </a:lnTo>
                <a:lnTo>
                  <a:pt x="7812024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3740">
              <a:lnSpc>
                <a:spcPct val="100000"/>
              </a:lnSpc>
            </a:pPr>
            <a:r>
              <a:rPr spc="-5" dirty="0"/>
              <a:t>EDUCAÇÃO</a:t>
            </a:r>
            <a:r>
              <a:rPr spc="-85" dirty="0"/>
              <a:t> </a:t>
            </a:r>
            <a:r>
              <a:rPr spc="-5" dirty="0"/>
              <a:t>SANITÁRIA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613012" y="838200"/>
            <a:ext cx="6934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690" algn="ctr">
              <a:lnSpc>
                <a:spcPct val="100000"/>
              </a:lnSpc>
            </a:pPr>
            <a:r>
              <a:rPr lang="pt-BR" b="1" spc="-5" dirty="0" smtClean="0">
                <a:solidFill>
                  <a:srgbClr val="990033"/>
                </a:solidFill>
                <a:latin typeface="Verdana"/>
                <a:cs typeface="Verdana"/>
              </a:rPr>
              <a:t>CURSO DE ATUALIZAÇÃO EM VIGILÂNCIA SANITÁRIA – CAVS 2017</a:t>
            </a:r>
            <a:endParaRPr lang="pt-BR" b="1" dirty="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lang="pt-BR" dirty="0" smtClean="0">
              <a:latin typeface="Times New Roman"/>
              <a:cs typeface="Times New Roman"/>
            </a:endParaRPr>
          </a:p>
          <a:p>
            <a:pPr marL="181610" indent="-168910">
              <a:lnSpc>
                <a:spcPct val="100000"/>
              </a:lnSpc>
              <a:spcBef>
                <a:spcPts val="5"/>
              </a:spcBef>
              <a:buClr>
                <a:srgbClr val="006666"/>
              </a:buClr>
              <a:buFont typeface="Wingdings"/>
              <a:buChar char=""/>
              <a:tabLst>
                <a:tab pos="182245" algn="l"/>
              </a:tabLst>
            </a:pPr>
            <a:r>
              <a:rPr lang="pt-BR" sz="1600" spc="-5" dirty="0" smtClean="0">
                <a:latin typeface="Verdana"/>
                <a:cs typeface="Verdana"/>
              </a:rPr>
              <a:t>Proposta: Harmonização de procedimentos de inspeção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006666"/>
              </a:buClr>
              <a:tabLst>
                <a:tab pos="182245" algn="l"/>
              </a:tabLst>
            </a:pPr>
            <a:r>
              <a:rPr lang="pt-BR" sz="1600" spc="-5" dirty="0">
                <a:latin typeface="Verdana"/>
                <a:cs typeface="Verdana"/>
              </a:rPr>
              <a:t>	</a:t>
            </a:r>
            <a:r>
              <a:rPr lang="pt-BR" sz="1600" spc="-5" dirty="0" smtClean="0">
                <a:latin typeface="Verdana"/>
                <a:cs typeface="Verdana"/>
              </a:rPr>
              <a:t>	     Atualização de legislação sanitária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006666"/>
              </a:buClr>
              <a:tabLst>
                <a:tab pos="182245" algn="l"/>
              </a:tabLst>
            </a:pPr>
            <a:r>
              <a:rPr lang="pt-BR" sz="1600" spc="-5" dirty="0">
                <a:latin typeface="Verdana"/>
                <a:cs typeface="Verdana"/>
              </a:rPr>
              <a:t> </a:t>
            </a:r>
            <a:r>
              <a:rPr lang="pt-BR" sz="1600" spc="-5" dirty="0" smtClean="0">
                <a:latin typeface="Verdana"/>
                <a:cs typeface="Verdana"/>
              </a:rPr>
              <a:t>                 </a:t>
            </a:r>
            <a:endParaRPr lang="pt-BR" sz="1600" spc="-5" dirty="0">
              <a:latin typeface="Verdana"/>
              <a:cs typeface="Verdana"/>
            </a:endParaRPr>
          </a:p>
          <a:p>
            <a:pPr marL="198120" indent="-185420">
              <a:lnSpc>
                <a:spcPct val="100000"/>
              </a:lnSpc>
              <a:buClr>
                <a:srgbClr val="006666"/>
              </a:buClr>
              <a:buFont typeface="Wingdings"/>
              <a:buChar char=""/>
              <a:tabLst>
                <a:tab pos="198755" algn="l"/>
              </a:tabLst>
            </a:pPr>
            <a:r>
              <a:rPr lang="pt-BR" sz="1600" spc="-5" dirty="0" smtClean="0">
                <a:latin typeface="Verdana"/>
                <a:cs typeface="Verdana"/>
              </a:rPr>
              <a:t>Temas abordados: </a:t>
            </a:r>
            <a:r>
              <a:rPr lang="pt-BR" sz="1600" spc="-55" dirty="0" smtClean="0">
                <a:latin typeface="Verdana"/>
                <a:cs typeface="Verdana"/>
              </a:rPr>
              <a:t>1º MÓDULO: </a:t>
            </a:r>
            <a:r>
              <a:rPr lang="pt-BR" sz="1600" b="1" i="1" spc="-55" dirty="0" smtClean="0">
                <a:solidFill>
                  <a:srgbClr val="0070C0"/>
                </a:solidFill>
                <a:latin typeface="Verdana"/>
                <a:cs typeface="Verdana"/>
              </a:rPr>
              <a:t>Alimentos</a:t>
            </a:r>
          </a:p>
          <a:p>
            <a:pPr marL="2755900" lvl="6">
              <a:buClr>
                <a:srgbClr val="006666"/>
              </a:buClr>
              <a:tabLst>
                <a:tab pos="198755" algn="l"/>
              </a:tabLst>
            </a:pPr>
            <a:r>
              <a:rPr lang="pt-BR" sz="1600" b="1" i="1" spc="-5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lang="pt-BR" sz="1600" b="1" i="1" spc="-55" dirty="0" smtClean="0">
                <a:solidFill>
                  <a:srgbClr val="0070C0"/>
                </a:solidFill>
                <a:latin typeface="Verdana"/>
                <a:cs typeface="Verdana"/>
              </a:rPr>
              <a:t>         Medicamentos</a:t>
            </a:r>
          </a:p>
          <a:p>
            <a:pPr marL="2755900" lvl="6">
              <a:buClr>
                <a:srgbClr val="006666"/>
              </a:buClr>
              <a:tabLst>
                <a:tab pos="198755" algn="l"/>
              </a:tabLst>
            </a:pPr>
            <a:endParaRPr lang="pt-BR" sz="1600" spc="-55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buClr>
                <a:srgbClr val="006666"/>
              </a:buClr>
              <a:tabLst>
                <a:tab pos="198755" algn="l"/>
              </a:tabLst>
            </a:pPr>
            <a:r>
              <a:rPr lang="pt-BR" sz="1600" cap="small" spc="-55" dirty="0" smtClean="0">
                <a:latin typeface="Verdana"/>
                <a:cs typeface="Verdana"/>
              </a:rPr>
              <a:t>			    2</a:t>
            </a:r>
            <a:r>
              <a:rPr lang="pt-BR" sz="1600" spc="-55" dirty="0" smtClean="0">
                <a:latin typeface="Verdana"/>
                <a:cs typeface="Verdana"/>
              </a:rPr>
              <a:t>º MÓDULO: </a:t>
            </a:r>
            <a:r>
              <a:rPr lang="pt-BR" sz="1600" b="1" i="1" spc="-55" dirty="0" smtClean="0">
                <a:solidFill>
                  <a:srgbClr val="0070C0"/>
                </a:solidFill>
                <a:latin typeface="Verdana"/>
                <a:cs typeface="Verdana"/>
              </a:rPr>
              <a:t>Serviços de Saúde</a:t>
            </a:r>
          </a:p>
          <a:p>
            <a:pPr marL="12700">
              <a:lnSpc>
                <a:spcPct val="100000"/>
              </a:lnSpc>
              <a:buClr>
                <a:srgbClr val="006666"/>
              </a:buClr>
              <a:tabLst>
                <a:tab pos="198755" algn="l"/>
              </a:tabLst>
            </a:pPr>
            <a:r>
              <a:rPr lang="pt-BR" sz="1600" b="1" i="1" spc="-55" dirty="0">
                <a:solidFill>
                  <a:srgbClr val="0070C0"/>
                </a:solidFill>
                <a:latin typeface="Verdana"/>
                <a:cs typeface="Verdana"/>
              </a:rPr>
              <a:t>	</a:t>
            </a:r>
            <a:r>
              <a:rPr lang="pt-BR" sz="1600" b="1" i="1" spc="-55" dirty="0" smtClean="0">
                <a:solidFill>
                  <a:srgbClr val="0070C0"/>
                </a:solidFill>
                <a:latin typeface="Verdana"/>
                <a:cs typeface="Verdana"/>
              </a:rPr>
              <a:t>			          Serviços de Interesse à Saúde</a:t>
            </a:r>
          </a:p>
          <a:p>
            <a:pPr marL="12700">
              <a:lnSpc>
                <a:spcPct val="100000"/>
              </a:lnSpc>
              <a:buClr>
                <a:srgbClr val="006666"/>
              </a:buClr>
              <a:tabLst>
                <a:tab pos="198755" algn="l"/>
              </a:tabLst>
            </a:pPr>
            <a:r>
              <a:rPr lang="pt-BR" sz="1600" b="1" i="1" spc="-55" dirty="0">
                <a:solidFill>
                  <a:srgbClr val="0070C0"/>
                </a:solidFill>
                <a:latin typeface="Verdana"/>
                <a:cs typeface="Verdana"/>
              </a:rPr>
              <a:t>	</a:t>
            </a:r>
            <a:r>
              <a:rPr lang="pt-BR" sz="1600" b="1" i="1" spc="-55" dirty="0" smtClean="0">
                <a:solidFill>
                  <a:srgbClr val="0070C0"/>
                </a:solidFill>
                <a:latin typeface="Verdana"/>
                <a:cs typeface="Verdana"/>
              </a:rPr>
              <a:t>			          PAS 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6666"/>
              </a:buClr>
            </a:pPr>
            <a:endParaRPr lang="pt-BR" dirty="0" smtClean="0">
              <a:latin typeface="Times New Roman"/>
              <a:cs typeface="Times New Roman"/>
            </a:endParaRPr>
          </a:p>
          <a:p>
            <a:pPr marL="198120" indent="-185420">
              <a:lnSpc>
                <a:spcPct val="100000"/>
              </a:lnSpc>
              <a:buClr>
                <a:srgbClr val="006666"/>
              </a:buClr>
              <a:buFont typeface="Wingdings"/>
              <a:buChar char=""/>
              <a:tabLst>
                <a:tab pos="198755" algn="l"/>
              </a:tabLst>
            </a:pPr>
            <a:r>
              <a:rPr lang="pt-BR" sz="1600" spc="-55" dirty="0" smtClean="0">
                <a:latin typeface="Verdana"/>
                <a:cs typeface="Verdana"/>
              </a:rPr>
              <a:t>Períodos previstos: 1º MÓDULO: </a:t>
            </a:r>
            <a:r>
              <a:rPr lang="pt-BR" sz="1600" i="1" spc="-55" dirty="0" smtClean="0">
                <a:latin typeface="Verdana"/>
                <a:cs typeface="Verdana"/>
              </a:rPr>
              <a:t>08 a 12/05/2017</a:t>
            </a:r>
          </a:p>
          <a:p>
            <a:pPr marL="12700">
              <a:lnSpc>
                <a:spcPct val="100000"/>
              </a:lnSpc>
              <a:buClr>
                <a:srgbClr val="006666"/>
              </a:buClr>
              <a:tabLst>
                <a:tab pos="198755" algn="l"/>
              </a:tabLst>
            </a:pPr>
            <a:r>
              <a:rPr lang="pt-BR" sz="1600" cap="small" spc="-55" dirty="0">
                <a:latin typeface="Verdana"/>
                <a:cs typeface="Verdana"/>
              </a:rPr>
              <a:t>	</a:t>
            </a:r>
            <a:r>
              <a:rPr lang="pt-BR" sz="1600" cap="small" spc="-55" dirty="0" smtClean="0">
                <a:latin typeface="Verdana"/>
                <a:cs typeface="Verdana"/>
              </a:rPr>
              <a:t>		    2</a:t>
            </a:r>
            <a:r>
              <a:rPr lang="pt-BR" sz="1600" spc="-55" dirty="0" smtClean="0">
                <a:latin typeface="Verdana"/>
                <a:cs typeface="Verdana"/>
              </a:rPr>
              <a:t>º MÓDULO: </a:t>
            </a:r>
            <a:r>
              <a:rPr lang="pt-BR" sz="1600" i="1" spc="-55" dirty="0" smtClean="0">
                <a:latin typeface="Verdana"/>
                <a:cs typeface="Verdana"/>
              </a:rPr>
              <a:t>05 a 09/06/2017 </a:t>
            </a:r>
          </a:p>
          <a:p>
            <a:pPr marL="12700">
              <a:lnSpc>
                <a:spcPct val="100000"/>
              </a:lnSpc>
              <a:buClr>
                <a:srgbClr val="006666"/>
              </a:buClr>
              <a:tabLst>
                <a:tab pos="198755" algn="l"/>
              </a:tabLst>
            </a:pPr>
            <a:endParaRPr lang="pt-BR" sz="1600" spc="-55" dirty="0" smtClean="0">
              <a:latin typeface="Verdana"/>
              <a:cs typeface="Verdana"/>
            </a:endParaRPr>
          </a:p>
          <a:p>
            <a:pPr marL="181610" indent="-168910">
              <a:lnSpc>
                <a:spcPct val="100000"/>
              </a:lnSpc>
              <a:spcBef>
                <a:spcPts val="5"/>
              </a:spcBef>
              <a:buClr>
                <a:srgbClr val="006666"/>
              </a:buClr>
              <a:buFont typeface="Wingdings"/>
              <a:buChar char=""/>
              <a:tabLst>
                <a:tab pos="182245" algn="l"/>
              </a:tabLst>
            </a:pPr>
            <a:r>
              <a:rPr lang="pt-BR" sz="1600" spc="-5" dirty="0" smtClean="0">
                <a:latin typeface="Verdana"/>
                <a:cs typeface="Verdana"/>
              </a:rPr>
              <a:t>Local: Campo Grande/MS</a:t>
            </a:r>
          </a:p>
          <a:p>
            <a:pPr marL="12700">
              <a:lnSpc>
                <a:spcPct val="100000"/>
              </a:lnSpc>
              <a:buClr>
                <a:srgbClr val="006666"/>
              </a:buClr>
              <a:tabLst>
                <a:tab pos="198755" algn="l"/>
              </a:tabLst>
            </a:pPr>
            <a:endParaRPr lang="pt-BR" sz="1600" cap="small" dirty="0" smtClean="0">
              <a:latin typeface="Verdana"/>
              <a:cs typeface="Verdana"/>
            </a:endParaRPr>
          </a:p>
          <a:p>
            <a:pPr>
              <a:buClr>
                <a:srgbClr val="006666"/>
              </a:buClr>
              <a:buFont typeface="Wingdings"/>
              <a:buChar char=""/>
            </a:pPr>
            <a:r>
              <a:rPr lang="pt-BR" sz="1600" dirty="0" smtClean="0">
                <a:latin typeface="Times New Roman"/>
                <a:cs typeface="Times New Roman"/>
              </a:rPr>
              <a:t> </a:t>
            </a:r>
            <a:r>
              <a:rPr lang="pt-BR" sz="1600" spc="-5" dirty="0" smtClean="0">
                <a:latin typeface="Verdana"/>
                <a:cs typeface="Verdana"/>
              </a:rPr>
              <a:t>Público-alvo: Técnicos da </a:t>
            </a:r>
            <a:r>
              <a:rPr lang="pt-BR" sz="1600" spc="-5" dirty="0" err="1" smtClean="0">
                <a:latin typeface="Verdana"/>
                <a:cs typeface="Verdana"/>
              </a:rPr>
              <a:t>VISAs</a:t>
            </a:r>
            <a:r>
              <a:rPr lang="pt-BR" sz="1600" spc="-5" dirty="0" smtClean="0">
                <a:latin typeface="Verdana"/>
                <a:cs typeface="Verdana"/>
              </a:rPr>
              <a:t> municipais – 02/município</a:t>
            </a:r>
          </a:p>
          <a:p>
            <a:pPr>
              <a:buClr>
                <a:srgbClr val="006666"/>
              </a:buClr>
              <a:buFont typeface="Wingdings"/>
              <a:buChar char=""/>
            </a:pPr>
            <a:endParaRPr lang="pt-BR" sz="1600" spc="-5" dirty="0">
              <a:latin typeface="Verdana"/>
              <a:cs typeface="Verdana"/>
            </a:endParaRPr>
          </a:p>
          <a:p>
            <a:pPr>
              <a:buClr>
                <a:srgbClr val="006666"/>
              </a:buClr>
              <a:buFont typeface="Wingdings"/>
              <a:buChar char=""/>
            </a:pPr>
            <a:r>
              <a:rPr lang="pt-BR" sz="1600" spc="-5" dirty="0" smtClean="0">
                <a:latin typeface="Verdana"/>
                <a:cs typeface="Verdana"/>
              </a:rPr>
              <a:t> Hospedagem e alimentação</a:t>
            </a:r>
          </a:p>
          <a:p>
            <a:pPr>
              <a:lnSpc>
                <a:spcPct val="100000"/>
              </a:lnSpc>
              <a:buClr>
                <a:srgbClr val="006666"/>
              </a:buClr>
              <a:buFont typeface="Wingdings"/>
              <a:buChar char=""/>
            </a:pPr>
            <a:endParaRPr lang="pt-BR" sz="16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6666"/>
              </a:buClr>
              <a:buFont typeface="Wingdings"/>
              <a:buChar char=""/>
            </a:pPr>
            <a:endParaRPr lang="pt-BR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188976"/>
            <a:ext cx="7812405" cy="576580"/>
          </a:xfrm>
          <a:custGeom>
            <a:avLst/>
            <a:gdLst/>
            <a:ahLst/>
            <a:cxnLst/>
            <a:rect l="l" t="t" r="r" b="b"/>
            <a:pathLst>
              <a:path w="7812405" h="576580">
                <a:moveTo>
                  <a:pt x="7812024" y="0"/>
                </a:moveTo>
                <a:lnTo>
                  <a:pt x="0" y="115189"/>
                </a:lnTo>
                <a:lnTo>
                  <a:pt x="0" y="576072"/>
                </a:lnTo>
                <a:lnTo>
                  <a:pt x="7812024" y="576072"/>
                </a:lnTo>
                <a:lnTo>
                  <a:pt x="7812024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3740">
              <a:lnSpc>
                <a:spcPct val="100000"/>
              </a:lnSpc>
            </a:pPr>
            <a:r>
              <a:rPr spc="-5" dirty="0"/>
              <a:t>EDUCAÇÃO</a:t>
            </a:r>
            <a:r>
              <a:rPr spc="-85" dirty="0"/>
              <a:t> </a:t>
            </a:r>
            <a:r>
              <a:rPr spc="-5" dirty="0"/>
              <a:t>SANITÁRIA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600200" y="1259175"/>
            <a:ext cx="69342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325" marR="5080" algn="ctr">
              <a:lnSpc>
                <a:spcPct val="100000"/>
              </a:lnSpc>
            </a:pPr>
            <a:r>
              <a:rPr lang="pt-BR" b="1" spc="-5" dirty="0" smtClean="0">
                <a:solidFill>
                  <a:srgbClr val="990033"/>
                </a:solidFill>
                <a:latin typeface="Verdana"/>
                <a:cs typeface="Verdana"/>
              </a:rPr>
              <a:t>Oficina: Vigilância das </a:t>
            </a:r>
            <a:r>
              <a:rPr lang="pt-BR" b="1" dirty="0" smtClean="0">
                <a:solidFill>
                  <a:srgbClr val="990033"/>
                </a:solidFill>
                <a:latin typeface="Verdana"/>
                <a:cs typeface="Verdana"/>
              </a:rPr>
              <a:t>doenças </a:t>
            </a:r>
            <a:r>
              <a:rPr lang="pt-BR" b="1" spc="-5" dirty="0" smtClean="0">
                <a:solidFill>
                  <a:srgbClr val="990033"/>
                </a:solidFill>
                <a:latin typeface="Verdana"/>
                <a:cs typeface="Verdana"/>
              </a:rPr>
              <a:t>transmitidas</a:t>
            </a:r>
            <a:r>
              <a:rPr lang="pt-BR" b="1" spc="-75" dirty="0" smtClean="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lang="pt-BR" b="1" dirty="0" smtClean="0">
                <a:solidFill>
                  <a:srgbClr val="990033"/>
                </a:solidFill>
                <a:latin typeface="Verdana"/>
                <a:cs typeface="Verdana"/>
              </a:rPr>
              <a:t>por  </a:t>
            </a:r>
            <a:r>
              <a:rPr lang="pt-BR" b="1" spc="-5" dirty="0" smtClean="0">
                <a:solidFill>
                  <a:srgbClr val="990033"/>
                </a:solidFill>
                <a:latin typeface="Verdana"/>
                <a:cs typeface="Verdana"/>
              </a:rPr>
              <a:t>alimentos </a:t>
            </a:r>
            <a:r>
              <a:rPr lang="pt-BR" b="1" dirty="0" smtClean="0">
                <a:solidFill>
                  <a:srgbClr val="990033"/>
                </a:solidFill>
                <a:latin typeface="Verdana"/>
                <a:cs typeface="Verdana"/>
              </a:rPr>
              <a:t>e</a:t>
            </a:r>
            <a:r>
              <a:rPr lang="pt-BR" b="1" spc="-50" dirty="0" smtClean="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lang="pt-BR" b="1" dirty="0" smtClean="0">
                <a:solidFill>
                  <a:srgbClr val="990033"/>
                </a:solidFill>
                <a:latin typeface="Verdana"/>
                <a:cs typeface="Verdana"/>
              </a:rPr>
              <a:t>água</a:t>
            </a:r>
            <a:endParaRPr lang="pt-BR" b="1" dirty="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lang="pt-BR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pt-BR" sz="1600" dirty="0" smtClean="0">
              <a:latin typeface="Times New Roman"/>
              <a:cs typeface="Times New Roman"/>
            </a:endParaRPr>
          </a:p>
          <a:p>
            <a:pPr marL="198120" indent="-185420">
              <a:lnSpc>
                <a:spcPct val="100000"/>
              </a:lnSpc>
              <a:buClr>
                <a:srgbClr val="006666"/>
              </a:buClr>
              <a:buFont typeface="Wingdings"/>
              <a:buChar char=""/>
              <a:tabLst>
                <a:tab pos="198755" algn="l"/>
              </a:tabLst>
            </a:pPr>
            <a:r>
              <a:rPr lang="pt-BR" sz="1600" dirty="0" smtClean="0">
                <a:latin typeface="Verdana"/>
                <a:cs typeface="Verdana"/>
              </a:rPr>
              <a:t>VISA e VE </a:t>
            </a:r>
            <a:r>
              <a:rPr lang="pt-BR" sz="1600" spc="-5" dirty="0" smtClean="0">
                <a:latin typeface="Verdana"/>
                <a:cs typeface="Verdana"/>
              </a:rPr>
              <a:t>Campo</a:t>
            </a:r>
            <a:r>
              <a:rPr lang="pt-BR" sz="1600" spc="-120" dirty="0" smtClean="0">
                <a:latin typeface="Verdana"/>
                <a:cs typeface="Verdana"/>
              </a:rPr>
              <a:t> </a:t>
            </a:r>
            <a:r>
              <a:rPr lang="pt-BR" sz="1600" spc="-10" dirty="0" smtClean="0">
                <a:latin typeface="Verdana"/>
                <a:cs typeface="Verdana"/>
              </a:rPr>
              <a:t>Grande</a:t>
            </a:r>
            <a:endParaRPr lang="pt-BR" sz="1600" dirty="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666"/>
              </a:buClr>
              <a:buFont typeface="Wingdings"/>
              <a:buChar char=""/>
            </a:pPr>
            <a:endParaRPr lang="pt-BR" dirty="0" smtClean="0">
              <a:latin typeface="Times New Roman"/>
              <a:cs typeface="Times New Roman"/>
            </a:endParaRPr>
          </a:p>
          <a:p>
            <a:pPr marL="198120" indent="-185420">
              <a:lnSpc>
                <a:spcPct val="100000"/>
              </a:lnSpc>
              <a:buClr>
                <a:srgbClr val="006666"/>
              </a:buClr>
              <a:buFont typeface="Wingdings"/>
              <a:buChar char=""/>
              <a:tabLst>
                <a:tab pos="198755" algn="l"/>
              </a:tabLst>
            </a:pPr>
            <a:r>
              <a:rPr lang="pt-BR" sz="1600" spc="-55" dirty="0" smtClean="0">
                <a:latin typeface="Verdana"/>
                <a:cs typeface="Verdana"/>
              </a:rPr>
              <a:t>DATA </a:t>
            </a:r>
            <a:r>
              <a:rPr lang="pt-BR" sz="1600" spc="-20" dirty="0" smtClean="0">
                <a:latin typeface="Verdana"/>
                <a:cs typeface="Verdana"/>
              </a:rPr>
              <a:t>PREVISTA:</a:t>
            </a:r>
            <a:r>
              <a:rPr lang="pt-BR" sz="1600" spc="10" dirty="0" smtClean="0">
                <a:latin typeface="Verdana"/>
                <a:cs typeface="Verdana"/>
              </a:rPr>
              <a:t> OUTUBRO</a:t>
            </a:r>
            <a:r>
              <a:rPr lang="pt-BR" sz="1600" spc="-10" dirty="0" smtClean="0">
                <a:latin typeface="Verdana"/>
                <a:cs typeface="Verdana"/>
              </a:rPr>
              <a:t>/2017</a:t>
            </a:r>
            <a:endParaRPr lang="pt-BR" sz="1600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buClr>
                <a:srgbClr val="006666"/>
              </a:buClr>
              <a:tabLst>
                <a:tab pos="198755" algn="l"/>
              </a:tabLst>
            </a:pPr>
            <a:endParaRPr lang="pt-BR" sz="1600" spc="-55" dirty="0" smtClean="0">
              <a:latin typeface="Verdana"/>
              <a:cs typeface="Verdana"/>
            </a:endParaRPr>
          </a:p>
          <a:p>
            <a:pPr marL="181610" indent="-168910">
              <a:lnSpc>
                <a:spcPct val="100000"/>
              </a:lnSpc>
              <a:spcBef>
                <a:spcPts val="5"/>
              </a:spcBef>
              <a:buClr>
                <a:srgbClr val="006666"/>
              </a:buClr>
              <a:buFont typeface="Wingdings"/>
              <a:buChar char=""/>
              <a:tabLst>
                <a:tab pos="182245" algn="l"/>
              </a:tabLst>
            </a:pPr>
            <a:r>
              <a:rPr lang="pt-BR" sz="1600" spc="-5" dirty="0" smtClean="0">
                <a:latin typeface="Verdana"/>
                <a:cs typeface="Verdana"/>
              </a:rPr>
              <a:t>Local: Campo Grande/MS</a:t>
            </a:r>
          </a:p>
          <a:p>
            <a:pPr marL="12700">
              <a:lnSpc>
                <a:spcPct val="100000"/>
              </a:lnSpc>
              <a:buClr>
                <a:srgbClr val="006666"/>
              </a:buClr>
              <a:tabLst>
                <a:tab pos="198755" algn="l"/>
              </a:tabLst>
            </a:pPr>
            <a:endParaRPr lang="pt-BR" sz="1600" cap="small" dirty="0" smtClean="0">
              <a:latin typeface="Verdana"/>
              <a:cs typeface="Verdana"/>
            </a:endParaRPr>
          </a:p>
          <a:p>
            <a:pPr>
              <a:buClr>
                <a:srgbClr val="006666"/>
              </a:buClr>
              <a:buFont typeface="Wingdings"/>
              <a:buChar char=""/>
            </a:pPr>
            <a:r>
              <a:rPr lang="pt-BR" sz="1600" dirty="0" smtClean="0">
                <a:latin typeface="Times New Roman"/>
                <a:cs typeface="Times New Roman"/>
              </a:rPr>
              <a:t> </a:t>
            </a:r>
            <a:r>
              <a:rPr lang="pt-BR" sz="1600" spc="-5" dirty="0" smtClean="0">
                <a:latin typeface="Verdana"/>
                <a:cs typeface="Verdana"/>
              </a:rPr>
              <a:t>Público-alvo: Técnicos da </a:t>
            </a:r>
            <a:r>
              <a:rPr lang="pt-BR" sz="1600" spc="-5" dirty="0" err="1" smtClean="0">
                <a:latin typeface="Verdana"/>
                <a:cs typeface="Verdana"/>
              </a:rPr>
              <a:t>VISAs</a:t>
            </a:r>
            <a:r>
              <a:rPr lang="pt-BR" sz="1600" spc="-5" dirty="0" smtClean="0">
                <a:latin typeface="Verdana"/>
                <a:cs typeface="Verdana"/>
              </a:rPr>
              <a:t> municipais – 02/município</a:t>
            </a:r>
          </a:p>
          <a:p>
            <a:pPr>
              <a:lnSpc>
                <a:spcPct val="100000"/>
              </a:lnSpc>
              <a:buClr>
                <a:srgbClr val="006666"/>
              </a:buClr>
              <a:buFont typeface="Wingdings"/>
              <a:buChar char=""/>
            </a:pPr>
            <a:endParaRPr lang="pt-BR" sz="16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6666"/>
              </a:buClr>
              <a:buFont typeface="Wingdings"/>
              <a:buChar char=""/>
            </a:pPr>
            <a:endParaRPr lang="pt-BR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26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188976"/>
            <a:ext cx="7812405" cy="576580"/>
          </a:xfrm>
          <a:custGeom>
            <a:avLst/>
            <a:gdLst/>
            <a:ahLst/>
            <a:cxnLst/>
            <a:rect l="l" t="t" r="r" b="b"/>
            <a:pathLst>
              <a:path w="7812405" h="576580">
                <a:moveTo>
                  <a:pt x="7812024" y="0"/>
                </a:moveTo>
                <a:lnTo>
                  <a:pt x="0" y="115189"/>
                </a:lnTo>
                <a:lnTo>
                  <a:pt x="0" y="576072"/>
                </a:lnTo>
                <a:lnTo>
                  <a:pt x="7812024" y="576072"/>
                </a:lnTo>
                <a:lnTo>
                  <a:pt x="7812024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3740">
              <a:lnSpc>
                <a:spcPct val="100000"/>
              </a:lnSpc>
            </a:pPr>
            <a:r>
              <a:rPr spc="-5" dirty="0"/>
              <a:t>EDUCAÇÃO</a:t>
            </a:r>
            <a:r>
              <a:rPr spc="-85" dirty="0"/>
              <a:t> </a:t>
            </a:r>
            <a:r>
              <a:rPr spc="-5" dirty="0"/>
              <a:t>SANITÁRIA</a:t>
            </a:r>
          </a:p>
        </p:txBody>
      </p:sp>
      <p:sp>
        <p:nvSpPr>
          <p:cNvPr id="35" name="object 35"/>
          <p:cNvSpPr/>
          <p:nvPr/>
        </p:nvSpPr>
        <p:spPr>
          <a:xfrm>
            <a:off x="6890004" y="2852927"/>
            <a:ext cx="1901952" cy="2016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Retângulo 37"/>
          <p:cNvSpPr/>
          <p:nvPr/>
        </p:nvSpPr>
        <p:spPr>
          <a:xfrm>
            <a:off x="1371600" y="914400"/>
            <a:ext cx="76200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635" algn="ctr">
              <a:lnSpc>
                <a:spcPct val="100000"/>
              </a:lnSpc>
            </a:pPr>
            <a:r>
              <a:rPr lang="pt-BR" sz="2000" b="1" spc="-5" dirty="0" smtClean="0">
                <a:solidFill>
                  <a:srgbClr val="990033"/>
                </a:solidFill>
                <a:latin typeface="Verdana"/>
                <a:cs typeface="Verdana"/>
              </a:rPr>
              <a:t>EDUCANVISA: </a:t>
            </a:r>
            <a:r>
              <a:rPr lang="pt-BR" sz="2000" b="1" dirty="0" smtClean="0">
                <a:solidFill>
                  <a:srgbClr val="990033"/>
                </a:solidFill>
                <a:latin typeface="Verdana"/>
                <a:cs typeface="Verdana"/>
              </a:rPr>
              <a:t>Educação </a:t>
            </a:r>
            <a:r>
              <a:rPr lang="pt-BR" sz="2000" b="1" spc="-5" dirty="0" smtClean="0">
                <a:solidFill>
                  <a:srgbClr val="990033"/>
                </a:solidFill>
                <a:latin typeface="Verdana"/>
                <a:cs typeface="Verdana"/>
              </a:rPr>
              <a:t>em Vigilância</a:t>
            </a:r>
            <a:r>
              <a:rPr lang="pt-BR" sz="2000" b="1" spc="-80" dirty="0" smtClean="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lang="pt-BR" sz="2000" b="1" spc="-5" dirty="0" smtClean="0">
                <a:solidFill>
                  <a:srgbClr val="990033"/>
                </a:solidFill>
                <a:latin typeface="Verdana"/>
                <a:cs typeface="Verdana"/>
              </a:rPr>
              <a:t>Sanitária</a:t>
            </a:r>
            <a:endParaRPr lang="pt-BR" sz="2000" b="1" dirty="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lang="pt-BR" sz="2000" dirty="0" smtClean="0">
              <a:latin typeface="Times New Roman"/>
              <a:cs typeface="Times New Roman"/>
            </a:endParaRPr>
          </a:p>
          <a:p>
            <a:pPr marL="1532255" marR="5080" indent="-1350645">
              <a:lnSpc>
                <a:spcPct val="100000"/>
              </a:lnSpc>
              <a:spcBef>
                <a:spcPts val="5"/>
              </a:spcBef>
            </a:pPr>
            <a:r>
              <a:rPr lang="pt-BR" spc="-5" dirty="0" smtClean="0">
                <a:latin typeface="Arial"/>
                <a:cs typeface="Arial"/>
              </a:rPr>
              <a:t>Conscientizar </a:t>
            </a:r>
            <a:r>
              <a:rPr lang="pt-BR" spc="-5" dirty="0">
                <a:latin typeface="Arial"/>
                <a:cs typeface="Arial"/>
              </a:rPr>
              <a:t>a comunidade local em relação ao consumo adequado  de produtos sujeitos à vigilância</a:t>
            </a:r>
            <a:r>
              <a:rPr lang="pt-BR" spc="50" dirty="0">
                <a:latin typeface="Arial"/>
                <a:cs typeface="Arial"/>
              </a:rPr>
              <a:t> </a:t>
            </a:r>
            <a:r>
              <a:rPr lang="pt-BR" spc="-5" dirty="0">
                <a:latin typeface="Arial"/>
                <a:cs typeface="Arial"/>
              </a:rPr>
              <a:t>sanitária.</a:t>
            </a:r>
            <a:endParaRPr lang="pt-BR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pt-BR" sz="1850" dirty="0" smtClean="0">
              <a:latin typeface="Times New Roman"/>
              <a:cs typeface="Times New Roman"/>
            </a:endParaRPr>
          </a:p>
          <a:p>
            <a:pPr marL="181610" indent="-168910">
              <a:lnSpc>
                <a:spcPct val="100000"/>
              </a:lnSpc>
              <a:buClr>
                <a:srgbClr val="006666"/>
              </a:buClr>
              <a:buFont typeface="Wingdings"/>
              <a:buChar char=""/>
              <a:tabLst>
                <a:tab pos="182245" algn="l"/>
              </a:tabLst>
            </a:pPr>
            <a:r>
              <a:rPr lang="pt-BR" spc="-5" dirty="0">
                <a:latin typeface="Arial"/>
                <a:cs typeface="Arial"/>
              </a:rPr>
              <a:t>Módulos:</a:t>
            </a:r>
            <a:endParaRPr lang="pt-BR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lang="pt-BR" sz="1600" i="1" spc="-5" dirty="0" smtClean="0">
                <a:solidFill>
                  <a:srgbClr val="006666"/>
                </a:solidFill>
                <a:latin typeface="Arial"/>
                <a:cs typeface="Arial"/>
              </a:rPr>
              <a:t>Saúde e</a:t>
            </a:r>
            <a:r>
              <a:rPr lang="pt-BR" sz="1600" i="1" spc="-65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lang="pt-BR" sz="1600" i="1" spc="-5" dirty="0" smtClean="0">
                <a:solidFill>
                  <a:srgbClr val="006666"/>
                </a:solidFill>
                <a:latin typeface="Arial"/>
                <a:cs typeface="Arial"/>
              </a:rPr>
              <a:t>Educação</a:t>
            </a:r>
            <a:endParaRPr lang="pt-BR" sz="1600" dirty="0" smtClean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lang="pt-BR" sz="1600" i="1" spc="-10" dirty="0" smtClean="0">
                <a:solidFill>
                  <a:srgbClr val="006666"/>
                </a:solidFill>
                <a:latin typeface="Arial"/>
                <a:cs typeface="Arial"/>
              </a:rPr>
              <a:t>Vigilância</a:t>
            </a:r>
            <a:r>
              <a:rPr lang="pt-BR" sz="1600" i="1" spc="-65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lang="pt-BR" sz="1600" i="1" spc="-5" dirty="0" smtClean="0">
                <a:solidFill>
                  <a:srgbClr val="006666"/>
                </a:solidFill>
                <a:latin typeface="Arial"/>
                <a:cs typeface="Arial"/>
              </a:rPr>
              <a:t>Sanitária</a:t>
            </a:r>
            <a:endParaRPr lang="pt-BR" sz="1600" dirty="0" smtClean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lang="pt-BR" sz="1600" i="1" spc="-5" dirty="0" smtClean="0">
                <a:solidFill>
                  <a:srgbClr val="006666"/>
                </a:solidFill>
                <a:latin typeface="Arial"/>
                <a:cs typeface="Arial"/>
              </a:rPr>
              <a:t>Medicamentos e uso</a:t>
            </a:r>
            <a:r>
              <a:rPr lang="pt-BR" sz="1600" i="1" spc="-10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lang="pt-BR" sz="1600" i="1" spc="-5" dirty="0" smtClean="0">
                <a:solidFill>
                  <a:srgbClr val="006666"/>
                </a:solidFill>
                <a:latin typeface="Arial"/>
                <a:cs typeface="Arial"/>
              </a:rPr>
              <a:t>racional</a:t>
            </a:r>
            <a:endParaRPr lang="pt-BR" sz="1600" dirty="0" smtClean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lang="pt-BR" sz="1600" i="1" spc="-5" dirty="0" smtClean="0">
                <a:solidFill>
                  <a:srgbClr val="006666"/>
                </a:solidFill>
                <a:latin typeface="Arial"/>
                <a:cs typeface="Arial"/>
              </a:rPr>
              <a:t>Alimentação e hábitos de vida</a:t>
            </a:r>
            <a:r>
              <a:rPr lang="pt-BR" sz="1600" i="1" spc="15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lang="pt-BR" sz="1600" i="1" spc="-5" dirty="0" smtClean="0">
                <a:solidFill>
                  <a:srgbClr val="006666"/>
                </a:solidFill>
                <a:latin typeface="Arial"/>
                <a:cs typeface="Arial"/>
              </a:rPr>
              <a:t>saudáveis</a:t>
            </a:r>
            <a:endParaRPr lang="pt-BR" sz="1600" dirty="0" smtClean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lang="pt-BR" sz="1600" i="1" spc="-5" dirty="0" smtClean="0">
                <a:solidFill>
                  <a:srgbClr val="006666"/>
                </a:solidFill>
                <a:latin typeface="Arial"/>
                <a:cs typeface="Arial"/>
              </a:rPr>
              <a:t>Agrotóxicos</a:t>
            </a:r>
            <a:endParaRPr lang="pt-BR" sz="1600" dirty="0" smtClean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har char=""/>
            </a:pPr>
            <a:endParaRPr lang="pt-BR" sz="1650" dirty="0" smtClean="0">
              <a:latin typeface="Times New Roman"/>
              <a:cs typeface="Times New Roman"/>
            </a:endParaRPr>
          </a:p>
          <a:p>
            <a:pPr marL="181610" indent="-168910">
              <a:lnSpc>
                <a:spcPct val="100000"/>
              </a:lnSpc>
              <a:buClr>
                <a:srgbClr val="006666"/>
              </a:buClr>
              <a:buFont typeface="Wingdings"/>
              <a:buChar char=""/>
              <a:tabLst>
                <a:tab pos="182245" algn="l"/>
              </a:tabLst>
            </a:pPr>
            <a:r>
              <a:rPr lang="pt-BR" spc="-5" dirty="0" smtClean="0">
                <a:latin typeface="Arial"/>
                <a:cs typeface="Arial"/>
              </a:rPr>
              <a:t>13 </a:t>
            </a:r>
            <a:r>
              <a:rPr lang="pt-BR" spc="-5" dirty="0">
                <a:latin typeface="Arial"/>
                <a:cs typeface="Arial"/>
              </a:rPr>
              <a:t>municípios</a:t>
            </a:r>
            <a:r>
              <a:rPr lang="pt-BR" spc="-30" dirty="0">
                <a:latin typeface="Arial"/>
                <a:cs typeface="Arial"/>
              </a:rPr>
              <a:t> </a:t>
            </a:r>
            <a:r>
              <a:rPr lang="pt-BR" spc="-30" dirty="0" smtClean="0">
                <a:latin typeface="Arial"/>
                <a:cs typeface="Arial"/>
              </a:rPr>
              <a:t>interessados em </a:t>
            </a:r>
            <a:r>
              <a:rPr lang="pt-BR" spc="-5" dirty="0" smtClean="0">
                <a:latin typeface="Arial"/>
                <a:cs typeface="Arial"/>
              </a:rPr>
              <a:t>participar</a:t>
            </a:r>
          </a:p>
          <a:p>
            <a:pPr marL="181610" indent="-168910">
              <a:lnSpc>
                <a:spcPct val="100000"/>
              </a:lnSpc>
              <a:buClr>
                <a:srgbClr val="006666"/>
              </a:buClr>
              <a:buFont typeface="Wingdings"/>
              <a:buChar char=""/>
              <a:tabLst>
                <a:tab pos="182245" algn="l"/>
              </a:tabLst>
            </a:pPr>
            <a:r>
              <a:rPr lang="pt-BR" spc="-5" dirty="0" smtClean="0">
                <a:latin typeface="Arial"/>
                <a:cs typeface="Arial"/>
              </a:rPr>
              <a:t>Proposta: 2º semestre 2017</a:t>
            </a:r>
            <a:endParaRPr lang="pt-BR" dirty="0">
              <a:latin typeface="Arial"/>
              <a:cs typeface="Arial"/>
            </a:endParaRPr>
          </a:p>
          <a:p>
            <a:pPr marL="181610" indent="-168910">
              <a:lnSpc>
                <a:spcPct val="100000"/>
              </a:lnSpc>
              <a:buClr>
                <a:srgbClr val="006666"/>
              </a:buClr>
              <a:buFont typeface="Wingdings"/>
              <a:buChar char=""/>
              <a:tabLst>
                <a:tab pos="182245" algn="l"/>
              </a:tabLst>
            </a:pPr>
            <a:r>
              <a:rPr lang="pt-BR" spc="-5" dirty="0">
                <a:latin typeface="Arial"/>
                <a:cs typeface="Arial"/>
              </a:rPr>
              <a:t>Etapas:</a:t>
            </a:r>
            <a:endParaRPr lang="pt-BR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buClr>
                <a:srgbClr val="006666"/>
              </a:buClr>
              <a:buFont typeface="Wingdings"/>
              <a:buChar char=""/>
              <a:tabLst>
                <a:tab pos="1156335" algn="l"/>
              </a:tabLst>
            </a:pPr>
            <a:r>
              <a:rPr lang="pt-BR" spc="-5" dirty="0">
                <a:latin typeface="Arial"/>
                <a:cs typeface="Arial"/>
              </a:rPr>
              <a:t>Adesão</a:t>
            </a:r>
            <a:endParaRPr lang="pt-BR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buClr>
                <a:srgbClr val="006666"/>
              </a:buClr>
              <a:buFont typeface="Wingdings"/>
              <a:buChar char=""/>
              <a:tabLst>
                <a:tab pos="1156335" algn="l"/>
              </a:tabLst>
            </a:pPr>
            <a:r>
              <a:rPr lang="pt-BR" spc="-5" dirty="0" smtClean="0">
                <a:latin typeface="Arial"/>
                <a:cs typeface="Arial"/>
              </a:rPr>
              <a:t>Capacitação</a:t>
            </a:r>
            <a:r>
              <a:rPr lang="pt-BR" spc="-45" dirty="0" smtClean="0">
                <a:latin typeface="Arial"/>
                <a:cs typeface="Arial"/>
              </a:rPr>
              <a:t> </a:t>
            </a:r>
            <a:r>
              <a:rPr lang="pt-BR" spc="-5" dirty="0">
                <a:latin typeface="Arial"/>
                <a:cs typeface="Arial"/>
              </a:rPr>
              <a:t>local</a:t>
            </a:r>
            <a:endParaRPr lang="pt-BR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buClr>
                <a:srgbClr val="006666"/>
              </a:buClr>
              <a:buFont typeface="Wingdings"/>
              <a:buChar char=""/>
              <a:tabLst>
                <a:tab pos="1156335" algn="l"/>
              </a:tabLst>
            </a:pPr>
            <a:r>
              <a:rPr lang="pt-BR" spc="-5" dirty="0">
                <a:latin typeface="Arial"/>
                <a:cs typeface="Arial"/>
              </a:rPr>
              <a:t>Desenvolvimento de atividades nas</a:t>
            </a:r>
            <a:r>
              <a:rPr lang="pt-BR" spc="40" dirty="0">
                <a:latin typeface="Arial"/>
                <a:cs typeface="Arial"/>
              </a:rPr>
              <a:t> </a:t>
            </a:r>
            <a:r>
              <a:rPr lang="pt-BR" spc="-5" dirty="0">
                <a:latin typeface="Arial"/>
                <a:cs typeface="Arial"/>
              </a:rPr>
              <a:t>escolas</a:t>
            </a:r>
            <a:endParaRPr lang="pt-BR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buClr>
                <a:srgbClr val="006666"/>
              </a:buClr>
              <a:buFont typeface="Wingdings"/>
              <a:buChar char=""/>
              <a:tabLst>
                <a:tab pos="1156335" algn="l"/>
                <a:tab pos="4432935" algn="l"/>
              </a:tabLst>
            </a:pPr>
            <a:r>
              <a:rPr lang="pt-BR" spc="-5" dirty="0">
                <a:latin typeface="Arial"/>
                <a:cs typeface="Arial"/>
              </a:rPr>
              <a:t>Relatório</a:t>
            </a:r>
            <a:r>
              <a:rPr lang="pt-BR" spc="30" dirty="0">
                <a:latin typeface="Arial"/>
                <a:cs typeface="Arial"/>
              </a:rPr>
              <a:t> </a:t>
            </a:r>
            <a:r>
              <a:rPr lang="pt-BR" spc="-5" dirty="0">
                <a:latin typeface="Arial"/>
                <a:cs typeface="Arial"/>
              </a:rPr>
              <a:t>de</a:t>
            </a:r>
            <a:r>
              <a:rPr lang="pt-BR" spc="5" dirty="0">
                <a:latin typeface="Arial"/>
                <a:cs typeface="Arial"/>
              </a:rPr>
              <a:t> </a:t>
            </a:r>
            <a:r>
              <a:rPr lang="pt-BR" spc="-5" dirty="0" smtClean="0">
                <a:latin typeface="Arial"/>
                <a:cs typeface="Arial"/>
              </a:rPr>
              <a:t>atividades </a:t>
            </a:r>
            <a:r>
              <a:rPr lang="pt-BR" spc="-5" dirty="0">
                <a:latin typeface="Arial"/>
                <a:cs typeface="Arial"/>
              </a:rPr>
              <a:t>	</a:t>
            </a:r>
            <a:r>
              <a:rPr lang="pt-BR" b="1" i="1" dirty="0">
                <a:solidFill>
                  <a:srgbClr val="006666"/>
                </a:solidFill>
                <a:latin typeface="Arial"/>
                <a:cs typeface="Arial"/>
              </a:rPr>
              <a:t>MOSTRA</a:t>
            </a:r>
            <a:r>
              <a:rPr lang="pt-BR" b="1" i="1" spc="-1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lang="pt-BR" b="1" i="1" spc="-155" dirty="0" smtClean="0">
                <a:solidFill>
                  <a:srgbClr val="006666"/>
                </a:solidFill>
                <a:latin typeface="Arial"/>
                <a:cs typeface="Arial"/>
              </a:rPr>
              <a:t>ESTADU</a:t>
            </a:r>
            <a:r>
              <a:rPr lang="pt-BR" b="1" i="1" spc="-5" dirty="0" smtClean="0">
                <a:solidFill>
                  <a:srgbClr val="006666"/>
                </a:solidFill>
                <a:latin typeface="Arial"/>
                <a:cs typeface="Arial"/>
              </a:rPr>
              <a:t>AL</a:t>
            </a:r>
            <a:endParaRPr lang="pt-BR" dirty="0">
              <a:latin typeface="Arial"/>
              <a:cs typeface="Arial"/>
            </a:endParaRPr>
          </a:p>
        </p:txBody>
      </p:sp>
      <p:sp>
        <p:nvSpPr>
          <p:cNvPr id="39" name="Seta para a direita 38"/>
          <p:cNvSpPr/>
          <p:nvPr/>
        </p:nvSpPr>
        <p:spPr>
          <a:xfrm>
            <a:off x="5105400" y="6096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041" y="391667"/>
            <a:ext cx="8217916" cy="553998"/>
          </a:xfrm>
        </p:spPr>
        <p:txBody>
          <a:bodyPr/>
          <a:lstStyle/>
          <a:p>
            <a:pPr algn="ctr"/>
            <a:r>
              <a:rPr lang="pt-BR" spc="-5" dirty="0">
                <a:solidFill>
                  <a:srgbClr val="990033"/>
                </a:solidFill>
              </a:rPr>
              <a:t>EDUCANVISA: </a:t>
            </a:r>
            <a:r>
              <a:rPr lang="pt-BR" dirty="0">
                <a:solidFill>
                  <a:srgbClr val="990033"/>
                </a:solidFill>
              </a:rPr>
              <a:t>Educação </a:t>
            </a:r>
            <a:r>
              <a:rPr lang="pt-BR" spc="-5" dirty="0">
                <a:solidFill>
                  <a:srgbClr val="990033"/>
                </a:solidFill>
              </a:rPr>
              <a:t>em Vigilância</a:t>
            </a:r>
            <a:r>
              <a:rPr lang="pt-BR" spc="-80" dirty="0">
                <a:solidFill>
                  <a:srgbClr val="990033"/>
                </a:solidFill>
              </a:rPr>
              <a:t> </a:t>
            </a:r>
            <a:r>
              <a:rPr lang="pt-BR" spc="-5" dirty="0">
                <a:solidFill>
                  <a:srgbClr val="990033"/>
                </a:solidFill>
              </a:rPr>
              <a:t>Sanitária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73406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071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188976"/>
            <a:ext cx="7812405" cy="576580"/>
          </a:xfrm>
          <a:custGeom>
            <a:avLst/>
            <a:gdLst/>
            <a:ahLst/>
            <a:cxnLst/>
            <a:rect l="l" t="t" r="r" b="b"/>
            <a:pathLst>
              <a:path w="7812405" h="576580">
                <a:moveTo>
                  <a:pt x="7812024" y="0"/>
                </a:moveTo>
                <a:lnTo>
                  <a:pt x="0" y="115189"/>
                </a:lnTo>
                <a:lnTo>
                  <a:pt x="0" y="576072"/>
                </a:lnTo>
                <a:lnTo>
                  <a:pt x="7812024" y="576072"/>
                </a:lnTo>
                <a:lnTo>
                  <a:pt x="7812024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4080">
              <a:lnSpc>
                <a:spcPct val="100000"/>
              </a:lnSpc>
            </a:pPr>
            <a:r>
              <a:rPr spc="-5" dirty="0"/>
              <a:t>COOPERAÇÃO </a:t>
            </a:r>
            <a:r>
              <a:rPr dirty="0"/>
              <a:t>E </a:t>
            </a:r>
            <a:r>
              <a:rPr spc="-5" dirty="0"/>
              <a:t>SUPERVISÃO</a:t>
            </a:r>
            <a:r>
              <a:rPr spc="-55" dirty="0"/>
              <a:t> </a:t>
            </a:r>
            <a:r>
              <a:rPr spc="-5" dirty="0"/>
              <a:t>TÉCNICAS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1524000" y="914400"/>
            <a:ext cx="6629400" cy="5414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1860">
              <a:lnSpc>
                <a:spcPct val="100000"/>
              </a:lnSpc>
            </a:pPr>
            <a:r>
              <a:rPr lang="pt-BR" b="1" i="1" spc="-5" dirty="0" smtClean="0">
                <a:solidFill>
                  <a:srgbClr val="990033"/>
                </a:solidFill>
                <a:latin typeface="Verdana"/>
                <a:cs typeface="Verdana"/>
              </a:rPr>
              <a:t>PROJETO: FORTALECIMENTO DA VISA EM MUNICÍPIOS DE PEQUENO PORTE </a:t>
            </a:r>
          </a:p>
          <a:p>
            <a:pPr marL="911860">
              <a:lnSpc>
                <a:spcPct val="100000"/>
              </a:lnSpc>
            </a:pPr>
            <a:r>
              <a:rPr lang="pt-BR" b="1" i="1" spc="-5" dirty="0" smtClean="0">
                <a:solidFill>
                  <a:srgbClr val="990033"/>
                </a:solidFill>
                <a:latin typeface="Verdana"/>
                <a:cs typeface="Verdana"/>
              </a:rPr>
              <a:t> POPULAÇÃO &lt; 10.000 habitantes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pt-BR" sz="1850" dirty="0" smtClean="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5"/>
              </a:spcBef>
              <a:buClr>
                <a:srgbClr val="006666"/>
              </a:buClr>
              <a:buFont typeface="Verdana"/>
              <a:buChar char="•"/>
              <a:tabLst>
                <a:tab pos="218440" algn="l"/>
              </a:tabLst>
            </a:pPr>
            <a:r>
              <a:rPr lang="pt-BR" b="1" i="1" spc="-5" dirty="0" smtClean="0">
                <a:latin typeface="Verdana"/>
                <a:cs typeface="Verdana"/>
              </a:rPr>
              <a:t>25 municípios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006666"/>
              </a:buClr>
              <a:tabLst>
                <a:tab pos="218440" algn="l"/>
              </a:tabLst>
            </a:pPr>
            <a:endParaRPr lang="pt-BR" b="1" i="1" spc="-5" dirty="0" smtClean="0">
              <a:latin typeface="Verdana"/>
              <a:cs typeface="Verdana"/>
            </a:endParaRPr>
          </a:p>
          <a:p>
            <a:pPr marL="218440" indent="-205740">
              <a:lnSpc>
                <a:spcPct val="100000"/>
              </a:lnSpc>
              <a:spcBef>
                <a:spcPts val="5"/>
              </a:spcBef>
              <a:buClr>
                <a:srgbClr val="006666"/>
              </a:buClr>
              <a:buFont typeface="Verdana"/>
              <a:buChar char="•"/>
              <a:tabLst>
                <a:tab pos="218440" algn="l"/>
              </a:tabLst>
            </a:pPr>
            <a:r>
              <a:rPr lang="pt-BR" b="1" i="1" spc="-5" dirty="0" smtClean="0">
                <a:latin typeface="Verdana"/>
                <a:cs typeface="Verdana"/>
              </a:rPr>
              <a:t>Apoio </a:t>
            </a:r>
            <a:r>
              <a:rPr lang="pt-BR" b="1" i="1" spc="-5" dirty="0">
                <a:latin typeface="Verdana"/>
                <a:cs typeface="Verdana"/>
              </a:rPr>
              <a:t>técnico </a:t>
            </a:r>
            <a:r>
              <a:rPr lang="pt-BR" b="1" i="1" dirty="0">
                <a:latin typeface="Verdana"/>
                <a:cs typeface="Verdana"/>
              </a:rPr>
              <a:t>às </a:t>
            </a:r>
            <a:r>
              <a:rPr lang="pt-BR" b="1" i="1" spc="-5" dirty="0">
                <a:latin typeface="Verdana"/>
                <a:cs typeface="Verdana"/>
              </a:rPr>
              <a:t>equipes</a:t>
            </a:r>
            <a:r>
              <a:rPr lang="pt-BR" b="1" i="1" spc="5" dirty="0">
                <a:latin typeface="Verdana"/>
                <a:cs typeface="Verdana"/>
              </a:rPr>
              <a:t> </a:t>
            </a:r>
            <a:r>
              <a:rPr lang="pt-BR" b="1" i="1" spc="-5" dirty="0">
                <a:latin typeface="Verdana"/>
                <a:cs typeface="Verdana"/>
              </a:rPr>
              <a:t>locais:</a:t>
            </a:r>
            <a:endParaRPr lang="pt-BR" dirty="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buClr>
                <a:srgbClr val="006666"/>
              </a:buClr>
              <a:buChar char="•"/>
              <a:tabLst>
                <a:tab pos="756285" algn="l"/>
                <a:tab pos="756920" algn="l"/>
              </a:tabLst>
            </a:pPr>
            <a:r>
              <a:rPr lang="pt-BR" spc="-5" dirty="0">
                <a:latin typeface="Verdana"/>
                <a:cs typeface="Verdana"/>
              </a:rPr>
              <a:t>Inspeção</a:t>
            </a:r>
            <a:r>
              <a:rPr lang="pt-BR" spc="-60" dirty="0">
                <a:latin typeface="Verdana"/>
                <a:cs typeface="Verdana"/>
              </a:rPr>
              <a:t> </a:t>
            </a:r>
            <a:r>
              <a:rPr lang="pt-BR" dirty="0" smtClean="0">
                <a:latin typeface="Verdana"/>
                <a:cs typeface="Verdana"/>
              </a:rPr>
              <a:t>sanitária conjunta</a:t>
            </a:r>
            <a:endParaRPr lang="pt-BR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lang="pt-BR" sz="2000" dirty="0" smtClean="0">
              <a:latin typeface="Times New Roman"/>
              <a:cs typeface="Times New Roman"/>
            </a:endParaRPr>
          </a:p>
          <a:p>
            <a:pPr marL="911225">
              <a:lnSpc>
                <a:spcPct val="100000"/>
              </a:lnSpc>
            </a:pPr>
            <a:r>
              <a:rPr lang="pt-BR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03 </a:t>
            </a:r>
            <a:r>
              <a:rPr lang="pt-BR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serviços </a:t>
            </a:r>
            <a:r>
              <a:rPr lang="pt-BR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de</a:t>
            </a:r>
            <a:r>
              <a:rPr lang="pt-BR" b="1" spc="3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pt-BR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alimentação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911225">
              <a:lnSpc>
                <a:spcPct val="100000"/>
              </a:lnSpc>
            </a:pPr>
            <a:r>
              <a:rPr lang="pt-BR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02 comércios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de</a:t>
            </a:r>
            <a:r>
              <a:rPr lang="pt-BR" b="1" spc="-7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alimentos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pt-BR" dirty="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buClr>
                <a:srgbClr val="006666"/>
              </a:buClr>
              <a:buChar char="•"/>
              <a:tabLst>
                <a:tab pos="756285" algn="l"/>
                <a:tab pos="756920" algn="l"/>
              </a:tabLst>
            </a:pPr>
            <a:r>
              <a:rPr lang="pt-BR" dirty="0">
                <a:latin typeface="Verdana"/>
                <a:cs typeface="Verdana"/>
              </a:rPr>
              <a:t>Acompanhar a </a:t>
            </a:r>
            <a:r>
              <a:rPr lang="pt-BR" spc="-5" dirty="0">
                <a:latin typeface="Verdana"/>
                <a:cs typeface="Verdana"/>
              </a:rPr>
              <a:t>execução dos </a:t>
            </a:r>
            <a:r>
              <a:rPr lang="pt-BR" spc="-10" dirty="0">
                <a:latin typeface="Verdana"/>
                <a:cs typeface="Verdana"/>
              </a:rPr>
              <a:t>programas</a:t>
            </a:r>
            <a:r>
              <a:rPr lang="pt-BR" spc="-100" dirty="0">
                <a:latin typeface="Verdana"/>
                <a:cs typeface="Verdana"/>
              </a:rPr>
              <a:t> </a:t>
            </a:r>
            <a:r>
              <a:rPr lang="pt-BR" spc="-5" dirty="0">
                <a:latin typeface="Verdana"/>
                <a:cs typeface="Verdana"/>
              </a:rPr>
              <a:t>de</a:t>
            </a:r>
            <a:endParaRPr lang="pt-BR" dirty="0">
              <a:latin typeface="Verdana"/>
              <a:cs typeface="Verdana"/>
            </a:endParaRPr>
          </a:p>
          <a:p>
            <a:pPr marR="1439545" algn="ctr">
              <a:lnSpc>
                <a:spcPct val="100000"/>
              </a:lnSpc>
            </a:pPr>
            <a:r>
              <a:rPr lang="pt-BR" spc="-5" dirty="0">
                <a:latin typeface="Verdana"/>
                <a:cs typeface="Verdana"/>
              </a:rPr>
              <a:t>monitoramento de</a:t>
            </a:r>
            <a:r>
              <a:rPr lang="pt-BR" spc="-80" dirty="0">
                <a:latin typeface="Verdana"/>
                <a:cs typeface="Verdana"/>
              </a:rPr>
              <a:t> </a:t>
            </a:r>
            <a:r>
              <a:rPr lang="pt-BR" dirty="0" smtClean="0">
                <a:latin typeface="Verdana"/>
                <a:cs typeface="Verdana"/>
              </a:rPr>
              <a:t>alimentos</a:t>
            </a:r>
            <a:endParaRPr lang="pt-BR" dirty="0">
              <a:latin typeface="Verdana"/>
              <a:cs typeface="Verdana"/>
            </a:endParaRPr>
          </a:p>
          <a:p>
            <a:pPr marL="756285" indent="-286385">
              <a:lnSpc>
                <a:spcPct val="100000"/>
              </a:lnSpc>
              <a:buClr>
                <a:srgbClr val="006666"/>
              </a:buClr>
              <a:buChar char="•"/>
              <a:tabLst>
                <a:tab pos="756285" algn="l"/>
                <a:tab pos="756920" algn="l"/>
              </a:tabLst>
            </a:pPr>
            <a:r>
              <a:rPr lang="pt-BR" spc="-5" dirty="0">
                <a:latin typeface="Verdana"/>
                <a:cs typeface="Verdana"/>
              </a:rPr>
              <a:t>Procedimentos Administrativos </a:t>
            </a:r>
            <a:r>
              <a:rPr lang="pt-BR" dirty="0">
                <a:latin typeface="Verdana"/>
                <a:cs typeface="Verdana"/>
              </a:rPr>
              <a:t>Sanitários e</a:t>
            </a:r>
            <a:r>
              <a:rPr lang="pt-BR" spc="-45" dirty="0">
                <a:latin typeface="Verdana"/>
                <a:cs typeface="Verdana"/>
              </a:rPr>
              <a:t> </a:t>
            </a:r>
            <a:r>
              <a:rPr lang="pt-BR" spc="-25" dirty="0">
                <a:latin typeface="Verdana"/>
                <a:cs typeface="Verdana"/>
              </a:rPr>
              <a:t>PAS</a:t>
            </a:r>
            <a:endParaRPr lang="pt-BR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pt-BR" sz="1850" dirty="0" smtClean="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6666"/>
              </a:buClr>
              <a:buChar char="•"/>
              <a:tabLst>
                <a:tab pos="218440" algn="l"/>
              </a:tabLst>
            </a:pPr>
            <a:r>
              <a:rPr lang="pt-BR" spc="-5" dirty="0">
                <a:latin typeface="Verdana"/>
                <a:cs typeface="Verdana"/>
              </a:rPr>
              <a:t>Programação:2x/mês</a:t>
            </a:r>
            <a:endParaRPr lang="pt-BR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6666"/>
              </a:buClr>
              <a:buFont typeface="Verdana"/>
              <a:buChar char="•"/>
            </a:pPr>
            <a:endParaRPr lang="pt-BR" dirty="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6666"/>
              </a:buClr>
              <a:buChar char="•"/>
              <a:tabLst>
                <a:tab pos="218440" algn="l"/>
              </a:tabLst>
            </a:pPr>
            <a:r>
              <a:rPr lang="pt-BR" spc="-5" dirty="0">
                <a:latin typeface="Verdana"/>
                <a:cs typeface="Verdana"/>
              </a:rPr>
              <a:t>Equipe: </a:t>
            </a:r>
            <a:r>
              <a:rPr lang="pt-BR" dirty="0">
                <a:latin typeface="Verdana"/>
                <a:cs typeface="Verdana"/>
              </a:rPr>
              <a:t>02</a:t>
            </a:r>
            <a:r>
              <a:rPr lang="pt-BR" spc="-60" dirty="0">
                <a:latin typeface="Verdana"/>
                <a:cs typeface="Verdana"/>
              </a:rPr>
              <a:t> </a:t>
            </a:r>
            <a:r>
              <a:rPr lang="pt-BR" dirty="0">
                <a:latin typeface="Verdana"/>
                <a:cs typeface="Verdana"/>
              </a:rPr>
              <a:t>técnicos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17192"/>
            <a:ext cx="1752600" cy="126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96" y="54102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94" y="3429000"/>
            <a:ext cx="1547812" cy="108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188976"/>
            <a:ext cx="7812405" cy="576580"/>
          </a:xfrm>
          <a:custGeom>
            <a:avLst/>
            <a:gdLst/>
            <a:ahLst/>
            <a:cxnLst/>
            <a:rect l="l" t="t" r="r" b="b"/>
            <a:pathLst>
              <a:path w="7812405" h="576580">
                <a:moveTo>
                  <a:pt x="7812024" y="0"/>
                </a:moveTo>
                <a:lnTo>
                  <a:pt x="0" y="115189"/>
                </a:lnTo>
                <a:lnTo>
                  <a:pt x="0" y="576072"/>
                </a:lnTo>
                <a:lnTo>
                  <a:pt x="7812024" y="576072"/>
                </a:lnTo>
                <a:lnTo>
                  <a:pt x="7812024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4080">
              <a:lnSpc>
                <a:spcPct val="100000"/>
              </a:lnSpc>
            </a:pPr>
            <a:r>
              <a:rPr spc="-5" dirty="0"/>
              <a:t>COOPERAÇÃO </a:t>
            </a:r>
            <a:r>
              <a:rPr dirty="0"/>
              <a:t>E </a:t>
            </a:r>
            <a:r>
              <a:rPr spc="-5" dirty="0"/>
              <a:t>SUPERVISÃO</a:t>
            </a:r>
            <a:r>
              <a:rPr spc="-55" dirty="0"/>
              <a:t> </a:t>
            </a:r>
            <a:r>
              <a:rPr spc="-5" dirty="0"/>
              <a:t>TÉCNICAS</a:t>
            </a:r>
          </a:p>
        </p:txBody>
      </p:sp>
      <p:sp>
        <p:nvSpPr>
          <p:cNvPr id="15" name="object 15"/>
          <p:cNvSpPr/>
          <p:nvPr/>
        </p:nvSpPr>
        <p:spPr>
          <a:xfrm>
            <a:off x="1691639" y="3709926"/>
            <a:ext cx="6895985" cy="3148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tângulo 15"/>
          <p:cNvSpPr/>
          <p:nvPr/>
        </p:nvSpPr>
        <p:spPr>
          <a:xfrm>
            <a:off x="1600200" y="9144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" algn="ctr">
              <a:lnSpc>
                <a:spcPct val="100000"/>
              </a:lnSpc>
            </a:pPr>
            <a:r>
              <a:rPr lang="pt-BR" b="1" i="1" spc="-5" dirty="0">
                <a:solidFill>
                  <a:srgbClr val="990033"/>
                </a:solidFill>
                <a:latin typeface="Verdana"/>
                <a:cs typeface="Verdana"/>
              </a:rPr>
              <a:t>COOPERAÇÃO</a:t>
            </a:r>
            <a:r>
              <a:rPr lang="pt-BR" b="1" i="1" spc="-60" dirty="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lang="pt-BR" b="1" i="1" spc="-5" dirty="0">
                <a:solidFill>
                  <a:srgbClr val="990033"/>
                </a:solidFill>
                <a:latin typeface="Verdana"/>
                <a:cs typeface="Verdana"/>
              </a:rPr>
              <a:t>TÉCNICA</a:t>
            </a:r>
            <a:endParaRPr lang="pt-BR" dirty="0">
              <a:latin typeface="Verdana"/>
              <a:cs typeface="Verdana"/>
            </a:endParaRPr>
          </a:p>
          <a:p>
            <a:pPr marR="7620" algn="ctr">
              <a:lnSpc>
                <a:spcPct val="100000"/>
              </a:lnSpc>
            </a:pPr>
            <a:r>
              <a:rPr lang="pt-BR" b="1" i="1" spc="-5" dirty="0">
                <a:solidFill>
                  <a:srgbClr val="990033"/>
                </a:solidFill>
                <a:latin typeface="Verdana"/>
                <a:cs typeface="Verdana"/>
              </a:rPr>
              <a:t>CVISA/MAPA/IAGRO/DECON</a:t>
            </a:r>
            <a:endParaRPr lang="pt-BR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pt-BR" sz="1850" dirty="0" smtClean="0">
              <a:latin typeface="Times New Roman"/>
              <a:cs typeface="Times New Roman"/>
            </a:endParaRPr>
          </a:p>
          <a:p>
            <a:pPr marL="154305" marR="151765">
              <a:lnSpc>
                <a:spcPct val="100000"/>
              </a:lnSpc>
              <a:spcBef>
                <a:spcPts val="5"/>
              </a:spcBef>
              <a:buClr>
                <a:srgbClr val="006666"/>
              </a:buClr>
              <a:tabLst>
                <a:tab pos="360680" algn="l"/>
              </a:tabLst>
            </a:pPr>
            <a:r>
              <a:rPr lang="pt-BR" dirty="0">
                <a:latin typeface="Verdana"/>
                <a:cs typeface="Verdana"/>
              </a:rPr>
              <a:t>Ações </a:t>
            </a:r>
            <a:r>
              <a:rPr lang="pt-BR" spc="-5" dirty="0">
                <a:latin typeface="Verdana"/>
                <a:cs typeface="Verdana"/>
              </a:rPr>
              <a:t>combate </a:t>
            </a:r>
            <a:r>
              <a:rPr lang="pt-BR" dirty="0">
                <a:latin typeface="Verdana"/>
                <a:cs typeface="Verdana"/>
              </a:rPr>
              <a:t>à </a:t>
            </a:r>
            <a:r>
              <a:rPr lang="pt-BR" spc="-5" dirty="0">
                <a:latin typeface="Verdana"/>
                <a:cs typeface="Verdana"/>
              </a:rPr>
              <a:t>produção </a:t>
            </a:r>
            <a:r>
              <a:rPr lang="pt-BR" dirty="0">
                <a:latin typeface="Verdana"/>
                <a:cs typeface="Verdana"/>
              </a:rPr>
              <a:t>e comercialização de POA  </a:t>
            </a:r>
            <a:r>
              <a:rPr lang="pt-BR" spc="-5" dirty="0">
                <a:latin typeface="Verdana"/>
                <a:cs typeface="Verdana"/>
              </a:rPr>
              <a:t>sem</a:t>
            </a:r>
            <a:r>
              <a:rPr lang="pt-BR" spc="-55" dirty="0">
                <a:latin typeface="Verdana"/>
                <a:cs typeface="Verdana"/>
              </a:rPr>
              <a:t> </a:t>
            </a:r>
            <a:r>
              <a:rPr lang="pt-BR" spc="-5" dirty="0">
                <a:latin typeface="Verdana"/>
                <a:cs typeface="Verdana"/>
              </a:rPr>
              <a:t>registro</a:t>
            </a:r>
            <a:endParaRPr lang="pt-BR" dirty="0">
              <a:latin typeface="Verdana"/>
              <a:cs typeface="Verdana"/>
            </a:endParaRPr>
          </a:p>
          <a:p>
            <a:pPr marL="218440" indent="-205740">
              <a:lnSpc>
                <a:spcPts val="2125"/>
              </a:lnSpc>
              <a:buClr>
                <a:srgbClr val="006666"/>
              </a:buClr>
              <a:buChar char="•"/>
              <a:tabLst>
                <a:tab pos="218440" algn="l"/>
              </a:tabLst>
            </a:pPr>
            <a:r>
              <a:rPr lang="pt-BR" spc="-5" dirty="0">
                <a:latin typeface="Verdana"/>
                <a:cs typeface="Verdana"/>
              </a:rPr>
              <a:t>S</a:t>
            </a:r>
            <a:r>
              <a:rPr lang="pt-BR" spc="-5" dirty="0">
                <a:latin typeface="Arial"/>
                <a:cs typeface="Arial"/>
              </a:rPr>
              <a:t>uporte técnico às </a:t>
            </a:r>
            <a:r>
              <a:rPr lang="pt-BR" dirty="0" err="1">
                <a:latin typeface="Arial"/>
                <a:cs typeface="Arial"/>
              </a:rPr>
              <a:t>VISAs</a:t>
            </a:r>
            <a:r>
              <a:rPr lang="pt-BR" dirty="0">
                <a:latin typeface="Arial"/>
                <a:cs typeface="Arial"/>
              </a:rPr>
              <a:t> </a:t>
            </a:r>
            <a:r>
              <a:rPr lang="pt-BR" spc="-5" dirty="0">
                <a:latin typeface="Arial"/>
                <a:cs typeface="Arial"/>
              </a:rPr>
              <a:t>municipais nas ações de</a:t>
            </a:r>
            <a:r>
              <a:rPr lang="pt-BR" spc="185" dirty="0">
                <a:latin typeface="Arial"/>
                <a:cs typeface="Arial"/>
              </a:rPr>
              <a:t> </a:t>
            </a:r>
            <a:r>
              <a:rPr lang="pt-BR" spc="-5" dirty="0">
                <a:latin typeface="Arial"/>
                <a:cs typeface="Arial"/>
              </a:rPr>
              <a:t>fiscalização</a:t>
            </a:r>
            <a:endParaRPr lang="pt-BR" dirty="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lang="pt-BR" spc="-5" dirty="0">
                <a:latin typeface="Arial"/>
                <a:cs typeface="Arial"/>
              </a:rPr>
              <a:t>de estabelecimentos comerciais de alimentos </a:t>
            </a:r>
            <a:r>
              <a:rPr lang="pt-BR" dirty="0">
                <a:latin typeface="Arial"/>
                <a:cs typeface="Arial"/>
              </a:rPr>
              <a:t>e </a:t>
            </a:r>
            <a:r>
              <a:rPr lang="pt-BR" spc="-5" dirty="0">
                <a:latin typeface="Arial"/>
                <a:cs typeface="Arial"/>
              </a:rPr>
              <a:t>emissão</a:t>
            </a:r>
            <a:r>
              <a:rPr lang="pt-BR" spc="85" dirty="0">
                <a:latin typeface="Arial"/>
                <a:cs typeface="Arial"/>
              </a:rPr>
              <a:t> </a:t>
            </a:r>
            <a:r>
              <a:rPr lang="pt-BR" spc="-10" dirty="0">
                <a:latin typeface="Arial"/>
                <a:cs typeface="Arial"/>
              </a:rPr>
              <a:t>dos</a:t>
            </a:r>
            <a:endParaRPr lang="pt-BR" dirty="0">
              <a:latin typeface="Arial"/>
              <a:cs typeface="Arial"/>
            </a:endParaRPr>
          </a:p>
          <a:p>
            <a:pPr marR="6350" algn="ctr">
              <a:lnSpc>
                <a:spcPct val="100000"/>
              </a:lnSpc>
            </a:pPr>
            <a:r>
              <a:rPr lang="pt-BR" spc="-5" dirty="0">
                <a:latin typeface="Arial"/>
                <a:cs typeface="Arial"/>
              </a:rPr>
              <a:t>documentos</a:t>
            </a:r>
            <a:r>
              <a:rPr lang="pt-BR" spc="-60" dirty="0">
                <a:latin typeface="Arial"/>
                <a:cs typeface="Arial"/>
              </a:rPr>
              <a:t> </a:t>
            </a:r>
            <a:r>
              <a:rPr lang="pt-BR" spc="-5" dirty="0">
                <a:latin typeface="Arial"/>
                <a:cs typeface="Arial"/>
              </a:rPr>
              <a:t>legais.</a:t>
            </a:r>
            <a:endParaRPr lang="pt-BR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188976"/>
            <a:ext cx="7812405" cy="576580"/>
          </a:xfrm>
          <a:custGeom>
            <a:avLst/>
            <a:gdLst/>
            <a:ahLst/>
            <a:cxnLst/>
            <a:rect l="l" t="t" r="r" b="b"/>
            <a:pathLst>
              <a:path w="7812405" h="576580">
                <a:moveTo>
                  <a:pt x="7812024" y="0"/>
                </a:moveTo>
                <a:lnTo>
                  <a:pt x="0" y="115189"/>
                </a:lnTo>
                <a:lnTo>
                  <a:pt x="0" y="576072"/>
                </a:lnTo>
                <a:lnTo>
                  <a:pt x="7812024" y="576072"/>
                </a:lnTo>
                <a:lnTo>
                  <a:pt x="7812024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4080">
              <a:lnSpc>
                <a:spcPct val="100000"/>
              </a:lnSpc>
            </a:pPr>
            <a:r>
              <a:rPr spc="-5" dirty="0"/>
              <a:t>COOPERAÇÃO </a:t>
            </a:r>
            <a:r>
              <a:rPr dirty="0"/>
              <a:t>E </a:t>
            </a:r>
            <a:r>
              <a:rPr spc="-5" dirty="0"/>
              <a:t>SUPERVISÃO</a:t>
            </a:r>
            <a:r>
              <a:rPr spc="-55" dirty="0"/>
              <a:t> </a:t>
            </a:r>
            <a:r>
              <a:rPr spc="-5" dirty="0"/>
              <a:t>TÉCNICAS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752600" y="1066800"/>
            <a:ext cx="70866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930" algn="ctr">
              <a:lnSpc>
                <a:spcPct val="100000"/>
              </a:lnSpc>
            </a:pPr>
            <a:r>
              <a:rPr lang="pt-BR" b="1" i="1" spc="-5" dirty="0">
                <a:solidFill>
                  <a:srgbClr val="990033"/>
                </a:solidFill>
                <a:latin typeface="Verdana"/>
                <a:cs typeface="Verdana"/>
              </a:rPr>
              <a:t>PARCERIA </a:t>
            </a:r>
            <a:r>
              <a:rPr lang="pt-BR" b="1" i="1" dirty="0">
                <a:solidFill>
                  <a:srgbClr val="990033"/>
                </a:solidFill>
                <a:latin typeface="Verdana"/>
                <a:cs typeface="Verdana"/>
              </a:rPr>
              <a:t>UFMS - </a:t>
            </a:r>
            <a:r>
              <a:rPr lang="pt-BR" b="1" i="1" spc="-5" dirty="0">
                <a:solidFill>
                  <a:srgbClr val="990033"/>
                </a:solidFill>
                <a:latin typeface="Verdana"/>
                <a:cs typeface="Verdana"/>
              </a:rPr>
              <a:t>RESIDÊNCIA</a:t>
            </a:r>
            <a:r>
              <a:rPr lang="pt-BR" b="1" i="1" spc="-35" dirty="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lang="pt-BR" b="1" i="1" dirty="0">
                <a:solidFill>
                  <a:srgbClr val="990033"/>
                </a:solidFill>
                <a:latin typeface="Verdana"/>
                <a:cs typeface="Verdana"/>
              </a:rPr>
              <a:t>PROFISSIONAL</a:t>
            </a:r>
            <a:endParaRPr lang="pt-BR" dirty="0">
              <a:latin typeface="Verdana"/>
              <a:cs typeface="Verdana"/>
            </a:endParaRPr>
          </a:p>
          <a:p>
            <a:pPr marL="332105" algn="ctr">
              <a:lnSpc>
                <a:spcPct val="100000"/>
              </a:lnSpc>
            </a:pPr>
            <a:r>
              <a:rPr lang="pt-BR" b="1" i="1" dirty="0">
                <a:solidFill>
                  <a:srgbClr val="990033"/>
                </a:solidFill>
                <a:latin typeface="Verdana"/>
                <a:cs typeface="Verdana"/>
              </a:rPr>
              <a:t>ZOONOSES E </a:t>
            </a:r>
            <a:r>
              <a:rPr lang="pt-BR" b="1" i="1" spc="-5" dirty="0">
                <a:solidFill>
                  <a:srgbClr val="990033"/>
                </a:solidFill>
                <a:latin typeface="Verdana"/>
                <a:cs typeface="Verdana"/>
              </a:rPr>
              <a:t>SAÚDE</a:t>
            </a:r>
            <a:r>
              <a:rPr lang="pt-BR" b="1" i="1" spc="-140" dirty="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lang="pt-BR" b="1" i="1" dirty="0">
                <a:solidFill>
                  <a:srgbClr val="990033"/>
                </a:solidFill>
                <a:latin typeface="Verdana"/>
                <a:cs typeface="Verdana"/>
              </a:rPr>
              <a:t>PÚBLICA</a:t>
            </a:r>
            <a:endParaRPr lang="pt-BR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pt-BR" sz="1850" dirty="0" smtClean="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5"/>
              </a:spcBef>
              <a:buClr>
                <a:srgbClr val="006666"/>
              </a:buClr>
              <a:buFont typeface="Verdana"/>
              <a:buChar char="•"/>
              <a:tabLst>
                <a:tab pos="218440" algn="l"/>
              </a:tabLst>
            </a:pPr>
            <a:r>
              <a:rPr lang="pt-BR" b="1" i="1" spc="-5" dirty="0">
                <a:latin typeface="Verdana"/>
                <a:cs typeface="Verdana"/>
              </a:rPr>
              <a:t>Cooperação</a:t>
            </a:r>
            <a:r>
              <a:rPr lang="pt-BR" b="1" i="1" spc="-45" dirty="0">
                <a:latin typeface="Verdana"/>
                <a:cs typeface="Verdana"/>
              </a:rPr>
              <a:t> </a:t>
            </a:r>
            <a:r>
              <a:rPr lang="pt-BR" b="1" i="1" spc="-5" dirty="0">
                <a:latin typeface="Verdana"/>
                <a:cs typeface="Verdana"/>
              </a:rPr>
              <a:t>técnica</a:t>
            </a:r>
            <a:endParaRPr lang="pt-BR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666"/>
              </a:buClr>
              <a:buFont typeface="Verdana"/>
              <a:buChar char="•"/>
            </a:pPr>
            <a:endParaRPr lang="pt-BR" sz="1850" dirty="0" smtClean="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Clr>
                <a:srgbClr val="006666"/>
              </a:buClr>
              <a:buChar char="•"/>
              <a:tabLst>
                <a:tab pos="756285" algn="l"/>
                <a:tab pos="756920" algn="l"/>
              </a:tabLst>
            </a:pPr>
            <a:r>
              <a:rPr lang="pt-BR" spc="-5" dirty="0">
                <a:latin typeface="Verdana"/>
                <a:cs typeface="Verdana"/>
              </a:rPr>
              <a:t>EDUCANVISA</a:t>
            </a:r>
            <a:endParaRPr lang="pt-BR" dirty="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6666"/>
              </a:buClr>
              <a:buFont typeface="Verdana"/>
              <a:buChar char="•"/>
            </a:pPr>
            <a:endParaRPr lang="pt-BR" sz="1850" dirty="0" smtClean="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Clr>
                <a:srgbClr val="006666"/>
              </a:buClr>
              <a:buChar char="•"/>
              <a:tabLst>
                <a:tab pos="756285" algn="l"/>
                <a:tab pos="756920" algn="l"/>
              </a:tabLst>
            </a:pPr>
            <a:r>
              <a:rPr lang="pt-BR" spc="-5" dirty="0">
                <a:latin typeface="Verdana"/>
                <a:cs typeface="Verdana"/>
              </a:rPr>
              <a:t>Indicadores de </a:t>
            </a:r>
            <a:r>
              <a:rPr lang="pt-BR" dirty="0">
                <a:latin typeface="Verdana"/>
                <a:cs typeface="Verdana"/>
              </a:rPr>
              <a:t>vigilância sanitária </a:t>
            </a:r>
            <a:r>
              <a:rPr lang="pt-BR" spc="-5" dirty="0">
                <a:latin typeface="Verdana"/>
                <a:cs typeface="Verdana"/>
              </a:rPr>
              <a:t>de</a:t>
            </a:r>
            <a:r>
              <a:rPr lang="pt-BR" spc="-50" dirty="0">
                <a:latin typeface="Verdana"/>
                <a:cs typeface="Verdana"/>
              </a:rPr>
              <a:t> </a:t>
            </a:r>
            <a:r>
              <a:rPr lang="pt-BR" dirty="0">
                <a:latin typeface="Verdana"/>
                <a:cs typeface="Verdana"/>
              </a:rPr>
              <a:t>alimentos</a:t>
            </a: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6666"/>
              </a:buClr>
              <a:buFont typeface="Verdana"/>
              <a:buChar char="•"/>
            </a:pPr>
            <a:endParaRPr lang="pt-BR" sz="1850" dirty="0" smtClean="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Clr>
                <a:srgbClr val="006666"/>
              </a:buClr>
              <a:buChar char="•"/>
              <a:tabLst>
                <a:tab pos="756285" algn="l"/>
                <a:tab pos="756920" algn="l"/>
              </a:tabLst>
            </a:pPr>
            <a:r>
              <a:rPr lang="pt-BR" spc="-5" dirty="0">
                <a:latin typeface="Verdana"/>
                <a:cs typeface="Verdana"/>
              </a:rPr>
              <a:t>Monitoramento de</a:t>
            </a:r>
            <a:r>
              <a:rPr lang="pt-BR" spc="-85" dirty="0">
                <a:latin typeface="Verdana"/>
                <a:cs typeface="Verdana"/>
              </a:rPr>
              <a:t> </a:t>
            </a:r>
            <a:r>
              <a:rPr lang="pt-BR" dirty="0" smtClean="0">
                <a:latin typeface="Verdana"/>
                <a:cs typeface="Verdana"/>
              </a:rPr>
              <a:t>alimentos</a:t>
            </a:r>
          </a:p>
          <a:p>
            <a:pPr marL="756285" lvl="1" indent="-286385">
              <a:lnSpc>
                <a:spcPct val="100000"/>
              </a:lnSpc>
              <a:buClr>
                <a:srgbClr val="006666"/>
              </a:buClr>
              <a:buChar char="•"/>
              <a:tabLst>
                <a:tab pos="756285" algn="l"/>
                <a:tab pos="756920" algn="l"/>
              </a:tabLst>
            </a:pPr>
            <a:endParaRPr lang="pt-BR" dirty="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buClr>
                <a:srgbClr val="006666"/>
              </a:buClr>
              <a:buChar char="•"/>
              <a:tabLst>
                <a:tab pos="756285" algn="l"/>
                <a:tab pos="756920" algn="l"/>
              </a:tabLst>
            </a:pPr>
            <a:r>
              <a:rPr lang="pt-BR" dirty="0" smtClean="0">
                <a:latin typeface="Verdana"/>
                <a:cs typeface="Verdana"/>
              </a:rPr>
              <a:t>PAM-VISA 2017</a:t>
            </a:r>
            <a:endParaRPr lang="pt-BR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83" y="817562"/>
            <a:ext cx="7647517" cy="57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3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188976"/>
            <a:ext cx="7812405" cy="576580"/>
          </a:xfrm>
          <a:custGeom>
            <a:avLst/>
            <a:gdLst/>
            <a:ahLst/>
            <a:cxnLst/>
            <a:rect l="l" t="t" r="r" b="b"/>
            <a:pathLst>
              <a:path w="7812405" h="576580">
                <a:moveTo>
                  <a:pt x="7812024" y="0"/>
                </a:moveTo>
                <a:lnTo>
                  <a:pt x="0" y="115189"/>
                </a:lnTo>
                <a:lnTo>
                  <a:pt x="0" y="576072"/>
                </a:lnTo>
                <a:lnTo>
                  <a:pt x="7812024" y="576072"/>
                </a:lnTo>
                <a:lnTo>
                  <a:pt x="7812024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4080">
              <a:lnSpc>
                <a:spcPct val="100000"/>
              </a:lnSpc>
            </a:pPr>
            <a:r>
              <a:rPr spc="-5" dirty="0"/>
              <a:t>COOPERAÇÃO </a:t>
            </a:r>
            <a:r>
              <a:rPr dirty="0"/>
              <a:t>E </a:t>
            </a:r>
            <a:r>
              <a:rPr spc="-5" dirty="0"/>
              <a:t>SUPERVISÃO</a:t>
            </a:r>
            <a:r>
              <a:rPr spc="-55" dirty="0"/>
              <a:t> </a:t>
            </a:r>
            <a:r>
              <a:rPr spc="-5" dirty="0"/>
              <a:t>TÉCNICAS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600200" y="9144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" algn="ctr">
              <a:lnSpc>
                <a:spcPct val="100000"/>
              </a:lnSpc>
            </a:pPr>
            <a:r>
              <a:rPr lang="pt-BR" b="1" i="1" spc="-5" dirty="0">
                <a:solidFill>
                  <a:srgbClr val="990033"/>
                </a:solidFill>
                <a:latin typeface="Verdana"/>
                <a:cs typeface="Verdana"/>
              </a:rPr>
              <a:t>COOPERAÇÃO</a:t>
            </a:r>
            <a:r>
              <a:rPr lang="pt-BR" b="1" i="1" spc="-60" dirty="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lang="pt-BR" b="1" i="1" spc="-5" dirty="0">
                <a:solidFill>
                  <a:srgbClr val="990033"/>
                </a:solidFill>
                <a:latin typeface="Verdana"/>
                <a:cs typeface="Verdana"/>
              </a:rPr>
              <a:t>TÉCNICA</a:t>
            </a:r>
            <a:endParaRPr lang="pt-BR" dirty="0">
              <a:latin typeface="Verdana"/>
              <a:cs typeface="Verdana"/>
            </a:endParaRPr>
          </a:p>
          <a:p>
            <a:pPr marR="7620" algn="ctr">
              <a:lnSpc>
                <a:spcPct val="100000"/>
              </a:lnSpc>
            </a:pPr>
            <a:r>
              <a:rPr lang="pt-BR" b="1" i="1" spc="-5" dirty="0" smtClean="0">
                <a:solidFill>
                  <a:srgbClr val="990033"/>
                </a:solidFill>
                <a:latin typeface="Verdana"/>
                <a:cs typeface="Verdana"/>
              </a:rPr>
              <a:t>CVISA/SEBRAE</a:t>
            </a:r>
            <a:endParaRPr lang="pt-BR" dirty="0">
              <a:latin typeface="Verdana"/>
              <a:cs typeface="Verdan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5896491" cy="442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971800" y="2590800"/>
            <a:ext cx="4648200" cy="3293209"/>
          </a:xfrm>
        </p:spPr>
        <p:txBody>
          <a:bodyPr/>
          <a:lstStyle/>
          <a:p>
            <a:pPr algn="ctr"/>
            <a:r>
              <a:rPr lang="pt-BR" sz="4400" i="1" dirty="0" smtClean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Muito OBRIGADA!</a:t>
            </a:r>
          </a:p>
          <a:p>
            <a:pPr algn="ctr"/>
            <a:endParaRPr lang="pt-BR" dirty="0"/>
          </a:p>
          <a:p>
            <a:pPr algn="ctr"/>
            <a:r>
              <a:rPr lang="pt-BR" b="1" i="1" dirty="0" smtClean="0"/>
              <a:t>Jane </a:t>
            </a:r>
            <a:r>
              <a:rPr lang="pt-BR" b="1" i="1" dirty="0" err="1" smtClean="0"/>
              <a:t>Soila</a:t>
            </a:r>
            <a:r>
              <a:rPr lang="pt-BR" b="1" i="1" dirty="0" smtClean="0"/>
              <a:t> Domingues</a:t>
            </a:r>
          </a:p>
          <a:p>
            <a:pPr algn="ctr"/>
            <a:r>
              <a:rPr lang="pt-BR" i="1" dirty="0" smtClean="0"/>
              <a:t>Gerência Técnica de Alimentos</a:t>
            </a:r>
          </a:p>
          <a:p>
            <a:pPr algn="ctr"/>
            <a:r>
              <a:rPr lang="pt-BR" i="1" dirty="0" smtClean="0">
                <a:hlinkClick r:id="rId2"/>
              </a:rPr>
              <a:t>gtali@saude.ms.gov.br</a:t>
            </a:r>
            <a:r>
              <a:rPr lang="pt-BR" i="1" dirty="0" smtClean="0"/>
              <a:t> </a:t>
            </a:r>
            <a:r>
              <a:rPr lang="pt-BR" i="1" dirty="0" smtClean="0">
                <a:hlinkClick r:id="rId3"/>
              </a:rPr>
              <a:t>monitora@saude.ms.gov.br</a:t>
            </a:r>
            <a:endParaRPr lang="pt-BR" i="1" dirty="0" smtClean="0"/>
          </a:p>
          <a:p>
            <a:pPr algn="ctr"/>
            <a:r>
              <a:rPr lang="pt-BR" i="1" dirty="0" smtClean="0"/>
              <a:t>(67) 3312-1145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618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8824" y="765048"/>
            <a:ext cx="2304288" cy="1261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2416" y="908303"/>
            <a:ext cx="0" cy="5041900"/>
          </a:xfrm>
          <a:custGeom>
            <a:avLst/>
            <a:gdLst/>
            <a:ahLst/>
            <a:cxnLst/>
            <a:rect l="l" t="t" r="r" b="b"/>
            <a:pathLst>
              <a:path h="5041900">
                <a:moveTo>
                  <a:pt x="0" y="5041392"/>
                </a:moveTo>
                <a:lnTo>
                  <a:pt x="0" y="0"/>
                </a:lnTo>
              </a:path>
            </a:pathLst>
          </a:custGeom>
          <a:ln w="57912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8290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254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3370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611" y="1267967"/>
            <a:ext cx="621791" cy="4462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0552" y="0"/>
            <a:ext cx="3203447" cy="908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7220" y="0"/>
            <a:ext cx="1583436" cy="908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500372" cy="908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20896" y="1126236"/>
            <a:ext cx="4845050" cy="719455"/>
          </a:xfrm>
          <a:custGeom>
            <a:avLst/>
            <a:gdLst/>
            <a:ahLst/>
            <a:cxnLst/>
            <a:rect l="l" t="t" r="r" b="b"/>
            <a:pathLst>
              <a:path w="4845050" h="719455">
                <a:moveTo>
                  <a:pt x="4844796" y="0"/>
                </a:moveTo>
                <a:lnTo>
                  <a:pt x="0" y="0"/>
                </a:lnTo>
                <a:lnTo>
                  <a:pt x="0" y="719327"/>
                </a:lnTo>
                <a:lnTo>
                  <a:pt x="4844796" y="575437"/>
                </a:lnTo>
                <a:lnTo>
                  <a:pt x="4844796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3084" y="1176527"/>
            <a:ext cx="3380232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011292" y="1259332"/>
            <a:ext cx="306387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/>
              <a:t>LINHAS DE</a:t>
            </a:r>
            <a:r>
              <a:rPr sz="2000" spc="-114" dirty="0"/>
              <a:t> </a:t>
            </a:r>
            <a:r>
              <a:rPr sz="2000" dirty="0"/>
              <a:t>ATUAÇÃO</a:t>
            </a:r>
            <a:endParaRPr sz="2000"/>
          </a:p>
        </p:txBody>
      </p:sp>
      <p:sp>
        <p:nvSpPr>
          <p:cNvPr id="13" name="object 13"/>
          <p:cNvSpPr txBox="1"/>
          <p:nvPr/>
        </p:nvSpPr>
        <p:spPr>
          <a:xfrm>
            <a:off x="1698498" y="2718561"/>
            <a:ext cx="6883400" cy="2021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985" indent="-248285">
              <a:lnSpc>
                <a:spcPct val="100000"/>
              </a:lnSpc>
              <a:buClr>
                <a:srgbClr val="006666"/>
              </a:buClr>
              <a:buFont typeface="Wingdings"/>
              <a:buChar char=""/>
              <a:tabLst>
                <a:tab pos="261620" algn="l"/>
              </a:tabLst>
            </a:pPr>
            <a:r>
              <a:rPr sz="2400" i="1" spc="-5" dirty="0">
                <a:latin typeface="Verdana"/>
                <a:cs typeface="Verdana"/>
              </a:rPr>
              <a:t>INSPEÇÃO</a:t>
            </a:r>
            <a:r>
              <a:rPr sz="2400" i="1" spc="-65" dirty="0">
                <a:latin typeface="Verdana"/>
                <a:cs typeface="Verdana"/>
              </a:rPr>
              <a:t> </a:t>
            </a:r>
            <a:r>
              <a:rPr sz="2400" i="1" dirty="0">
                <a:latin typeface="Verdana"/>
                <a:cs typeface="Verdana"/>
              </a:rPr>
              <a:t>SANITÁRIA</a:t>
            </a:r>
            <a:endParaRPr sz="2400">
              <a:latin typeface="Verdana"/>
              <a:cs typeface="Verdana"/>
            </a:endParaRPr>
          </a:p>
          <a:p>
            <a:pPr marL="260985" indent="-248285">
              <a:lnSpc>
                <a:spcPct val="100000"/>
              </a:lnSpc>
              <a:spcBef>
                <a:spcPts val="1440"/>
              </a:spcBef>
              <a:buClr>
                <a:srgbClr val="006666"/>
              </a:buClr>
              <a:buFont typeface="Wingdings"/>
              <a:buChar char=""/>
              <a:tabLst>
                <a:tab pos="261620" algn="l"/>
              </a:tabLst>
            </a:pPr>
            <a:r>
              <a:rPr sz="2400" i="1" spc="-5" dirty="0">
                <a:latin typeface="Verdana"/>
                <a:cs typeface="Verdana"/>
              </a:rPr>
              <a:t>MONITORAMENTO DE</a:t>
            </a:r>
            <a:r>
              <a:rPr sz="2400" i="1" spc="-10" dirty="0">
                <a:latin typeface="Verdana"/>
                <a:cs typeface="Verdana"/>
              </a:rPr>
              <a:t> </a:t>
            </a:r>
            <a:r>
              <a:rPr sz="2400" i="1" spc="-5" dirty="0">
                <a:latin typeface="Verdana"/>
                <a:cs typeface="Verdana"/>
              </a:rPr>
              <a:t>ALIMENTOS</a:t>
            </a:r>
            <a:endParaRPr sz="2400">
              <a:latin typeface="Verdana"/>
              <a:cs typeface="Verdana"/>
            </a:endParaRPr>
          </a:p>
          <a:p>
            <a:pPr marL="260985" indent="-248285">
              <a:lnSpc>
                <a:spcPct val="100000"/>
              </a:lnSpc>
              <a:spcBef>
                <a:spcPts val="1440"/>
              </a:spcBef>
              <a:buClr>
                <a:srgbClr val="006666"/>
              </a:buClr>
              <a:buFont typeface="Wingdings"/>
              <a:buChar char=""/>
              <a:tabLst>
                <a:tab pos="261620" algn="l"/>
              </a:tabLst>
            </a:pPr>
            <a:r>
              <a:rPr sz="2400" i="1" spc="-5" dirty="0">
                <a:latin typeface="Verdana"/>
                <a:cs typeface="Verdana"/>
              </a:rPr>
              <a:t>EDUCAÇÃO</a:t>
            </a:r>
            <a:r>
              <a:rPr sz="2400" i="1" spc="-65" dirty="0">
                <a:latin typeface="Verdana"/>
                <a:cs typeface="Verdana"/>
              </a:rPr>
              <a:t> </a:t>
            </a:r>
            <a:r>
              <a:rPr sz="2400" i="1" dirty="0">
                <a:latin typeface="Verdana"/>
                <a:cs typeface="Verdana"/>
              </a:rPr>
              <a:t>SANITÁRIA</a:t>
            </a:r>
            <a:endParaRPr sz="2400">
              <a:latin typeface="Verdana"/>
              <a:cs typeface="Verdana"/>
            </a:endParaRPr>
          </a:p>
          <a:p>
            <a:pPr marL="260985" indent="-248285">
              <a:lnSpc>
                <a:spcPct val="100000"/>
              </a:lnSpc>
              <a:spcBef>
                <a:spcPts val="1440"/>
              </a:spcBef>
              <a:buClr>
                <a:srgbClr val="006666"/>
              </a:buClr>
              <a:buFont typeface="Wingdings"/>
              <a:buChar char=""/>
              <a:tabLst>
                <a:tab pos="261620" algn="l"/>
              </a:tabLst>
            </a:pPr>
            <a:r>
              <a:rPr sz="2400" i="1" spc="-5" dirty="0">
                <a:latin typeface="Verdana"/>
                <a:cs typeface="Verdana"/>
              </a:rPr>
              <a:t>INVESTIGAÇÃO DE </a:t>
            </a:r>
            <a:r>
              <a:rPr sz="2400" i="1" dirty="0">
                <a:latin typeface="Verdana"/>
                <a:cs typeface="Verdana"/>
              </a:rPr>
              <a:t>SURTOS</a:t>
            </a:r>
            <a:r>
              <a:rPr sz="2400" i="1" spc="-55" dirty="0">
                <a:latin typeface="Verdana"/>
                <a:cs typeface="Verdana"/>
              </a:rPr>
              <a:t> </a:t>
            </a:r>
            <a:r>
              <a:rPr sz="2400" i="1" dirty="0">
                <a:latin typeface="Verdana"/>
                <a:cs typeface="Verdana"/>
              </a:rPr>
              <a:t>ALIMENTARES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t-BR" altLang="pt-BR" sz="3400" b="1" dirty="0" smtClean="0">
                <a:solidFill>
                  <a:schemeClr val="hlink"/>
                </a:solidFill>
              </a:rPr>
              <a:t>Inspeção Sanitária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628775"/>
            <a:ext cx="8064500" cy="4752975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Font typeface="Wingdings 3" pitchFamily="18" charset="2"/>
              <a:buChar char="Ê"/>
              <a:defRPr/>
            </a:pPr>
            <a:r>
              <a:rPr lang="pt-BR" altLang="pt-BR" dirty="0" smtClean="0"/>
              <a:t>Projeto de Avaliação e Monitoramento de Ações de VISA – PAM-VISA</a:t>
            </a:r>
          </a:p>
          <a:p>
            <a:pPr marL="0" indent="0" eaLnBrk="1" hangingPunct="1">
              <a:buClr>
                <a:srgbClr val="FF3300"/>
              </a:buClr>
              <a:buNone/>
              <a:defRPr/>
            </a:pPr>
            <a:endParaRPr lang="pt-BR" altLang="pt-BR" dirty="0" smtClean="0"/>
          </a:p>
          <a:p>
            <a:pPr lvl="1" eaLnBrk="1" hangingPunct="1">
              <a:defRPr/>
            </a:pPr>
            <a:r>
              <a:rPr lang="pt-BR" altLang="pt-BR" sz="1900" dirty="0" smtClean="0"/>
              <a:t>Alimentos: Serviços de alimentação </a:t>
            </a:r>
          </a:p>
          <a:p>
            <a:pPr lvl="1" eaLnBrk="1" hangingPunct="1">
              <a:defRPr/>
            </a:pPr>
            <a:r>
              <a:rPr lang="pt-BR" altLang="pt-BR" sz="1900" dirty="0" smtClean="0"/>
              <a:t>Medicamentos: Drogarias</a:t>
            </a:r>
          </a:p>
          <a:p>
            <a:pPr lvl="1" eaLnBrk="1" hangingPunct="1">
              <a:defRPr/>
            </a:pPr>
            <a:r>
              <a:rPr lang="pt-BR" altLang="pt-BR" sz="1900" dirty="0" smtClean="0"/>
              <a:t>Serviços de Saúde: Unidades Básicas de Saúde </a:t>
            </a:r>
          </a:p>
          <a:p>
            <a:pPr lvl="1" eaLnBrk="1" hangingPunct="1">
              <a:defRPr/>
            </a:pPr>
            <a:r>
              <a:rPr lang="pt-BR" altLang="pt-BR" sz="1900" dirty="0" smtClean="0"/>
              <a:t>Serviços de Interesse à Saúde: Salões de beleza </a:t>
            </a:r>
            <a:endParaRPr lang="pt-BR" altLang="pt-BR" dirty="0" smtClean="0"/>
          </a:p>
          <a:p>
            <a:pPr marL="0" indent="0" eaLnBrk="1" hangingPunct="1">
              <a:buClr>
                <a:srgbClr val="FF3300"/>
              </a:buClr>
              <a:buFont typeface="Wingdings" pitchFamily="2" charset="2"/>
              <a:buNone/>
              <a:defRPr/>
            </a:pPr>
            <a:endParaRPr lang="pt-BR" altLang="pt-BR" i="1" dirty="0" smtClean="0">
              <a:solidFill>
                <a:srgbClr val="FF0000"/>
              </a:solidFill>
            </a:endParaRPr>
          </a:p>
          <a:p>
            <a:pPr eaLnBrk="1" hangingPunct="1">
              <a:buClr>
                <a:srgbClr val="FF3300"/>
              </a:buClr>
              <a:buFont typeface="Wingdings 3" pitchFamily="18" charset="2"/>
              <a:buChar char="Ê"/>
              <a:defRPr/>
            </a:pPr>
            <a:endParaRPr lang="pt-BR" altLang="pt-BR" dirty="0" smtClean="0"/>
          </a:p>
          <a:p>
            <a:pPr lvl="1" eaLnBrk="1" hangingPunct="1">
              <a:defRPr/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0380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t-BR" altLang="pt-BR" sz="3400" b="1" dirty="0" smtClean="0">
                <a:solidFill>
                  <a:schemeClr val="hlink"/>
                </a:solidFill>
              </a:rPr>
              <a:t>Inspeção Sanitária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628775"/>
            <a:ext cx="8064500" cy="4752975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Font typeface="Wingdings 3" pitchFamily="18" charset="2"/>
              <a:buChar char="Ê"/>
              <a:defRPr/>
            </a:pPr>
            <a:r>
              <a:rPr lang="pt-BR" altLang="pt-BR" sz="2400" dirty="0" smtClean="0"/>
              <a:t>Tipo de estabelecimento: Serviços de alimentação </a:t>
            </a:r>
          </a:p>
          <a:p>
            <a:pPr marL="0" indent="0" eaLnBrk="1" hangingPunct="1">
              <a:buClr>
                <a:srgbClr val="FF3300"/>
              </a:buClr>
              <a:buNone/>
              <a:defRPr/>
            </a:pPr>
            <a:endParaRPr lang="pt-BR" altLang="pt-BR" sz="2400" dirty="0" smtClean="0"/>
          </a:p>
          <a:p>
            <a:pPr eaLnBrk="1" hangingPunct="1">
              <a:buClr>
                <a:srgbClr val="FF3300"/>
              </a:buClr>
              <a:buFont typeface="Wingdings 3" pitchFamily="18" charset="2"/>
              <a:buChar char="Ê"/>
              <a:defRPr/>
            </a:pPr>
            <a:r>
              <a:rPr lang="pt-BR" altLang="pt-BR" sz="2400" dirty="0" smtClean="0"/>
              <a:t>Definição população de estudo e amostra</a:t>
            </a:r>
          </a:p>
          <a:p>
            <a:pPr marL="0" indent="0" eaLnBrk="1" hangingPunct="1">
              <a:buClr>
                <a:srgbClr val="FF3300"/>
              </a:buClr>
              <a:buNone/>
              <a:defRPr/>
            </a:pPr>
            <a:endParaRPr lang="pt-BR" altLang="pt-BR" dirty="0" smtClean="0"/>
          </a:p>
          <a:p>
            <a:pPr marL="0" indent="0" eaLnBrk="1" hangingPunct="1">
              <a:buClr>
                <a:srgbClr val="FF3300"/>
              </a:buClr>
              <a:buFont typeface="Wingdings" pitchFamily="2" charset="2"/>
              <a:buNone/>
              <a:defRPr/>
            </a:pPr>
            <a:endParaRPr lang="pt-BR" altLang="pt-BR" i="1" dirty="0" smtClean="0">
              <a:solidFill>
                <a:srgbClr val="FF0000"/>
              </a:solidFill>
            </a:endParaRPr>
          </a:p>
          <a:p>
            <a:pPr eaLnBrk="1" hangingPunct="1">
              <a:buClr>
                <a:srgbClr val="FF3300"/>
              </a:buClr>
              <a:buFont typeface="Wingdings 3" pitchFamily="18" charset="2"/>
              <a:buChar char="Ê"/>
              <a:defRPr/>
            </a:pPr>
            <a:endParaRPr lang="pt-BR" altLang="pt-BR" dirty="0" smtClean="0"/>
          </a:p>
          <a:p>
            <a:pPr lvl="1" eaLnBrk="1" hangingPunct="1">
              <a:defRPr/>
            </a:pPr>
            <a:endParaRPr lang="pt-BR" altLang="pt-B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7776864" cy="272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0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t-BR" altLang="pt-BR" sz="3400" b="1" dirty="0" smtClean="0">
                <a:solidFill>
                  <a:schemeClr val="hlink"/>
                </a:solidFill>
              </a:rPr>
              <a:t>Inspeção Sanitária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628775"/>
            <a:ext cx="8064500" cy="4752975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Font typeface="Wingdings 3" pitchFamily="18" charset="2"/>
              <a:buChar char="Ê"/>
              <a:defRPr/>
            </a:pPr>
            <a:r>
              <a:rPr lang="pt-BR" altLang="pt-BR" dirty="0" smtClean="0"/>
              <a:t>Roteiros padronizados e validados</a:t>
            </a:r>
          </a:p>
          <a:p>
            <a:pPr lvl="2" eaLnBrk="1" hangingPunct="1">
              <a:buClr>
                <a:srgbClr val="FF3300"/>
              </a:buClr>
              <a:buFont typeface="Wingdings 3" pitchFamily="18" charset="2"/>
              <a:buChar char="Ê"/>
              <a:defRPr/>
            </a:pPr>
            <a:r>
              <a:rPr lang="pt-BR" altLang="pt-BR" i="1" dirty="0" smtClean="0"/>
              <a:t>critérios de risco: </a:t>
            </a:r>
            <a:r>
              <a:rPr lang="pt-BR" altLang="pt-BR" i="1" dirty="0" smtClean="0">
                <a:solidFill>
                  <a:srgbClr val="FF0000"/>
                </a:solidFill>
              </a:rPr>
              <a:t>	</a:t>
            </a:r>
          </a:p>
          <a:p>
            <a:pPr lvl="3" eaLnBrk="1" hangingPunct="1">
              <a:buClr>
                <a:srgbClr val="FF3300"/>
              </a:buClr>
              <a:buFont typeface="Wingdings 3" pitchFamily="18" charset="2"/>
              <a:buChar char="Ê"/>
              <a:defRPr/>
            </a:pPr>
            <a:r>
              <a:rPr lang="pt-BR" altLang="pt-BR" sz="2800" i="1" dirty="0" smtClean="0">
                <a:solidFill>
                  <a:srgbClr val="FF0000"/>
                </a:solidFill>
              </a:rPr>
              <a:t>I</a:t>
            </a:r>
            <a:r>
              <a:rPr lang="pt-BR" altLang="pt-BR" i="1" dirty="0" smtClean="0">
                <a:solidFill>
                  <a:srgbClr val="0070C0"/>
                </a:solidFill>
              </a:rPr>
              <a:t>mprescindível</a:t>
            </a:r>
          </a:p>
          <a:p>
            <a:pPr lvl="3" eaLnBrk="1" hangingPunct="1">
              <a:buClr>
                <a:srgbClr val="FF3300"/>
              </a:buClr>
              <a:buFont typeface="Wingdings 3" pitchFamily="18" charset="2"/>
              <a:buChar char="Ê"/>
              <a:defRPr/>
            </a:pPr>
            <a:r>
              <a:rPr lang="pt-BR" altLang="pt-BR" sz="2800" i="1" dirty="0" smtClean="0">
                <a:solidFill>
                  <a:srgbClr val="FF0000"/>
                </a:solidFill>
              </a:rPr>
              <a:t>N</a:t>
            </a:r>
            <a:r>
              <a:rPr lang="pt-BR" altLang="pt-BR" i="1" dirty="0" smtClean="0">
                <a:solidFill>
                  <a:srgbClr val="0070C0"/>
                </a:solidFill>
              </a:rPr>
              <a:t>ecessário</a:t>
            </a:r>
          </a:p>
          <a:p>
            <a:pPr marL="909637" lvl="2" indent="0" eaLnBrk="1" hangingPunct="1">
              <a:buClr>
                <a:srgbClr val="FF3300"/>
              </a:buClr>
              <a:buNone/>
              <a:defRPr/>
            </a:pPr>
            <a:endParaRPr lang="pt-BR" altLang="pt-BR" i="1" dirty="0" smtClean="0">
              <a:solidFill>
                <a:srgbClr val="FF0000"/>
              </a:solidFill>
            </a:endParaRPr>
          </a:p>
          <a:p>
            <a:pPr eaLnBrk="1" hangingPunct="1">
              <a:buClr>
                <a:srgbClr val="FF3300"/>
              </a:buClr>
              <a:buFont typeface="Wingdings 3" pitchFamily="18" charset="2"/>
              <a:buChar char="Ê"/>
              <a:defRPr/>
            </a:pPr>
            <a:r>
              <a:rPr lang="pt-BR" altLang="pt-BR" dirty="0" smtClean="0"/>
              <a:t>Formulário eletrônico </a:t>
            </a:r>
            <a:r>
              <a:rPr lang="pt-BR" altLang="pt-BR" dirty="0" err="1" smtClean="0"/>
              <a:t>FormSus</a:t>
            </a:r>
            <a:endParaRPr lang="pt-BR" altLang="pt-BR" dirty="0" smtClean="0"/>
          </a:p>
          <a:p>
            <a:pPr eaLnBrk="1" hangingPunct="1">
              <a:buClr>
                <a:srgbClr val="FF3300"/>
              </a:buClr>
              <a:buFont typeface="Wingdings 3" pitchFamily="18" charset="2"/>
              <a:buChar char="Ê"/>
              <a:defRPr/>
            </a:pPr>
            <a:r>
              <a:rPr lang="pt-BR" altLang="pt-BR" dirty="0" smtClean="0"/>
              <a:t>Encaminhamento semestral relatório indicadores à CVISA</a:t>
            </a:r>
          </a:p>
          <a:p>
            <a:pPr marL="0" indent="0" eaLnBrk="1" hangingPunct="1">
              <a:buClr>
                <a:srgbClr val="FF3300"/>
              </a:buClr>
              <a:buFont typeface="Wingdings" pitchFamily="2" charset="2"/>
              <a:buNone/>
              <a:defRPr/>
            </a:pPr>
            <a:endParaRPr lang="pt-BR" altLang="pt-BR" i="1" dirty="0" smtClean="0">
              <a:solidFill>
                <a:srgbClr val="FF0000"/>
              </a:solidFill>
            </a:endParaRPr>
          </a:p>
          <a:p>
            <a:pPr eaLnBrk="1" hangingPunct="1">
              <a:buClr>
                <a:srgbClr val="FF3300"/>
              </a:buClr>
              <a:buFont typeface="Wingdings 3" pitchFamily="18" charset="2"/>
              <a:buChar char="Ê"/>
              <a:defRPr/>
            </a:pPr>
            <a:endParaRPr lang="pt-BR" altLang="pt-BR" dirty="0" smtClean="0"/>
          </a:p>
          <a:p>
            <a:pPr lvl="1" eaLnBrk="1" hangingPunct="1">
              <a:defRPr/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0392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01000" cy="1216025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Classificação qualidade sanitária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 smtClean="0"/>
              <a:t>Cada </a:t>
            </a:r>
            <a:r>
              <a:rPr lang="pt-BR" sz="1800" dirty="0"/>
              <a:t>item atendido deverá ser computado com </a:t>
            </a:r>
            <a:r>
              <a:rPr lang="pt-BR" sz="1800" b="1" dirty="0"/>
              <a:t>SIM</a:t>
            </a:r>
            <a:r>
              <a:rPr lang="pt-BR" sz="1800" dirty="0"/>
              <a:t>. </a:t>
            </a:r>
            <a:endParaRPr lang="pt-BR" sz="1800" dirty="0" smtClean="0"/>
          </a:p>
          <a:p>
            <a:r>
              <a:rPr lang="pt-BR" sz="1800" dirty="0" smtClean="0"/>
              <a:t>Cada </a:t>
            </a:r>
            <a:r>
              <a:rPr lang="pt-BR" sz="1800" dirty="0"/>
              <a:t>item não conforme ser computado como </a:t>
            </a:r>
            <a:r>
              <a:rPr lang="pt-BR" sz="1800" b="1" dirty="0"/>
              <a:t>NÃO.</a:t>
            </a:r>
            <a:endParaRPr lang="pt-BR" sz="1800" dirty="0"/>
          </a:p>
          <a:p>
            <a:r>
              <a:rPr lang="pt-BR" sz="1800" dirty="0"/>
              <a:t>Na computação dos pontos, para cada resposta SIM, será atribuído o valor de </a:t>
            </a:r>
            <a:r>
              <a:rPr lang="pt-BR" sz="1800" dirty="0">
                <a:solidFill>
                  <a:srgbClr val="FF0000"/>
                </a:solidFill>
              </a:rPr>
              <a:t>1 ponto</a:t>
            </a:r>
            <a:r>
              <a:rPr lang="pt-BR" sz="1800" dirty="0"/>
              <a:t>. As respostas NÃO receberam nota </a:t>
            </a:r>
            <a:r>
              <a:rPr lang="pt-BR" sz="1800" dirty="0" smtClean="0">
                <a:solidFill>
                  <a:srgbClr val="FF0000"/>
                </a:solidFill>
              </a:rPr>
              <a:t>0 (zero)</a:t>
            </a:r>
            <a:r>
              <a:rPr lang="pt-BR" sz="1800" dirty="0" smtClean="0"/>
              <a:t>. </a:t>
            </a:r>
          </a:p>
          <a:p>
            <a:r>
              <a:rPr lang="pt-BR" sz="1800" dirty="0"/>
              <a:t>Para classificar os estabelecimentos quanto ao atendimento às Boas </a:t>
            </a:r>
            <a:r>
              <a:rPr lang="pt-BR" sz="1800" dirty="0" smtClean="0"/>
              <a:t>Práticas, </a:t>
            </a:r>
            <a:r>
              <a:rPr lang="pt-BR" sz="1800" dirty="0"/>
              <a:t>será considerada a soma total dos pontos, referentes às respostas SIM, utilizando-se a seguinte equação:</a:t>
            </a:r>
          </a:p>
          <a:p>
            <a:pPr marL="0" indent="0">
              <a:buNone/>
            </a:pPr>
            <a:r>
              <a:rPr lang="pt-BR" sz="1800" dirty="0"/>
              <a:t> </a:t>
            </a:r>
          </a:p>
          <a:p>
            <a:pPr marL="0" indent="0">
              <a:buNone/>
            </a:pPr>
            <a:r>
              <a:rPr lang="pt-BR" sz="1800" b="1" dirty="0"/>
              <a:t>Índice de conformidade (%)= </a:t>
            </a:r>
            <a:r>
              <a:rPr lang="pt-BR" sz="1800" b="1" u="sng" dirty="0"/>
              <a:t>Total de SIM....... </a:t>
            </a:r>
            <a:r>
              <a:rPr lang="pt-BR" sz="1800" b="1" dirty="0"/>
              <a:t>X 100</a:t>
            </a:r>
            <a:endParaRPr lang="pt-BR" sz="1800" dirty="0"/>
          </a:p>
          <a:p>
            <a:pPr marL="0" indent="0">
              <a:buNone/>
            </a:pPr>
            <a:r>
              <a:rPr lang="pt-BR" sz="1800" b="1" dirty="0" smtClean="0"/>
              <a:t>                                                    </a:t>
            </a:r>
            <a:r>
              <a:rPr lang="pt-BR" sz="1800" b="1" dirty="0"/>
              <a:t>Total de itens </a:t>
            </a:r>
            <a:endParaRPr lang="pt-BR" sz="1800" dirty="0"/>
          </a:p>
          <a:p>
            <a:endParaRPr lang="pt-BR" sz="1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986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Classificação qualidade sanitária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5925665" cy="219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580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fil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858</Words>
  <Application>Microsoft Office PowerPoint</Application>
  <PresentationFormat>Apresentação na tela (4:3)</PresentationFormat>
  <Paragraphs>297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Office Theme</vt:lpstr>
      <vt:lpstr>Perfil</vt:lpstr>
      <vt:lpstr>Plano de trabalho 2017  Gerência Técnica de Alimentos</vt:lpstr>
      <vt:lpstr> </vt:lpstr>
      <vt:lpstr>Apresentação do PowerPoint</vt:lpstr>
      <vt:lpstr>LINHAS DE ATUAÇÃO</vt:lpstr>
      <vt:lpstr>Inspeção Sanitária</vt:lpstr>
      <vt:lpstr>Inspeção Sanitária</vt:lpstr>
      <vt:lpstr>Inspeção Sanitária</vt:lpstr>
      <vt:lpstr>Classificação qualidade sanitária</vt:lpstr>
      <vt:lpstr>Classificação qualidade sanitária</vt:lpstr>
      <vt:lpstr>Premiação à VISA</vt:lpstr>
      <vt:lpstr>Avaliação e monitoramento de serviços de  alimentação – restaurantes comerciais do tipo</vt:lpstr>
      <vt:lpstr>Apresentação do PowerPoint</vt:lpstr>
      <vt:lpstr>Apresentação do PowerPoint</vt:lpstr>
      <vt:lpstr>Apresentação do PowerPoint</vt:lpstr>
      <vt:lpstr>Apresentação do PowerPoint</vt:lpstr>
      <vt:lpstr>Avaliação das unidades de alimentação das  escolas públicas e monitoramento da alimentação escolar</vt:lpstr>
      <vt:lpstr>Apresentação do PowerPoint</vt:lpstr>
      <vt:lpstr>Apresentação do PowerPoint</vt:lpstr>
      <vt:lpstr>PROGRAMAS DE MONITORAMENTO</vt:lpstr>
      <vt:lpstr>PROGRAMAS DE MONITORAMENTO</vt:lpstr>
      <vt:lpstr>MONITORAMENTO DE ALIMENTOS</vt:lpstr>
      <vt:lpstr>MONITORAMENTO DE ALIMENTOS</vt:lpstr>
      <vt:lpstr>EDUCAÇÃO SANITÁRIA</vt:lpstr>
      <vt:lpstr>EDUCAÇÃO SANITÁRIA</vt:lpstr>
      <vt:lpstr>EDUCAÇÃO SANITÁRIA</vt:lpstr>
      <vt:lpstr>EDUCANVISA: Educação em Vigilância Sanitária </vt:lpstr>
      <vt:lpstr>COOPERAÇÃO E SUPERVISÃO TÉCNICAS</vt:lpstr>
      <vt:lpstr>COOPERAÇÃO E SUPERVISÃO TÉCNICAS</vt:lpstr>
      <vt:lpstr>COOPERAÇÃO E SUPERVISÃO TÉCNICAS</vt:lpstr>
      <vt:lpstr>COOPERAÇÃO E SUPERVISÃO TÉCNICAS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Rodrigo.Tardioli</dc:creator>
  <cp:lastModifiedBy>Jane Soila Domingues</cp:lastModifiedBy>
  <cp:revision>18</cp:revision>
  <dcterms:created xsi:type="dcterms:W3CDTF">2017-03-14T12:19:56Z</dcterms:created>
  <dcterms:modified xsi:type="dcterms:W3CDTF">2017-03-15T11:31:57Z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2017-03-14T00:00:00Z</vt:filetime>
  </property>
</Properties>
</file>