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5"/>
  </p:sldMasterIdLst>
  <p:notesMasterIdLst>
    <p:notesMasterId r:id="rId6"/>
  </p:notesMasterIdLst>
  <p:sldIdLst>
    <p:sldId id="256" r:id="rId7"/>
    <p:sldId id="257" r:id="rId8"/>
    <p:sldId id="258" r:id="rId9"/>
    <p:sldId id="259" r:id="rId10"/>
    <p:sldId id="260" r:id="rId11"/>
    <p:sldId id="261" r:id="rId12"/>
  </p:sldIdLst>
  <p:sldSz cy="10692000" cx="7560000"/>
  <p:notesSz cx="6858000" cy="9144000"/>
  <p:embeddedFontLst>
    <p:embeddedFont>
      <p:font typeface="Merriweather"/>
      <p:regular r:id="rId13"/>
      <p:bold r:id="rId14"/>
      <p:italic r:id="rId15"/>
      <p:boldItalic r:id="rId1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717">
          <p15:clr>
            <a:srgbClr val="9AA0A6"/>
          </p15:clr>
        </p15:guide>
        <p15:guide id="2" orient="horz" pos="806">
          <p15:clr>
            <a:srgbClr val="9AA0A6"/>
          </p15:clr>
        </p15:guide>
        <p15:guide id="3" orient="horz" pos="2608">
          <p15:clr>
            <a:srgbClr val="9AA0A6"/>
          </p15:clr>
        </p15:guide>
        <p15:guide id="4" orient="horz" pos="5725">
          <p15:clr>
            <a:srgbClr val="9AA0A6"/>
          </p15:clr>
        </p15:guide>
        <p15:guide id="5" pos="2381">
          <p15:clr>
            <a:srgbClr val="9AA0A6"/>
          </p15:clr>
        </p15:guide>
        <p15:guide id="6" pos="113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CC093EB5-4095-4662-862E-802C3697BAD6}">
  <a:tblStyle styleId="{CC093EB5-4095-4662-862E-802C3697BAD6}"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8BD47DD7-5BC0-41A0-A113-FA7BDAEDEB37}" styleName="Table_1">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548EAB5D-1C2F-49E3-A9F9-6769DD5751F5}" styleName="Table_2">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717" orient="horz"/>
        <p:guide pos="806" orient="horz"/>
        <p:guide pos="2608" orient="horz"/>
        <p:guide pos="5725" orient="horz"/>
        <p:guide pos="2381"/>
        <p:guide pos="113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font" Target="fonts/Merriweather-regular.fntdata"/><Relationship Id="rId12" Type="http://schemas.openxmlformats.org/officeDocument/2006/relationships/slide" Target="slides/slide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15" Type="http://schemas.openxmlformats.org/officeDocument/2006/relationships/font" Target="fonts/Merriweather-italic.fntdata"/><Relationship Id="rId14" Type="http://schemas.openxmlformats.org/officeDocument/2006/relationships/font" Target="fonts/Merriweather-bold.fntdata"/><Relationship Id="rId16" Type="http://schemas.openxmlformats.org/officeDocument/2006/relationships/font" Target="fonts/Merriweather-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p: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0" name="Google Shape;30;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d79e34999f_1_6: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7" name="Google Shape;77;gd79e34999f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g1e10d704d76_0_10: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1e10d704d76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27b49e451ce_0_43: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27b49e451ce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eb81aeab13_0_32: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eb81aeab1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3d01881d9_0_65:notes"/>
          <p:cNvSpPr/>
          <p:nvPr>
            <p:ph idx="2" type="sldImg"/>
          </p:nvPr>
        </p:nvSpPr>
        <p:spPr>
          <a:xfrm>
            <a:off x="2217050"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83d01881d9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6.png"/><Relationship Id="rId3"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imeira página" type="title">
  <p:cSld name="TITLE">
    <p:spTree>
      <p:nvGrpSpPr>
        <p:cNvPr id="10" name="Shape 10"/>
        <p:cNvGrpSpPr/>
        <p:nvPr/>
      </p:nvGrpSpPr>
      <p:grpSpPr>
        <a:xfrm>
          <a:off x="0" y="0"/>
          <a:ext cx="0" cy="0"/>
          <a:chOff x="0" y="0"/>
          <a:chExt cx="0" cy="0"/>
        </a:xfrm>
      </p:grpSpPr>
      <p:pic>
        <p:nvPicPr>
          <p:cNvPr id="11" name="Google Shape;11;p2"/>
          <p:cNvPicPr preferRelativeResize="0"/>
          <p:nvPr/>
        </p:nvPicPr>
        <p:blipFill>
          <a:blip r:embed="rId2">
            <a:alphaModFix/>
          </a:blip>
          <a:stretch>
            <a:fillRect/>
          </a:stretch>
        </p:blipFill>
        <p:spPr>
          <a:xfrm>
            <a:off x="360000" y="360000"/>
            <a:ext cx="6840003" cy="2575017"/>
          </a:xfrm>
          <a:prstGeom prst="rect">
            <a:avLst/>
          </a:prstGeom>
          <a:noFill/>
          <a:ln>
            <a:noFill/>
          </a:ln>
        </p:spPr>
      </p:pic>
      <p:pic>
        <p:nvPicPr>
          <p:cNvPr id="12" name="Google Shape;12;p2"/>
          <p:cNvPicPr preferRelativeResize="0"/>
          <p:nvPr/>
        </p:nvPicPr>
        <p:blipFill>
          <a:blip r:embed="rId3">
            <a:alphaModFix/>
          </a:blip>
          <a:stretch>
            <a:fillRect/>
          </a:stretch>
        </p:blipFill>
        <p:spPr>
          <a:xfrm>
            <a:off x="5298663" y="404788"/>
            <a:ext cx="1900800" cy="596181"/>
          </a:xfrm>
          <a:prstGeom prst="rect">
            <a:avLst/>
          </a:prstGeom>
          <a:noFill/>
          <a:ln>
            <a:noFill/>
          </a:ln>
        </p:spPr>
      </p:pic>
      <p:sp>
        <p:nvSpPr>
          <p:cNvPr id="13" name="Google Shape;13;p2"/>
          <p:cNvSpPr/>
          <p:nvPr/>
        </p:nvSpPr>
        <p:spPr>
          <a:xfrm>
            <a:off x="360175" y="3052700"/>
            <a:ext cx="6840000" cy="411900"/>
          </a:xfrm>
          <a:prstGeom prst="rect">
            <a:avLst/>
          </a:prstGeom>
          <a:gradFill>
            <a:gsLst>
              <a:gs pos="0">
                <a:srgbClr val="4FB852"/>
              </a:gs>
              <a:gs pos="50000">
                <a:srgbClr val="009A53"/>
              </a:gs>
              <a:gs pos="100000">
                <a:srgbClr val="007744"/>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15" name="Google Shape;15;p2"/>
          <p:cNvSpPr txBox="1"/>
          <p:nvPr/>
        </p:nvSpPr>
        <p:spPr>
          <a:xfrm>
            <a:off x="360000" y="3012350"/>
            <a:ext cx="6840000" cy="4926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2000">
                <a:solidFill>
                  <a:schemeClr val="lt1"/>
                </a:solidFill>
              </a:rPr>
              <a:t>CLIPPING </a:t>
            </a:r>
            <a:r>
              <a:rPr b="1" lang="pt-BR" sz="2000">
                <a:solidFill>
                  <a:schemeClr val="lt1"/>
                </a:solidFill>
              </a:rPr>
              <a:t>DE NOTÍCIAS</a:t>
            </a:r>
            <a:endParaRPr b="1" sz="2000">
              <a:solidFill>
                <a:schemeClr val="lt1"/>
              </a:solidFill>
            </a:endParaRPr>
          </a:p>
        </p:txBody>
      </p:sp>
    </p:spTree>
  </p:cSld>
  <p:clrMapOvr>
    <a:masterClrMapping/>
  </p:clrMapOvr>
  <p:extLst>
    <p:ext uri="{DCECCB84-F9BA-43D5-87BE-67443E8EF086}">
      <p15:sldGuideLst>
        <p15:guide id="1" orient="horz" pos="3368">
          <p15:clr>
            <a:srgbClr val="FA7B17"/>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údo" type="tx">
  <p:cSld name="TITLE_AND_BODY">
    <p:spTree>
      <p:nvGrpSpPr>
        <p:cNvPr id="16" name="Shape 16"/>
        <p:cNvGrpSpPr/>
        <p:nvPr/>
      </p:nvGrpSpPr>
      <p:grpSpPr>
        <a:xfrm>
          <a:off x="0" y="0"/>
          <a:ext cx="0" cy="0"/>
          <a:chOff x="0" y="0"/>
          <a:chExt cx="0" cy="0"/>
        </a:xfrm>
      </p:grpSpPr>
      <p:sp>
        <p:nvSpPr>
          <p:cNvPr id="17" name="Google Shape;17;p3"/>
          <p:cNvSpPr txBox="1"/>
          <p:nvPr/>
        </p:nvSpPr>
        <p:spPr>
          <a:xfrm>
            <a:off x="25" y="189150"/>
            <a:ext cx="7560000" cy="646500"/>
          </a:xfrm>
          <a:prstGeom prst="rect">
            <a:avLst/>
          </a:prstGeom>
          <a:gradFill>
            <a:gsLst>
              <a:gs pos="0">
                <a:srgbClr val="004F9F"/>
              </a:gs>
              <a:gs pos="50000">
                <a:srgbClr val="14387F"/>
              </a:gs>
              <a:gs pos="100000">
                <a:srgbClr val="20286D"/>
              </a:gs>
            </a:gsLst>
            <a:lin ang="0" scaled="0"/>
          </a:gra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pt-BR" sz="3000">
                <a:solidFill>
                  <a:schemeClr val="lt1"/>
                </a:solidFill>
                <a:latin typeface="Merriweather"/>
                <a:ea typeface="Merriweather"/>
                <a:cs typeface="Merriweather"/>
                <a:sym typeface="Merriweather"/>
              </a:rPr>
              <a:t>                                                   </a:t>
            </a:r>
            <a:r>
              <a:rPr b="1" lang="pt-BR" sz="3000">
                <a:solidFill>
                  <a:schemeClr val="lt1"/>
                </a:solidFill>
                <a:latin typeface="Merriweather"/>
                <a:ea typeface="Merriweather"/>
                <a:cs typeface="Merriweather"/>
                <a:sym typeface="Merriweather"/>
              </a:rPr>
              <a:t>CIEVS-MS</a:t>
            </a:r>
            <a:endParaRPr b="1" sz="3000">
              <a:solidFill>
                <a:schemeClr val="lt1"/>
              </a:solidFill>
              <a:latin typeface="Merriweather"/>
              <a:ea typeface="Merriweather"/>
              <a:cs typeface="Merriweather"/>
              <a:sym typeface="Merriweather"/>
            </a:endParaRPr>
          </a:p>
        </p:txBody>
      </p:sp>
      <p:sp>
        <p:nvSpPr>
          <p:cNvPr id="18" name="Google Shape;18;p3"/>
          <p:cNvSpPr/>
          <p:nvPr/>
        </p:nvSpPr>
        <p:spPr>
          <a:xfrm>
            <a:off x="0" y="360000"/>
            <a:ext cx="4968000" cy="526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txBox="1"/>
          <p:nvPr>
            <p:ph type="title"/>
          </p:nvPr>
        </p:nvSpPr>
        <p:spPr>
          <a:xfrm>
            <a:off x="360000" y="886860"/>
            <a:ext cx="6840000" cy="749400"/>
          </a:xfrm>
          <a:prstGeom prst="rect">
            <a:avLst/>
          </a:prstGeom>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20" name="Google Shape;20;p3"/>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
        <p:nvSpPr>
          <p:cNvPr id="21" name="Google Shape;21;p3"/>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2" name="Google Shape;22;p3"/>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idx="2" type="subTitle"/>
          </p:nvPr>
        </p:nvSpPr>
        <p:spPr>
          <a:xfrm>
            <a:off x="360000" y="588600"/>
            <a:ext cx="6840000" cy="360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666666"/>
              </a:buClr>
              <a:buSzPts val="1400"/>
              <a:buNone/>
              <a:defRPr b="1" sz="1400">
                <a:solidFill>
                  <a:srgbClr val="666666"/>
                </a:solidFill>
              </a:defRPr>
            </a:lvl1pPr>
            <a:lvl2pPr lvl="1" rtl="0">
              <a:spcBef>
                <a:spcPts val="0"/>
              </a:spcBef>
              <a:spcAft>
                <a:spcPts val="0"/>
              </a:spcAft>
              <a:buSzPts val="1400"/>
              <a:buNone/>
              <a:defRPr b="1"/>
            </a:lvl2pPr>
            <a:lvl3pPr lvl="2" rtl="0">
              <a:spcBef>
                <a:spcPts val="0"/>
              </a:spcBef>
              <a:spcAft>
                <a:spcPts val="0"/>
              </a:spcAft>
              <a:buSzPts val="1400"/>
              <a:buNone/>
              <a:defRPr b="1"/>
            </a:lvl3pPr>
            <a:lvl4pPr lvl="3" rtl="0">
              <a:spcBef>
                <a:spcPts val="0"/>
              </a:spcBef>
              <a:spcAft>
                <a:spcPts val="0"/>
              </a:spcAft>
              <a:buSzPts val="1400"/>
              <a:buNone/>
              <a:defRPr b="1"/>
            </a:lvl4pPr>
            <a:lvl5pPr lvl="4" rtl="0">
              <a:spcBef>
                <a:spcPts val="0"/>
              </a:spcBef>
              <a:spcAft>
                <a:spcPts val="0"/>
              </a:spcAft>
              <a:buSzPts val="1400"/>
              <a:buNone/>
              <a:defRPr b="1"/>
            </a:lvl5pPr>
            <a:lvl6pPr lvl="5" rtl="0">
              <a:spcBef>
                <a:spcPts val="0"/>
              </a:spcBef>
              <a:spcAft>
                <a:spcPts val="0"/>
              </a:spcAft>
              <a:buSzPts val="1400"/>
              <a:buNone/>
              <a:defRPr b="1"/>
            </a:lvl6pPr>
            <a:lvl7pPr lvl="6" rtl="0">
              <a:spcBef>
                <a:spcPts val="0"/>
              </a:spcBef>
              <a:spcAft>
                <a:spcPts val="0"/>
              </a:spcAft>
              <a:buSzPts val="1400"/>
              <a:buNone/>
              <a:defRPr b="1"/>
            </a:lvl7pPr>
            <a:lvl8pPr lvl="7" rtl="0">
              <a:spcBef>
                <a:spcPts val="0"/>
              </a:spcBef>
              <a:spcAft>
                <a:spcPts val="0"/>
              </a:spcAft>
              <a:buSzPts val="1400"/>
              <a:buNone/>
              <a:defRPr b="1"/>
            </a:lvl8pPr>
            <a:lvl9pPr lvl="8" rtl="0">
              <a:spcBef>
                <a:spcPts val="0"/>
              </a:spcBef>
              <a:spcAft>
                <a:spcPts val="0"/>
              </a:spcAft>
              <a:buSzPts val="1400"/>
              <a:buNone/>
              <a:defRPr b="1"/>
            </a:lvl9pPr>
          </a:lstStyle>
          <a:p/>
        </p:txBody>
      </p:sp>
      <p:sp>
        <p:nvSpPr>
          <p:cNvPr id="24" name="Google Shape;24;p3"/>
          <p:cNvSpPr/>
          <p:nvPr/>
        </p:nvSpPr>
        <p:spPr>
          <a:xfrm>
            <a:off x="7200000" y="436250"/>
            <a:ext cx="360000" cy="4506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Última página">
  <p:cSld name="CUSTOM">
    <p:spTree>
      <p:nvGrpSpPr>
        <p:cNvPr id="25" name="Shape 25"/>
        <p:cNvGrpSpPr/>
        <p:nvPr/>
      </p:nvGrpSpPr>
      <p:grpSpPr>
        <a:xfrm>
          <a:off x="0" y="0"/>
          <a:ext cx="0" cy="0"/>
          <a:chOff x="0" y="0"/>
          <a:chExt cx="0" cy="0"/>
        </a:xfrm>
      </p:grpSpPr>
      <p:sp>
        <p:nvSpPr>
          <p:cNvPr id="26" name="Google Shape;26;p4"/>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pt-BR"/>
              <a:t>‹#›</a:t>
            </a:fld>
            <a:endParaRPr/>
          </a:p>
        </p:txBody>
      </p:sp>
      <p:sp>
        <p:nvSpPr>
          <p:cNvPr id="27" name="Google Shape;27;p4"/>
          <p:cNvSpPr/>
          <p:nvPr/>
        </p:nvSpPr>
        <p:spPr>
          <a:xfrm>
            <a:off x="0" y="0"/>
            <a:ext cx="7560000" cy="36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p:nvPr/>
        </p:nvSpPr>
        <p:spPr>
          <a:xfrm>
            <a:off x="0" y="10167700"/>
            <a:ext cx="7560000" cy="540000"/>
          </a:xfrm>
          <a:prstGeom prst="rect">
            <a:avLst/>
          </a:prstGeom>
          <a:gradFill>
            <a:gsLst>
              <a:gs pos="0">
                <a:srgbClr val="004F9F"/>
              </a:gs>
              <a:gs pos="50000">
                <a:srgbClr val="14387F"/>
              </a:gs>
              <a:gs pos="100000">
                <a:srgbClr val="20286D"/>
              </a:gs>
            </a:gsLst>
            <a:lin ang="0"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1"/>
          <p:cNvSpPr txBox="1"/>
          <p:nvPr>
            <p:ph idx="12" type="sldNum"/>
          </p:nvPr>
        </p:nvSpPr>
        <p:spPr>
          <a:xfrm>
            <a:off x="6805382" y="9991887"/>
            <a:ext cx="453600" cy="818100"/>
          </a:xfrm>
          <a:prstGeom prst="rect">
            <a:avLst/>
          </a:prstGeom>
          <a:noFill/>
          <a:ln>
            <a:noFill/>
          </a:ln>
        </p:spPr>
        <p:txBody>
          <a:bodyPr anchorCtr="0" anchor="ctr" bIns="91425" lIns="91425" spcFirstLastPara="1" rIns="91425" wrap="square" tIns="91425">
            <a:normAutofit/>
          </a:bodyPr>
          <a:lstStyle>
            <a:lvl1pPr lvl="0" algn="r">
              <a:buNone/>
              <a:defRPr sz="1200">
                <a:solidFill>
                  <a:srgbClr val="FFFFFF"/>
                </a:solidFill>
              </a:defRPr>
            </a:lvl1pPr>
            <a:lvl2pPr lvl="1" algn="r">
              <a:buNone/>
              <a:defRPr sz="1200">
                <a:solidFill>
                  <a:srgbClr val="FFFFFF"/>
                </a:solidFill>
              </a:defRPr>
            </a:lvl2pPr>
            <a:lvl3pPr lvl="2" algn="r">
              <a:buNone/>
              <a:defRPr sz="1200">
                <a:solidFill>
                  <a:srgbClr val="FFFFFF"/>
                </a:solidFill>
              </a:defRPr>
            </a:lvl3pPr>
            <a:lvl4pPr lvl="3" algn="r">
              <a:buNone/>
              <a:defRPr sz="1200">
                <a:solidFill>
                  <a:srgbClr val="FFFFFF"/>
                </a:solidFill>
              </a:defRPr>
            </a:lvl4pPr>
            <a:lvl5pPr lvl="4" algn="r">
              <a:buNone/>
              <a:defRPr sz="1200">
                <a:solidFill>
                  <a:srgbClr val="FFFFFF"/>
                </a:solidFill>
              </a:defRPr>
            </a:lvl5pPr>
            <a:lvl6pPr lvl="5" algn="r">
              <a:buNone/>
              <a:defRPr sz="1200">
                <a:solidFill>
                  <a:srgbClr val="FFFFFF"/>
                </a:solidFill>
              </a:defRPr>
            </a:lvl6pPr>
            <a:lvl7pPr lvl="6" algn="r">
              <a:buNone/>
              <a:defRPr sz="1200">
                <a:solidFill>
                  <a:srgbClr val="FFFFFF"/>
                </a:solidFill>
              </a:defRPr>
            </a:lvl7pPr>
            <a:lvl8pPr lvl="7" algn="r">
              <a:buNone/>
              <a:defRPr sz="1200">
                <a:solidFill>
                  <a:srgbClr val="FFFFFF"/>
                </a:solidFill>
              </a:defRPr>
            </a:lvl8pPr>
            <a:lvl9pPr lvl="8" algn="r">
              <a:buNone/>
              <a:defRPr sz="1200">
                <a:solidFill>
                  <a:srgbClr val="FFFFFF"/>
                </a:solidFill>
              </a:defRPr>
            </a:lvl9pPr>
          </a:lstStyle>
          <a:p>
            <a:pPr indent="0" lvl="0" marL="0" rtl="0" algn="r">
              <a:spcBef>
                <a:spcPts val="0"/>
              </a:spcBef>
              <a:spcAft>
                <a:spcPts val="0"/>
              </a:spcAft>
              <a:buNone/>
            </a:pPr>
            <a:fld id="{00000000-1234-1234-1234-123412341234}" type="slidenum">
              <a:rPr lang="pt-BR"/>
              <a:t>‹#›</a:t>
            </a:fld>
            <a:endParaRPr/>
          </a:p>
        </p:txBody>
      </p:sp>
      <p:sp>
        <p:nvSpPr>
          <p:cNvPr id="8" name="Google Shape;8;p1"/>
          <p:cNvSpPr txBox="1"/>
          <p:nvPr>
            <p:ph type="title"/>
          </p:nvPr>
        </p:nvSpPr>
        <p:spPr>
          <a:xfrm>
            <a:off x="360000" y="886860"/>
            <a:ext cx="6840000" cy="7494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004F9F"/>
              </a:buClr>
              <a:buSzPts val="2400"/>
              <a:buChar char="●"/>
              <a:defRPr b="1" sz="2400">
                <a:solidFill>
                  <a:srgbClr val="004F9F"/>
                </a:solidFill>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p:txBody>
      </p:sp>
      <p:sp>
        <p:nvSpPr>
          <p:cNvPr id="9" name="Google Shape;9;p1"/>
          <p:cNvSpPr txBox="1"/>
          <p:nvPr>
            <p:ph idx="1" type="body"/>
          </p:nvPr>
        </p:nvSpPr>
        <p:spPr>
          <a:xfrm>
            <a:off x="360000" y="1528919"/>
            <a:ext cx="6840000" cy="23625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Clr>
                <a:srgbClr val="666666"/>
              </a:buClr>
              <a:buSzPts val="1400"/>
              <a:buChar char="●"/>
              <a:defRPr sz="1400">
                <a:solidFill>
                  <a:srgbClr val="666666"/>
                </a:solidFill>
              </a:defRPr>
            </a:lvl1pPr>
            <a:lvl2pPr indent="-317500" lvl="1" marL="914400" rtl="0">
              <a:spcBef>
                <a:spcPts val="0"/>
              </a:spcBef>
              <a:spcAft>
                <a:spcPts val="0"/>
              </a:spcAft>
              <a:buClr>
                <a:srgbClr val="666666"/>
              </a:buClr>
              <a:buSzPts val="1400"/>
              <a:buChar char="○"/>
              <a:defRPr>
                <a:solidFill>
                  <a:srgbClr val="666666"/>
                </a:solidFill>
              </a:defRPr>
            </a:lvl2pPr>
            <a:lvl3pPr indent="-317500" lvl="2" marL="1371600" rtl="0">
              <a:spcBef>
                <a:spcPts val="0"/>
              </a:spcBef>
              <a:spcAft>
                <a:spcPts val="0"/>
              </a:spcAft>
              <a:buClr>
                <a:srgbClr val="666666"/>
              </a:buClr>
              <a:buSzPts val="1400"/>
              <a:buChar char="■"/>
              <a:defRPr>
                <a:solidFill>
                  <a:srgbClr val="666666"/>
                </a:solidFill>
              </a:defRPr>
            </a:lvl3pPr>
            <a:lvl4pPr indent="-317500" lvl="3" marL="1828800" rtl="0">
              <a:spcBef>
                <a:spcPts val="0"/>
              </a:spcBef>
              <a:spcAft>
                <a:spcPts val="0"/>
              </a:spcAft>
              <a:buClr>
                <a:srgbClr val="666666"/>
              </a:buClr>
              <a:buSzPts val="1400"/>
              <a:buChar char="●"/>
              <a:defRPr>
                <a:solidFill>
                  <a:srgbClr val="666666"/>
                </a:solidFill>
              </a:defRPr>
            </a:lvl4pPr>
            <a:lvl5pPr indent="-317500" lvl="4" marL="2286000" rtl="0">
              <a:spcBef>
                <a:spcPts val="0"/>
              </a:spcBef>
              <a:spcAft>
                <a:spcPts val="0"/>
              </a:spcAft>
              <a:buClr>
                <a:srgbClr val="666666"/>
              </a:buClr>
              <a:buSzPts val="1400"/>
              <a:buChar char="○"/>
              <a:defRPr>
                <a:solidFill>
                  <a:srgbClr val="666666"/>
                </a:solidFill>
              </a:defRPr>
            </a:lvl5pPr>
            <a:lvl6pPr indent="-317500" lvl="5" marL="2743200" rtl="0">
              <a:spcBef>
                <a:spcPts val="0"/>
              </a:spcBef>
              <a:spcAft>
                <a:spcPts val="0"/>
              </a:spcAft>
              <a:buClr>
                <a:srgbClr val="666666"/>
              </a:buClr>
              <a:buSzPts val="1400"/>
              <a:buChar char="■"/>
              <a:defRPr>
                <a:solidFill>
                  <a:srgbClr val="666666"/>
                </a:solidFill>
              </a:defRPr>
            </a:lvl6pPr>
            <a:lvl7pPr indent="-317500" lvl="6" marL="3200400" rtl="0">
              <a:spcBef>
                <a:spcPts val="0"/>
              </a:spcBef>
              <a:spcAft>
                <a:spcPts val="0"/>
              </a:spcAft>
              <a:buClr>
                <a:srgbClr val="666666"/>
              </a:buClr>
              <a:buSzPts val="1400"/>
              <a:buChar char="●"/>
              <a:defRPr>
                <a:solidFill>
                  <a:srgbClr val="666666"/>
                </a:solidFill>
              </a:defRPr>
            </a:lvl7pPr>
            <a:lvl8pPr indent="-317500" lvl="7" marL="3657600" rtl="0">
              <a:spcBef>
                <a:spcPts val="0"/>
              </a:spcBef>
              <a:spcAft>
                <a:spcPts val="0"/>
              </a:spcAft>
              <a:buClr>
                <a:srgbClr val="666666"/>
              </a:buClr>
              <a:buSzPts val="1400"/>
              <a:buChar char="○"/>
              <a:defRPr>
                <a:solidFill>
                  <a:srgbClr val="666666"/>
                </a:solidFill>
              </a:defRPr>
            </a:lvl8pPr>
            <a:lvl9pPr indent="-317500" lvl="8" marL="4114800" rtl="0">
              <a:spcBef>
                <a:spcPts val="0"/>
              </a:spcBef>
              <a:spcAft>
                <a:spcPts val="0"/>
              </a:spcAft>
              <a:buClr>
                <a:srgbClr val="666666"/>
              </a:buClr>
              <a:buSzPts val="1400"/>
              <a:buChar char="■"/>
              <a:defRPr>
                <a:solidFill>
                  <a:srgbClr val="666666"/>
                </a:solidFill>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227">
          <p15:clr>
            <a:srgbClr val="EA4335"/>
          </p15:clr>
        </p15:guide>
        <p15:guide id="2" pos="4535">
          <p15:clr>
            <a:srgbClr val="EA4335"/>
          </p15:clr>
        </p15:guide>
        <p15:guide id="3" orient="horz" pos="371">
          <p15:clr>
            <a:srgbClr val="EA4335"/>
          </p15:clr>
        </p15:guide>
        <p15:guide id="4" orient="horz" pos="6405">
          <p15:clr>
            <a:srgbClr val="EA4335"/>
          </p15:clr>
        </p15:guide>
      </p15:sldGuideLst>
    </p:ext>
  </p:extLst>
</p:sldMaster>
</file>

<file path=ppt/slides/_rels/slide1.xml.rels><?xml version="1.0" encoding="UTF-8" standalone="yes"?><Relationships xmlns="http://schemas.openxmlformats.org/package/2006/relationships"><Relationship Id="rId11" Type="http://schemas.openxmlformats.org/officeDocument/2006/relationships/image" Target="../media/image6.png"/><Relationship Id="rId10" Type="http://schemas.openxmlformats.org/officeDocument/2006/relationships/image" Target="../media/image4.png"/><Relationship Id="rId13" Type="http://schemas.openxmlformats.org/officeDocument/2006/relationships/image" Target="../media/image1.png"/><Relationship Id="rId12"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8.png"/><Relationship Id="rId4" Type="http://schemas.openxmlformats.org/officeDocument/2006/relationships/image" Target="../media/image14.png"/><Relationship Id="rId9" Type="http://schemas.openxmlformats.org/officeDocument/2006/relationships/image" Target="../media/image11.png"/><Relationship Id="rId14" Type="http://schemas.openxmlformats.org/officeDocument/2006/relationships/image" Target="../media/image3.png"/><Relationship Id="rId5" Type="http://schemas.openxmlformats.org/officeDocument/2006/relationships/image" Target="../media/image17.png"/><Relationship Id="rId6" Type="http://schemas.openxmlformats.org/officeDocument/2006/relationships/image" Target="../media/image5.png"/><Relationship Id="rId7" Type="http://schemas.openxmlformats.org/officeDocument/2006/relationships/image" Target="../media/image8.png"/><Relationship Id="rId8" Type="http://schemas.openxmlformats.org/officeDocument/2006/relationships/image" Target="../media/image1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english.news.cn/africa/20231116/37bec245cae94b58a5ec7c99cdbed98f/c.html" TargetMode="External"/><Relationship Id="rId4" Type="http://schemas.openxmlformats.org/officeDocument/2006/relationships/hyperlink" Target="https://lifestyle.sapo.pt/saude/noticias-saude/artigos/seis-pessoas-infetadas-com-legionella-em-caminha" TargetMode="External"/><Relationship Id="rId5" Type="http://schemas.openxmlformats.org/officeDocument/2006/relationships/hyperlink" Target="https://www.newsday.co.zw/local-news/article/200019630/cholera-harare-declares-state-of-emergency" TargetMode="External"/><Relationship Id="rId6" Type="http://schemas.openxmlformats.org/officeDocument/2006/relationships/image" Target="../media/image1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s://www.douradosnews.com.br/policia/numero-de-estupros-aumenta-149-no-brasil-com-34-mil-em-seis-meses/1222379/" TargetMode="External"/><Relationship Id="rId4" Type="http://schemas.openxmlformats.org/officeDocument/2006/relationships/hyperlink" Target="https://portalcbncampinas.com.br/2023/11/piracicaba-confirma-primeira-morte-por-febre-maculosa-este-ano/" TargetMode="External"/><Relationship Id="rId5" Type="http://schemas.openxmlformats.org/officeDocument/2006/relationships/hyperlink" Target="https://g1.globo.com/sp/sao-paulo/noticia/2023/11/15/estudante-de-oito-anos-morre-de-meningite-em-diadema-na-grande-sp-diz-prefeitura.ghtml" TargetMode="External"/><Relationship Id="rId6" Type="http://schemas.openxmlformats.org/officeDocument/2006/relationships/image" Target="../media/image12.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s://www.campograndenews.com.br/cidades/capital/fiscais-apreendem-mais-de-2-1-toneladas-de-mussarela-proibida-de-vender-no-pais" TargetMode="External"/><Relationship Id="rId4" Type="http://schemas.openxmlformats.org/officeDocument/2006/relationships/hyperlink" Target="https://www.campograndenews.com.br/brasil/cidades/casos-de-covid-19-aumentam-em-todo-o-estado-com-nova-variante" TargetMode="External"/><Relationship Id="rId5" Type="http://schemas.openxmlformats.org/officeDocument/2006/relationships/hyperlink" Target="https://midiamax.uol.com.br/cotidiano/2023/doenca-com-alta-mortalidade-diabetes-acomete-9-da-populacao-de-campo-grande/" TargetMode="External"/><Relationship Id="rId6" Type="http://schemas.openxmlformats.org/officeDocument/2006/relationships/image" Target="../media/image7.png"/><Relationship Id="rId7"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douradosnews.com.br/regiao/mulher-morre-apos-ser-picada-por-aranha-ela-ficou-10-dias-internada/1222728/" TargetMode="External"/><Relationship Id="rId4" Type="http://schemas.openxmlformats.org/officeDocument/2006/relationships/hyperlink" Target="https://www.campograndenews.com.br/brasil/cidades/quase-6-criancas-ou-mulheres-sao-estupradas-por-dia-em-ms" TargetMode="External"/><Relationship Id="rId5"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hyperlink" Target="mailto:cievs.ms@hotmail.com" TargetMode="External"/><Relationship Id="rId4" Type="http://schemas.openxmlformats.org/officeDocument/2006/relationships/hyperlink" Target="mailto:cievs@saude.ms.gov.br"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 name="Shape 31"/>
        <p:cNvGrpSpPr/>
        <p:nvPr/>
      </p:nvGrpSpPr>
      <p:grpSpPr>
        <a:xfrm>
          <a:off x="0" y="0"/>
          <a:ext cx="0" cy="0"/>
          <a:chOff x="0" y="0"/>
          <a:chExt cx="0" cy="0"/>
        </a:xfrm>
      </p:grpSpPr>
      <p:pic>
        <p:nvPicPr>
          <p:cNvPr id="32" name="Google Shape;32;p5"/>
          <p:cNvPicPr preferRelativeResize="0"/>
          <p:nvPr/>
        </p:nvPicPr>
        <p:blipFill>
          <a:blip r:embed="rId3">
            <a:alphaModFix/>
          </a:blip>
          <a:stretch>
            <a:fillRect/>
          </a:stretch>
        </p:blipFill>
        <p:spPr>
          <a:xfrm>
            <a:off x="4008545" y="4736488"/>
            <a:ext cx="325263" cy="540000"/>
          </a:xfrm>
          <a:prstGeom prst="rect">
            <a:avLst/>
          </a:prstGeom>
          <a:noFill/>
          <a:ln>
            <a:noFill/>
          </a:ln>
        </p:spPr>
      </p:pic>
      <p:sp>
        <p:nvSpPr>
          <p:cNvPr id="33" name="Google Shape;33;p5"/>
          <p:cNvSpPr txBox="1"/>
          <p:nvPr>
            <p:ph idx="1" type="subTitle"/>
          </p:nvPr>
        </p:nvSpPr>
        <p:spPr>
          <a:xfrm>
            <a:off x="817200" y="819605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INTERNACIONAIS</a:t>
            </a:r>
            <a:endParaRPr b="1">
              <a:solidFill>
                <a:schemeClr val="lt1"/>
              </a:solidFill>
            </a:endParaRPr>
          </a:p>
        </p:txBody>
      </p:sp>
      <p:sp>
        <p:nvSpPr>
          <p:cNvPr id="34" name="Google Shape;34;p5"/>
          <p:cNvSpPr txBox="1"/>
          <p:nvPr>
            <p:ph idx="2" type="subTitle"/>
          </p:nvPr>
        </p:nvSpPr>
        <p:spPr>
          <a:xfrm>
            <a:off x="814575" y="8879425"/>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NACIONAIS</a:t>
            </a:r>
            <a:endParaRPr b="1">
              <a:solidFill>
                <a:schemeClr val="lt1"/>
              </a:solidFill>
            </a:endParaRPr>
          </a:p>
        </p:txBody>
      </p:sp>
      <p:sp>
        <p:nvSpPr>
          <p:cNvPr id="35" name="Google Shape;35;p5"/>
          <p:cNvSpPr txBox="1"/>
          <p:nvPr>
            <p:ph idx="3" type="subTitle"/>
          </p:nvPr>
        </p:nvSpPr>
        <p:spPr>
          <a:xfrm>
            <a:off x="820675" y="9561700"/>
            <a:ext cx="4843500" cy="360000"/>
          </a:xfrm>
          <a:prstGeom prst="rect">
            <a:avLst/>
          </a:prstGeom>
          <a:gradFill>
            <a:gsLst>
              <a:gs pos="0">
                <a:srgbClr val="FFFFFF"/>
              </a:gs>
              <a:gs pos="100000">
                <a:srgbClr val="004F9F"/>
              </a:gs>
            </a:gsLst>
            <a:lin ang="10800025" scaled="0"/>
          </a:grad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lang="pt-BR">
                <a:solidFill>
                  <a:schemeClr val="lt1"/>
                </a:solidFill>
              </a:rPr>
              <a:t>NOTÍCIAS </a:t>
            </a:r>
            <a:r>
              <a:rPr b="1" lang="pt-BR">
                <a:solidFill>
                  <a:schemeClr val="lt1"/>
                </a:solidFill>
              </a:rPr>
              <a:t>ESTADUAIS</a:t>
            </a:r>
            <a:endParaRPr b="1">
              <a:solidFill>
                <a:schemeClr val="lt1"/>
              </a:solidFill>
            </a:endParaRPr>
          </a:p>
        </p:txBody>
      </p:sp>
      <p:sp>
        <p:nvSpPr>
          <p:cNvPr id="36" name="Google Shape;36;p5"/>
          <p:cNvSpPr txBox="1"/>
          <p:nvPr/>
        </p:nvSpPr>
        <p:spPr>
          <a:xfrm>
            <a:off x="360100" y="3617000"/>
            <a:ext cx="4317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a:solidFill>
                  <a:srgbClr val="004F9F"/>
                </a:solidFill>
              </a:rPr>
              <a:t>Semana Epidemiológica 46</a:t>
            </a:r>
            <a:r>
              <a:rPr b="1" lang="pt-BR">
                <a:solidFill>
                  <a:srgbClr val="069343"/>
                </a:solidFill>
              </a:rPr>
              <a:t> </a:t>
            </a:r>
            <a:r>
              <a:rPr lang="pt-BR">
                <a:solidFill>
                  <a:srgbClr val="666666"/>
                </a:solidFill>
              </a:rPr>
              <a:t>|</a:t>
            </a:r>
            <a:r>
              <a:rPr b="1" lang="pt-BR">
                <a:solidFill>
                  <a:srgbClr val="666666"/>
                </a:solidFill>
              </a:rPr>
              <a:t> </a:t>
            </a:r>
            <a:r>
              <a:rPr b="1" lang="pt-BR">
                <a:solidFill>
                  <a:srgbClr val="004F9F"/>
                </a:solidFill>
              </a:rPr>
              <a:t>Ano 2023</a:t>
            </a:r>
            <a:endParaRPr b="1">
              <a:solidFill>
                <a:srgbClr val="004F9F"/>
              </a:solidFill>
            </a:endParaRPr>
          </a:p>
        </p:txBody>
      </p:sp>
      <p:sp>
        <p:nvSpPr>
          <p:cNvPr id="37" name="Google Shape;37;p5"/>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38" name="Google Shape;38;p5"/>
          <p:cNvSpPr txBox="1"/>
          <p:nvPr/>
        </p:nvSpPr>
        <p:spPr>
          <a:xfrm>
            <a:off x="360000" y="6246935"/>
            <a:ext cx="6840000" cy="1693200"/>
          </a:xfrm>
          <a:prstGeom prst="rect">
            <a:avLst/>
          </a:prstGeom>
          <a:solidFill>
            <a:srgbClr val="004F9F">
              <a:alpha val="24710"/>
            </a:srgbClr>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a:solidFill>
                  <a:srgbClr val="666666"/>
                </a:solidFill>
              </a:rPr>
              <a:t>No sentido de aprimorar a capacidade de alerta e respostas </a:t>
            </a:r>
            <a:r>
              <a:rPr lang="pt-BR">
                <a:solidFill>
                  <a:srgbClr val="666666"/>
                </a:solidFill>
              </a:rPr>
              <a:t>às</a:t>
            </a:r>
            <a:r>
              <a:rPr lang="pt-BR">
                <a:solidFill>
                  <a:srgbClr val="666666"/>
                </a:solidFill>
              </a:rPr>
              <a:t> emergências em Saúde Pública, o CIEVS/SES/MS realiza semanalmente a busca ativa de rumores veiculados pela mídia em canais de </a:t>
            </a:r>
            <a:r>
              <a:rPr lang="pt-BR">
                <a:solidFill>
                  <a:srgbClr val="666666"/>
                </a:solidFill>
              </a:rPr>
              <a:t>comunicação</a:t>
            </a:r>
            <a:r>
              <a:rPr lang="pt-BR">
                <a:solidFill>
                  <a:srgbClr val="666666"/>
                </a:solidFill>
              </a:rPr>
              <a:t> internacionais, nacionais e estaduais por meio de um processo denominado “Clipping”. A permanência e ativação dos links não estão sob o nosso domínio. Visando trazer visibilidade e conscientização para questões relacionadas à saúde, o clipping insere laços simbolizando as campanhas mensais realizadas no Brasil.</a:t>
            </a:r>
            <a:endParaRPr>
              <a:solidFill>
                <a:srgbClr val="666666"/>
              </a:solidFill>
              <a:highlight>
                <a:schemeClr val="accent6"/>
              </a:highlight>
            </a:endParaRPr>
          </a:p>
        </p:txBody>
      </p:sp>
      <p:cxnSp>
        <p:nvCxnSpPr>
          <p:cNvPr id="39" name="Google Shape;39;p5"/>
          <p:cNvCxnSpPr/>
          <p:nvPr/>
        </p:nvCxnSpPr>
        <p:spPr>
          <a:xfrm>
            <a:off x="363475" y="7962049"/>
            <a:ext cx="6833100" cy="0"/>
          </a:xfrm>
          <a:prstGeom prst="straightConnector1">
            <a:avLst/>
          </a:prstGeom>
          <a:noFill/>
          <a:ln cap="flat" cmpd="sng" w="38100">
            <a:solidFill>
              <a:srgbClr val="004F9F"/>
            </a:solidFill>
            <a:prstDash val="solid"/>
            <a:round/>
            <a:headEnd len="med" w="med" type="none"/>
            <a:tailEnd len="med" w="med" type="none"/>
          </a:ln>
        </p:spPr>
      </p:cxnSp>
      <p:sp>
        <p:nvSpPr>
          <p:cNvPr id="40" name="Google Shape;40;p5"/>
          <p:cNvSpPr txBox="1"/>
          <p:nvPr/>
        </p:nvSpPr>
        <p:spPr>
          <a:xfrm>
            <a:off x="4677150" y="3617000"/>
            <a:ext cx="2528100" cy="4002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a:solidFill>
                  <a:srgbClr val="004F9F"/>
                </a:solidFill>
              </a:rPr>
              <a:t>12</a:t>
            </a:r>
            <a:r>
              <a:rPr b="1" lang="pt-BR">
                <a:solidFill>
                  <a:srgbClr val="004F9F"/>
                </a:solidFill>
              </a:rPr>
              <a:t>/11/2023</a:t>
            </a:r>
            <a:r>
              <a:rPr b="1" lang="pt-BR">
                <a:solidFill>
                  <a:srgbClr val="069343"/>
                </a:solidFill>
              </a:rPr>
              <a:t> </a:t>
            </a:r>
            <a:r>
              <a:rPr lang="pt-BR">
                <a:solidFill>
                  <a:srgbClr val="666666"/>
                </a:solidFill>
              </a:rPr>
              <a:t>a</a:t>
            </a:r>
            <a:r>
              <a:rPr b="1" lang="pt-BR">
                <a:solidFill>
                  <a:srgbClr val="004F9F"/>
                </a:solidFill>
              </a:rPr>
              <a:t> 18/11/2023</a:t>
            </a:r>
            <a:endParaRPr b="1">
              <a:solidFill>
                <a:srgbClr val="004F9F"/>
              </a:solidFill>
            </a:endParaRPr>
          </a:p>
        </p:txBody>
      </p:sp>
      <p:cxnSp>
        <p:nvCxnSpPr>
          <p:cNvPr id="41" name="Google Shape;41;p5"/>
          <p:cNvCxnSpPr/>
          <p:nvPr/>
        </p:nvCxnSpPr>
        <p:spPr>
          <a:xfrm>
            <a:off x="363450" y="6265904"/>
            <a:ext cx="6833100" cy="0"/>
          </a:xfrm>
          <a:prstGeom prst="straightConnector1">
            <a:avLst/>
          </a:prstGeom>
          <a:noFill/>
          <a:ln cap="flat" cmpd="sng" w="38100">
            <a:solidFill>
              <a:srgbClr val="004F9F"/>
            </a:solidFill>
            <a:prstDash val="solid"/>
            <a:round/>
            <a:headEnd len="med" w="med" type="none"/>
            <a:tailEnd len="med" w="med" type="none"/>
          </a:ln>
        </p:spPr>
      </p:cxnSp>
      <p:sp>
        <p:nvSpPr>
          <p:cNvPr id="42" name="Google Shape;42;p5"/>
          <p:cNvSpPr txBox="1"/>
          <p:nvPr>
            <p:ph idx="4" type="subTitle"/>
          </p:nvPr>
        </p:nvSpPr>
        <p:spPr>
          <a:xfrm>
            <a:off x="4086929" y="8178174"/>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2</a:t>
            </a:r>
            <a:endParaRPr b="1">
              <a:solidFill>
                <a:srgbClr val="004F9F"/>
              </a:solidFill>
            </a:endParaRPr>
          </a:p>
        </p:txBody>
      </p:sp>
      <p:sp>
        <p:nvSpPr>
          <p:cNvPr id="43" name="Google Shape;43;p5"/>
          <p:cNvSpPr txBox="1"/>
          <p:nvPr>
            <p:ph idx="5" type="subTitle"/>
          </p:nvPr>
        </p:nvSpPr>
        <p:spPr>
          <a:xfrm>
            <a:off x="4080829" y="8860461"/>
            <a:ext cx="1521600" cy="360000"/>
          </a:xfrm>
          <a:prstGeom prst="rect">
            <a:avLst/>
          </a:prstGeom>
          <a:no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3</a:t>
            </a:r>
            <a:endParaRPr b="1">
              <a:solidFill>
                <a:srgbClr val="004F9F"/>
              </a:solidFill>
            </a:endParaRPr>
          </a:p>
        </p:txBody>
      </p:sp>
      <p:sp>
        <p:nvSpPr>
          <p:cNvPr id="44" name="Google Shape;44;p5"/>
          <p:cNvSpPr txBox="1"/>
          <p:nvPr>
            <p:ph idx="6" type="subTitle"/>
          </p:nvPr>
        </p:nvSpPr>
        <p:spPr>
          <a:xfrm>
            <a:off x="4086929" y="9542722"/>
            <a:ext cx="1521600" cy="360000"/>
          </a:xfrm>
          <a:prstGeom prst="rect">
            <a:avLst/>
          </a:prstGeom>
          <a:solidFill>
            <a:srgbClr val="000000">
              <a:alpha val="0"/>
            </a:srgbClr>
          </a:solidFill>
          <a:ln>
            <a:noFill/>
          </a:ln>
        </p:spPr>
        <p:txBody>
          <a:bodyPr anchorCtr="0" anchor="ctr" bIns="91425" lIns="91425" spcFirstLastPara="1" rIns="91425" wrap="square" tIns="91425">
            <a:noAutofit/>
          </a:bodyPr>
          <a:lstStyle/>
          <a:p>
            <a:pPr indent="0" lvl="0" marL="0" rtl="0" algn="r">
              <a:spcBef>
                <a:spcPts val="0"/>
              </a:spcBef>
              <a:spcAft>
                <a:spcPts val="0"/>
              </a:spcAft>
              <a:buNone/>
            </a:pPr>
            <a:r>
              <a:rPr lang="pt-BR">
                <a:solidFill>
                  <a:srgbClr val="666666"/>
                </a:solidFill>
              </a:rPr>
              <a:t>pág.</a:t>
            </a:r>
            <a:r>
              <a:rPr b="1" lang="pt-BR">
                <a:solidFill>
                  <a:srgbClr val="069343"/>
                </a:solidFill>
              </a:rPr>
              <a:t> </a:t>
            </a:r>
            <a:r>
              <a:rPr b="1" lang="pt-BR">
                <a:solidFill>
                  <a:srgbClr val="004F9F"/>
                </a:solidFill>
              </a:rPr>
              <a:t>4</a:t>
            </a:r>
            <a:endParaRPr b="1">
              <a:solidFill>
                <a:srgbClr val="004F9F"/>
              </a:solidFill>
            </a:endParaRPr>
          </a:p>
        </p:txBody>
      </p:sp>
      <p:sp>
        <p:nvSpPr>
          <p:cNvPr id="45" name="Google Shape;45;p5"/>
          <p:cNvSpPr/>
          <p:nvPr/>
        </p:nvSpPr>
        <p:spPr>
          <a:xfrm>
            <a:off x="363475" y="8103773"/>
            <a:ext cx="480900" cy="433200"/>
          </a:xfrm>
          <a:prstGeom prst="rect">
            <a:avLst/>
          </a:prstGeom>
          <a:solidFill>
            <a:srgbClr val="FFFFFF"/>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46" name="Google Shape;46;p5"/>
          <p:cNvSpPr/>
          <p:nvPr/>
        </p:nvSpPr>
        <p:spPr>
          <a:xfrm>
            <a:off x="363475" y="94705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47" name="Google Shape;47;p5"/>
          <p:cNvSpPr/>
          <p:nvPr/>
        </p:nvSpPr>
        <p:spPr>
          <a:xfrm>
            <a:off x="363475" y="8787173"/>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graphicFrame>
        <p:nvGraphicFramePr>
          <p:cNvPr id="48" name="Google Shape;48;p5"/>
          <p:cNvGraphicFramePr/>
          <p:nvPr/>
        </p:nvGraphicFramePr>
        <p:xfrm>
          <a:off x="363475" y="4139988"/>
          <a:ext cx="3000000" cy="3000000"/>
        </p:xfrm>
        <a:graphic>
          <a:graphicData uri="http://schemas.openxmlformats.org/drawingml/2006/table">
            <a:tbl>
              <a:tblPr>
                <a:noFill/>
                <a:tableStyleId>{CC093EB5-4095-4662-862E-802C3697BAD6}</a:tableStyleId>
              </a:tblPr>
              <a:tblGrid>
                <a:gridCol w="486600"/>
                <a:gridCol w="486600"/>
                <a:gridCol w="486600"/>
                <a:gridCol w="486600"/>
                <a:gridCol w="486600"/>
                <a:gridCol w="486600"/>
                <a:gridCol w="395900"/>
              </a:tblGrid>
              <a:tr h="251450">
                <a:tc gridSpan="7">
                  <a:txBody>
                    <a:bodyPr/>
                    <a:lstStyle/>
                    <a:p>
                      <a:pPr indent="0" lvl="0" marL="0" rtl="0" algn="ctr">
                        <a:lnSpc>
                          <a:spcPct val="115000"/>
                        </a:lnSpc>
                        <a:spcBef>
                          <a:spcPts val="0"/>
                        </a:spcBef>
                        <a:spcAft>
                          <a:spcPts val="0"/>
                        </a:spcAft>
                        <a:buNone/>
                      </a:pPr>
                      <a:r>
                        <a:rPr b="1" lang="pt-BR" sz="1200">
                          <a:solidFill>
                            <a:srgbClr val="666666"/>
                          </a:solidFill>
                        </a:rPr>
                        <a:t>Novembro</a:t>
                      </a:r>
                      <a:endParaRPr b="1" sz="1200">
                        <a:solidFill>
                          <a:srgbClr val="666666"/>
                        </a:solidFill>
                      </a:endParaRPr>
                    </a:p>
                  </a:txBody>
                  <a:tcPr marT="19050" marB="19050" marR="28575" marL="28575" anchor="b">
                    <a:lnB cap="flat" cmpd="sng" w="25400">
                      <a:solidFill>
                        <a:srgbClr val="004F9F"/>
                      </a:solidFill>
                      <a:prstDash val="solid"/>
                      <a:round/>
                      <a:headEnd len="sm" w="sm" type="none"/>
                      <a:tailEnd len="sm" w="sm" type="none"/>
                    </a:lnB>
                  </a:tcPr>
                </a:tc>
                <a:tc hMerge="1"/>
                <a:tc hMerge="1"/>
                <a:tc hMerge="1"/>
                <a:tc hMerge="1"/>
                <a:tc hMerge="1"/>
                <a:tc hMerge="1"/>
              </a:tr>
              <a:tr h="251450">
                <a:tc>
                  <a:txBody>
                    <a:bodyPr/>
                    <a:lstStyle/>
                    <a:p>
                      <a:pPr indent="0" lvl="0" marL="0" rtl="0" algn="ctr">
                        <a:lnSpc>
                          <a:spcPct val="115000"/>
                        </a:lnSpc>
                        <a:spcBef>
                          <a:spcPts val="0"/>
                        </a:spcBef>
                        <a:spcAft>
                          <a:spcPts val="0"/>
                        </a:spcAft>
                        <a:buNone/>
                      </a:pPr>
                      <a:r>
                        <a:rPr b="1" lang="pt-BR" sz="1200">
                          <a:solidFill>
                            <a:srgbClr val="666666"/>
                          </a:solidFill>
                        </a:rPr>
                        <a:t>D</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T</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Q</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b="1" lang="pt-BR" sz="1200">
                          <a:solidFill>
                            <a:srgbClr val="666666"/>
                          </a:solidFill>
                        </a:rPr>
                        <a:t>S</a:t>
                      </a:r>
                      <a:endParaRPr b="1"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lnB cap="flat" cmpd="sng" w="25400">
                      <a:solidFill>
                        <a:srgbClr val="004F9F"/>
                      </a:solidFill>
                      <a:prstDash val="solid"/>
                      <a:round/>
                      <a:headEnd len="sm" w="sm" type="none"/>
                      <a:tailEnd len="sm" w="sm" type="none"/>
                    </a:lnB>
                  </a:tcPr>
                </a:tc>
              </a:tr>
              <a:tr h="251450">
                <a:tc>
                  <a:txBody>
                    <a:bodyPr/>
                    <a:lstStyle/>
                    <a:p>
                      <a:pPr indent="0" lvl="0" marL="0" rtl="0" algn="l">
                        <a:spcBef>
                          <a:spcPts val="0"/>
                        </a:spcBef>
                        <a:spcAft>
                          <a:spcPts val="0"/>
                        </a:spcAft>
                        <a:buNone/>
                      </a:pPr>
                      <a:r>
                        <a:t/>
                      </a:r>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l">
                        <a:spcBef>
                          <a:spcPts val="0"/>
                        </a:spcBef>
                        <a:spcAft>
                          <a:spcPts val="0"/>
                        </a:spcAft>
                        <a:buNone/>
                      </a:pPr>
                      <a:r>
                        <a:t/>
                      </a:r>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pt-BR" sz="1200">
                          <a:solidFill>
                            <a:srgbClr val="666666"/>
                          </a:solidFill>
                        </a:rPr>
                        <a:t>1</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pt-BR" sz="1200">
                          <a:solidFill>
                            <a:srgbClr val="666666"/>
                          </a:solidFill>
                        </a:rPr>
                        <a:t>2</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pt-BR" sz="1200">
                          <a:solidFill>
                            <a:srgbClr val="666666"/>
                          </a:solidFill>
                        </a:rPr>
                        <a:t>3</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c>
                  <a:txBody>
                    <a:bodyPr/>
                    <a:lstStyle/>
                    <a:p>
                      <a:pPr indent="0" lvl="0" marL="0" rtl="0" algn="ctr">
                        <a:lnSpc>
                          <a:spcPct val="115000"/>
                        </a:lnSpc>
                        <a:spcBef>
                          <a:spcPts val="0"/>
                        </a:spcBef>
                        <a:spcAft>
                          <a:spcPts val="0"/>
                        </a:spcAft>
                        <a:buNone/>
                      </a:pPr>
                      <a:r>
                        <a:rPr lang="pt-BR" sz="1200">
                          <a:solidFill>
                            <a:srgbClr val="666666"/>
                          </a:solidFill>
                        </a:rPr>
                        <a:t>4</a:t>
                      </a:r>
                      <a:endParaRPr sz="1200">
                        <a:solidFill>
                          <a:srgbClr val="666666"/>
                        </a:solidFill>
                      </a:endParaRPr>
                    </a:p>
                  </a:txBody>
                  <a:tcPr marT="19050" marB="19050" marR="28575" marL="28575" anchor="b">
                    <a:lnT cap="flat" cmpd="sng" w="25400">
                      <a:solidFill>
                        <a:srgbClr val="004F9F"/>
                      </a:solidFill>
                      <a:prstDash val="solid"/>
                      <a:round/>
                      <a:headEnd len="sm" w="sm" type="none"/>
                      <a:tailEnd len="sm" w="sm" type="none"/>
                    </a:lnT>
                  </a:tcPr>
                </a:tc>
              </a:tr>
              <a:tr h="251450">
                <a:tc>
                  <a:txBody>
                    <a:bodyPr/>
                    <a:lstStyle/>
                    <a:p>
                      <a:pPr indent="0" lvl="0" marL="0" rtl="0" algn="ctr">
                        <a:lnSpc>
                          <a:spcPct val="115000"/>
                        </a:lnSpc>
                        <a:spcBef>
                          <a:spcPts val="0"/>
                        </a:spcBef>
                        <a:spcAft>
                          <a:spcPts val="0"/>
                        </a:spcAft>
                        <a:buNone/>
                      </a:pPr>
                      <a:r>
                        <a:rPr lang="pt-BR" sz="1200">
                          <a:solidFill>
                            <a:srgbClr val="666666"/>
                          </a:solidFill>
                        </a:rPr>
                        <a:t>5</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6</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7</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8</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9</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10</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11</a:t>
                      </a:r>
                      <a:endParaRPr sz="1200">
                        <a:solidFill>
                          <a:srgbClr val="666666"/>
                        </a:solidFill>
                      </a:endParaRPr>
                    </a:p>
                  </a:txBody>
                  <a:tcPr marT="19050" marB="19050" marR="28575" marL="28575" anchor="b"/>
                </a:tc>
              </a:tr>
              <a:tr h="251450">
                <a:tc>
                  <a:txBody>
                    <a:bodyPr/>
                    <a:lstStyle/>
                    <a:p>
                      <a:pPr indent="0" lvl="0" marL="0" rtl="0" algn="ctr">
                        <a:lnSpc>
                          <a:spcPct val="115000"/>
                        </a:lnSpc>
                        <a:spcBef>
                          <a:spcPts val="0"/>
                        </a:spcBef>
                        <a:spcAft>
                          <a:spcPts val="0"/>
                        </a:spcAft>
                        <a:buNone/>
                      </a:pPr>
                      <a:r>
                        <a:rPr lang="pt-BR" sz="1200">
                          <a:solidFill>
                            <a:srgbClr val="666666"/>
                          </a:solidFill>
                        </a:rPr>
                        <a:t>12</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13</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14</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15</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16</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17</a:t>
                      </a:r>
                      <a:endParaRPr sz="1200">
                        <a:solidFill>
                          <a:srgbClr val="666666"/>
                        </a:solidFill>
                      </a:endParaRPr>
                    </a:p>
                  </a:txBody>
                  <a:tcPr marT="19050" marB="19050" marR="28575" marL="28575" anchor="b">
                    <a:solidFill>
                      <a:srgbClr val="004F9F">
                        <a:alpha val="24710"/>
                      </a:srgbClr>
                    </a:solidFill>
                  </a:tcPr>
                </a:tc>
                <a:tc>
                  <a:txBody>
                    <a:bodyPr/>
                    <a:lstStyle/>
                    <a:p>
                      <a:pPr indent="0" lvl="0" marL="0" rtl="0" algn="ctr">
                        <a:lnSpc>
                          <a:spcPct val="115000"/>
                        </a:lnSpc>
                        <a:spcBef>
                          <a:spcPts val="0"/>
                        </a:spcBef>
                        <a:spcAft>
                          <a:spcPts val="0"/>
                        </a:spcAft>
                        <a:buNone/>
                      </a:pPr>
                      <a:r>
                        <a:rPr lang="pt-BR" sz="1200">
                          <a:solidFill>
                            <a:srgbClr val="666666"/>
                          </a:solidFill>
                        </a:rPr>
                        <a:t>18</a:t>
                      </a:r>
                      <a:endParaRPr sz="1200">
                        <a:solidFill>
                          <a:srgbClr val="666666"/>
                        </a:solidFill>
                      </a:endParaRPr>
                    </a:p>
                  </a:txBody>
                  <a:tcPr marT="19050" marB="19050" marR="28575" marL="28575" anchor="b">
                    <a:solidFill>
                      <a:srgbClr val="004F9F">
                        <a:alpha val="24710"/>
                      </a:srgbClr>
                    </a:solidFill>
                  </a:tcPr>
                </a:tc>
              </a:tr>
              <a:tr h="251450">
                <a:tc>
                  <a:txBody>
                    <a:bodyPr/>
                    <a:lstStyle/>
                    <a:p>
                      <a:pPr indent="0" lvl="0" marL="0" rtl="0" algn="ctr">
                        <a:lnSpc>
                          <a:spcPct val="115000"/>
                        </a:lnSpc>
                        <a:spcBef>
                          <a:spcPts val="0"/>
                        </a:spcBef>
                        <a:spcAft>
                          <a:spcPts val="0"/>
                        </a:spcAft>
                        <a:buNone/>
                      </a:pPr>
                      <a:r>
                        <a:rPr lang="pt-BR" sz="1200">
                          <a:solidFill>
                            <a:srgbClr val="666666"/>
                          </a:solidFill>
                        </a:rPr>
                        <a:t>19</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20</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21</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22</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23</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24</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25</a:t>
                      </a:r>
                      <a:endParaRPr sz="1200">
                        <a:solidFill>
                          <a:srgbClr val="666666"/>
                        </a:solidFill>
                      </a:endParaRPr>
                    </a:p>
                  </a:txBody>
                  <a:tcPr marT="19050" marB="19050" marR="28575" marL="28575" anchor="b"/>
                </a:tc>
              </a:tr>
              <a:tr h="251450">
                <a:tc>
                  <a:txBody>
                    <a:bodyPr/>
                    <a:lstStyle/>
                    <a:p>
                      <a:pPr indent="0" lvl="0" marL="0" rtl="0" algn="ctr">
                        <a:lnSpc>
                          <a:spcPct val="115000"/>
                        </a:lnSpc>
                        <a:spcBef>
                          <a:spcPts val="0"/>
                        </a:spcBef>
                        <a:spcAft>
                          <a:spcPts val="0"/>
                        </a:spcAft>
                        <a:buNone/>
                      </a:pPr>
                      <a:r>
                        <a:rPr lang="pt-BR" sz="1200">
                          <a:solidFill>
                            <a:srgbClr val="666666"/>
                          </a:solidFill>
                        </a:rPr>
                        <a:t>26</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27</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28</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29</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rPr lang="pt-BR" sz="1200">
                          <a:solidFill>
                            <a:srgbClr val="666666"/>
                          </a:solidFill>
                        </a:rPr>
                        <a:t>30</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a:p>
                  </a:txBody>
                  <a:tcPr marT="19050" marB="19050" marR="28575" marL="28575" anchor="b"/>
                </a:tc>
                <a:tc>
                  <a:txBody>
                    <a:bodyPr/>
                    <a:lstStyle/>
                    <a:p>
                      <a:pPr indent="0" lvl="0" marL="0" rtl="0" algn="l">
                        <a:spcBef>
                          <a:spcPts val="0"/>
                        </a:spcBef>
                        <a:spcAft>
                          <a:spcPts val="0"/>
                        </a:spcAft>
                        <a:buNone/>
                      </a:pPr>
                      <a:r>
                        <a:t/>
                      </a:r>
                      <a:endParaRPr/>
                    </a:p>
                  </a:txBody>
                  <a:tcPr marT="19050" marB="19050" marR="28575" marL="28575" anchor="b"/>
                </a:tc>
              </a:tr>
              <a:tr h="251450">
                <a:tc>
                  <a:txBody>
                    <a:bodyPr/>
                    <a:lstStyle/>
                    <a:p>
                      <a:pPr indent="0" lvl="0" marL="0" rtl="0" algn="ctr">
                        <a:lnSpc>
                          <a:spcPct val="115000"/>
                        </a:lnSpc>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ctr">
                        <a:lnSpc>
                          <a:spcPct val="115000"/>
                        </a:lnSpc>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c>
                  <a:txBody>
                    <a:bodyPr/>
                    <a:lstStyle/>
                    <a:p>
                      <a:pPr indent="0" lvl="0" marL="0" rtl="0" algn="l">
                        <a:spcBef>
                          <a:spcPts val="0"/>
                        </a:spcBef>
                        <a:spcAft>
                          <a:spcPts val="0"/>
                        </a:spcAft>
                        <a:buNone/>
                      </a:pPr>
                      <a:r>
                        <a:t/>
                      </a:r>
                      <a:endParaRPr sz="1200">
                        <a:solidFill>
                          <a:srgbClr val="666666"/>
                        </a:solidFill>
                      </a:endParaRPr>
                    </a:p>
                  </a:txBody>
                  <a:tcPr marT="19050" marB="19050" marR="28575" marL="28575" anchor="b"/>
                </a:tc>
              </a:tr>
            </a:tbl>
          </a:graphicData>
        </a:graphic>
      </p:graphicFrame>
      <p:graphicFrame>
        <p:nvGraphicFramePr>
          <p:cNvPr id="49" name="Google Shape;49;p5"/>
          <p:cNvGraphicFramePr/>
          <p:nvPr/>
        </p:nvGraphicFramePr>
        <p:xfrm>
          <a:off x="7963225" y="905025"/>
          <a:ext cx="3000000" cy="3000000"/>
        </p:xfrm>
        <a:graphic>
          <a:graphicData uri="http://schemas.openxmlformats.org/drawingml/2006/table">
            <a:tbl>
              <a:tblPr>
                <a:noFill/>
                <a:tableStyleId>{CC093EB5-4095-4662-862E-802C3697BAD6}</a:tableStyleId>
              </a:tblPr>
              <a:tblGrid>
                <a:gridCol w="952500"/>
                <a:gridCol w="952500"/>
                <a:gridCol w="952500"/>
              </a:tblGrid>
              <a:tr h="106850">
                <a:tc>
                  <a:txBody>
                    <a:bodyPr/>
                    <a:lstStyle/>
                    <a:p>
                      <a:pPr indent="0" lvl="0" marL="0" rtl="0" algn="ctr">
                        <a:lnSpc>
                          <a:spcPct val="115000"/>
                        </a:lnSpc>
                        <a:spcBef>
                          <a:spcPts val="0"/>
                        </a:spcBef>
                        <a:spcAft>
                          <a:spcPts val="0"/>
                        </a:spcAft>
                        <a:buNone/>
                      </a:pPr>
                      <a:r>
                        <a:rPr lang="pt-BR" sz="1000"/>
                        <a:t>Semana</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Início</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Término</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22/01/2023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5</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29/01/2023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6</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7</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8</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9</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26/02/2023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10</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26/03/2023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14</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15</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16</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16/04/2023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22/04/2023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17</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23/04/2023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29/04/2023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18</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30/04/2023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19</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20</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28/05/2023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24</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25</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26</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25/06/2023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27</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28</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29</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16/07/2023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22/07/2023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30</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23/07/2023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29/07/2023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30/07/2023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06/08/2023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13/08/2023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19/08/2023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34</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20/08/2023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26/08/2023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35</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27/08/2023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02/09/2023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36</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03/09/2023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09/09/2023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37</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10/09/2023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16/09/2023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38</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17/09/2023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23/09/2023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39</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24/09/2023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30/09/2023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40</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01/10/2023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07/10/2023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08/10/2023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14/10/2023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15/10/2023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21/10/2023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22/10/2023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28/10/2023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44</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29/10/2023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04/11/2023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45</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05/11/2023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11/11/2023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46</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12/11/2023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c>
                  <a:txBody>
                    <a:bodyPr/>
                    <a:lstStyle/>
                    <a:p>
                      <a:pPr indent="0" lvl="0" marL="0" rtl="0" algn="ctr">
                        <a:lnSpc>
                          <a:spcPct val="115000"/>
                        </a:lnSpc>
                        <a:spcBef>
                          <a:spcPts val="0"/>
                        </a:spcBef>
                        <a:spcAft>
                          <a:spcPts val="0"/>
                        </a:spcAft>
                        <a:buNone/>
                      </a:pPr>
                      <a:r>
                        <a:rPr lang="pt-BR" sz="1000"/>
                        <a:t>18/11/2023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solidFill>
                      <a:srgbClr val="004F9F">
                        <a:alpha val="24710"/>
                      </a:srgbClr>
                    </a:solidFill>
                  </a:tcPr>
                </a:tc>
              </a:tr>
              <a:tr h="106850">
                <a:tc>
                  <a:txBody>
                    <a:bodyPr/>
                    <a:lstStyle/>
                    <a:p>
                      <a:pPr indent="0" lvl="0" marL="0" rtl="0" algn="ctr">
                        <a:lnSpc>
                          <a:spcPct val="115000"/>
                        </a:lnSpc>
                        <a:spcBef>
                          <a:spcPts val="0"/>
                        </a:spcBef>
                        <a:spcAft>
                          <a:spcPts val="0"/>
                        </a:spcAft>
                        <a:buNone/>
                      </a:pPr>
                      <a:r>
                        <a:rPr lang="pt-BR" sz="1000"/>
                        <a:t>47</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19/11/2023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25/11/2023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48</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26/11/2023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02/12/2023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49</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03/12/2023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09/12/2023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50</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10/12/2023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16/12/2023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51</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17/12/2023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23/12/2023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r h="106850">
                <a:tc>
                  <a:txBody>
                    <a:bodyPr/>
                    <a:lstStyle/>
                    <a:p>
                      <a:pPr indent="0" lvl="0" marL="0" rtl="0" algn="ctr">
                        <a:lnSpc>
                          <a:spcPct val="115000"/>
                        </a:lnSpc>
                        <a:spcBef>
                          <a:spcPts val="0"/>
                        </a:spcBef>
                        <a:spcAft>
                          <a:spcPts val="0"/>
                        </a:spcAft>
                        <a:buNone/>
                      </a:pPr>
                      <a:r>
                        <a:rPr lang="pt-BR" sz="1000"/>
                        <a:t>52</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24/12/2023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pt-BR" sz="1000"/>
                        <a:t>30/12/2023</a:t>
                      </a:r>
                      <a:endParaRPr sz="1000"/>
                    </a:p>
                  </a:txBody>
                  <a:tcPr marT="0" marB="0" marR="28575" marL="28575" anchor="b">
                    <a:lnL cap="flat" cmpd="sng" w="6350">
                      <a:solidFill>
                        <a:srgbClr val="CCCCCC"/>
                      </a:solidFill>
                      <a:prstDash val="solid"/>
                      <a:round/>
                      <a:headEnd len="sm" w="sm" type="none"/>
                      <a:tailEnd len="sm" w="sm" type="none"/>
                    </a:lnL>
                    <a:lnR cap="flat" cmpd="sng" w="6350">
                      <a:solidFill>
                        <a:srgbClr val="CCCCCC"/>
                      </a:solidFill>
                      <a:prstDash val="solid"/>
                      <a:round/>
                      <a:headEnd len="sm" w="sm" type="none"/>
                      <a:tailEnd len="sm" w="sm" type="none"/>
                    </a:lnR>
                    <a:lnT cap="flat" cmpd="sng" w="6350">
                      <a:solidFill>
                        <a:srgbClr val="CCCCCC"/>
                      </a:solidFill>
                      <a:prstDash val="solid"/>
                      <a:round/>
                      <a:headEnd len="sm" w="sm" type="none"/>
                      <a:tailEnd len="sm" w="sm" type="none"/>
                    </a:lnT>
                    <a:lnB cap="flat" cmpd="sng" w="6350">
                      <a:solidFill>
                        <a:srgbClr val="CCCCCC"/>
                      </a:solidFill>
                      <a:prstDash val="solid"/>
                      <a:round/>
                      <a:headEnd len="sm" w="sm" type="none"/>
                      <a:tailEnd len="sm" w="sm" type="none"/>
                    </a:lnB>
                  </a:tcPr>
                </a:tc>
              </a:tr>
            </a:tbl>
          </a:graphicData>
        </a:graphic>
      </p:graphicFrame>
      <p:pic>
        <p:nvPicPr>
          <p:cNvPr id="50" name="Google Shape;50;p5"/>
          <p:cNvPicPr preferRelativeResize="0"/>
          <p:nvPr/>
        </p:nvPicPr>
        <p:blipFill>
          <a:blip r:embed="rId4">
            <a:alphaModFix/>
          </a:blip>
          <a:stretch>
            <a:fillRect/>
          </a:stretch>
        </p:blipFill>
        <p:spPr>
          <a:xfrm>
            <a:off x="5660725" y="8116625"/>
            <a:ext cx="1584625" cy="1584599"/>
          </a:xfrm>
          <a:prstGeom prst="rect">
            <a:avLst/>
          </a:prstGeom>
          <a:noFill/>
          <a:ln>
            <a:noFill/>
          </a:ln>
        </p:spPr>
      </p:pic>
      <p:sp>
        <p:nvSpPr>
          <p:cNvPr id="51" name="Google Shape;51;p5"/>
          <p:cNvSpPr txBox="1"/>
          <p:nvPr/>
        </p:nvSpPr>
        <p:spPr>
          <a:xfrm>
            <a:off x="5600713" y="9567563"/>
            <a:ext cx="1701600" cy="461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pt-BR" sz="900">
                <a:solidFill>
                  <a:srgbClr val="666666"/>
                </a:solidFill>
              </a:rPr>
              <a:t>Leia o QR code para acessar os clippings publicados</a:t>
            </a:r>
            <a:endParaRPr sz="900">
              <a:solidFill>
                <a:srgbClr val="666666"/>
              </a:solidFill>
            </a:endParaRPr>
          </a:p>
        </p:txBody>
      </p:sp>
      <p:pic>
        <p:nvPicPr>
          <p:cNvPr id="52" name="Google Shape;52;p5"/>
          <p:cNvPicPr preferRelativeResize="0"/>
          <p:nvPr/>
        </p:nvPicPr>
        <p:blipFill>
          <a:blip r:embed="rId5">
            <a:alphaModFix/>
          </a:blip>
          <a:stretch>
            <a:fillRect/>
          </a:stretch>
        </p:blipFill>
        <p:spPr>
          <a:xfrm>
            <a:off x="-7104900" y="5040575"/>
            <a:ext cx="326160" cy="543600"/>
          </a:xfrm>
          <a:prstGeom prst="rect">
            <a:avLst/>
          </a:prstGeom>
          <a:noFill/>
          <a:ln>
            <a:noFill/>
          </a:ln>
        </p:spPr>
      </p:pic>
      <p:pic>
        <p:nvPicPr>
          <p:cNvPr id="53" name="Google Shape;53;p5"/>
          <p:cNvPicPr preferRelativeResize="0"/>
          <p:nvPr/>
        </p:nvPicPr>
        <p:blipFill>
          <a:blip r:embed="rId6">
            <a:alphaModFix/>
          </a:blip>
          <a:stretch>
            <a:fillRect/>
          </a:stretch>
        </p:blipFill>
        <p:spPr>
          <a:xfrm>
            <a:off x="-7120550" y="4244800"/>
            <a:ext cx="327144" cy="543600"/>
          </a:xfrm>
          <a:prstGeom prst="rect">
            <a:avLst/>
          </a:prstGeom>
          <a:noFill/>
          <a:ln>
            <a:noFill/>
          </a:ln>
        </p:spPr>
      </p:pic>
      <p:sp>
        <p:nvSpPr>
          <p:cNvPr id="54" name="Google Shape;54;p5"/>
          <p:cNvSpPr txBox="1"/>
          <p:nvPr/>
        </p:nvSpPr>
        <p:spPr>
          <a:xfrm>
            <a:off x="-6678425" y="4162565"/>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Roxo - Dia 19</a:t>
            </a:r>
            <a:endParaRPr b="1" sz="1200">
              <a:solidFill>
                <a:srgbClr val="666666"/>
              </a:solidFill>
            </a:endParaRPr>
          </a:p>
          <a:p>
            <a:pPr indent="0" lvl="0" marL="0" rtl="0" algn="l">
              <a:spcBef>
                <a:spcPts val="0"/>
              </a:spcBef>
              <a:spcAft>
                <a:spcPts val="0"/>
              </a:spcAft>
              <a:buNone/>
            </a:pPr>
            <a:r>
              <a:rPr lang="pt-BR" sz="1100">
                <a:solidFill>
                  <a:srgbClr val="666666"/>
                </a:solidFill>
              </a:rPr>
              <a:t>Dia mundial da doença inflamatória intestinal</a:t>
            </a:r>
            <a:endParaRPr sz="1100">
              <a:solidFill>
                <a:srgbClr val="666666"/>
              </a:solidFill>
            </a:endParaRPr>
          </a:p>
        </p:txBody>
      </p:sp>
      <p:sp>
        <p:nvSpPr>
          <p:cNvPr id="55" name="Google Shape;55;p5"/>
          <p:cNvSpPr txBox="1"/>
          <p:nvPr/>
        </p:nvSpPr>
        <p:spPr>
          <a:xfrm>
            <a:off x="-6678425" y="4873775"/>
            <a:ext cx="25962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Maio Amarelo</a:t>
            </a:r>
            <a:endParaRPr b="1" sz="1200">
              <a:solidFill>
                <a:srgbClr val="666666"/>
              </a:solidFill>
            </a:endParaRPr>
          </a:p>
          <a:p>
            <a:pPr indent="0" lvl="0" marL="0" rtl="0" algn="l">
              <a:spcBef>
                <a:spcPts val="0"/>
              </a:spcBef>
              <a:spcAft>
                <a:spcPts val="0"/>
              </a:spcAft>
              <a:buNone/>
            </a:pPr>
            <a:r>
              <a:rPr lang="pt-BR" sz="1100">
                <a:solidFill>
                  <a:srgbClr val="666666"/>
                </a:solidFill>
              </a:rPr>
              <a:t>Movimento internacional, apartidário, de conscientização para redução de acidentes de trânsito</a:t>
            </a:r>
            <a:endParaRPr sz="1100">
              <a:solidFill>
                <a:srgbClr val="666666"/>
              </a:solidFill>
            </a:endParaRPr>
          </a:p>
        </p:txBody>
      </p:sp>
      <p:pic>
        <p:nvPicPr>
          <p:cNvPr id="56" name="Google Shape;56;p5"/>
          <p:cNvPicPr preferRelativeResize="0"/>
          <p:nvPr/>
        </p:nvPicPr>
        <p:blipFill>
          <a:blip r:embed="rId7">
            <a:alphaModFix/>
          </a:blip>
          <a:stretch>
            <a:fillRect/>
          </a:stretch>
        </p:blipFill>
        <p:spPr>
          <a:xfrm>
            <a:off x="-7209275" y="6130771"/>
            <a:ext cx="327144" cy="543600"/>
          </a:xfrm>
          <a:prstGeom prst="rect">
            <a:avLst/>
          </a:prstGeom>
          <a:noFill/>
          <a:ln>
            <a:noFill/>
          </a:ln>
        </p:spPr>
      </p:pic>
      <p:sp>
        <p:nvSpPr>
          <p:cNvPr id="57" name="Google Shape;57;p5"/>
          <p:cNvSpPr txBox="1"/>
          <p:nvPr/>
        </p:nvSpPr>
        <p:spPr>
          <a:xfrm>
            <a:off x="-6767150" y="6048536"/>
            <a:ext cx="27360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Junho Vermelho</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para a doação de sangue</a:t>
            </a:r>
            <a:endParaRPr sz="1100">
              <a:solidFill>
                <a:srgbClr val="666666"/>
              </a:solidFill>
            </a:endParaRPr>
          </a:p>
        </p:txBody>
      </p:sp>
      <p:pic>
        <p:nvPicPr>
          <p:cNvPr id="58" name="Google Shape;58;p5"/>
          <p:cNvPicPr preferRelativeResize="0"/>
          <p:nvPr/>
        </p:nvPicPr>
        <p:blipFill>
          <a:blip r:embed="rId5">
            <a:alphaModFix/>
          </a:blip>
          <a:stretch>
            <a:fillRect/>
          </a:stretch>
        </p:blipFill>
        <p:spPr>
          <a:xfrm>
            <a:off x="-7209275" y="7140450"/>
            <a:ext cx="326160" cy="543600"/>
          </a:xfrm>
          <a:prstGeom prst="rect">
            <a:avLst/>
          </a:prstGeom>
          <a:noFill/>
          <a:ln>
            <a:noFill/>
          </a:ln>
        </p:spPr>
      </p:pic>
      <p:sp>
        <p:nvSpPr>
          <p:cNvPr id="59" name="Google Shape;59;p5"/>
          <p:cNvSpPr txBox="1"/>
          <p:nvPr/>
        </p:nvSpPr>
        <p:spPr>
          <a:xfrm>
            <a:off x="-6767650" y="7054086"/>
            <a:ext cx="27360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Julho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de luta contra as hepatites virais</a:t>
            </a:r>
            <a:endParaRPr sz="1100">
              <a:solidFill>
                <a:srgbClr val="666666"/>
              </a:solidFill>
            </a:endParaRPr>
          </a:p>
        </p:txBody>
      </p:sp>
      <p:pic>
        <p:nvPicPr>
          <p:cNvPr id="60" name="Google Shape;60;p5"/>
          <p:cNvPicPr preferRelativeResize="0"/>
          <p:nvPr/>
        </p:nvPicPr>
        <p:blipFill>
          <a:blip r:embed="rId8">
            <a:alphaModFix/>
          </a:blip>
          <a:stretch>
            <a:fillRect/>
          </a:stretch>
        </p:blipFill>
        <p:spPr>
          <a:xfrm>
            <a:off x="-7208615" y="8678501"/>
            <a:ext cx="324000" cy="540000"/>
          </a:xfrm>
          <a:prstGeom prst="rect">
            <a:avLst/>
          </a:prstGeom>
          <a:noFill/>
          <a:ln>
            <a:noFill/>
          </a:ln>
        </p:spPr>
      </p:pic>
      <p:pic>
        <p:nvPicPr>
          <p:cNvPr id="61" name="Google Shape;61;p5"/>
          <p:cNvPicPr preferRelativeResize="0"/>
          <p:nvPr/>
        </p:nvPicPr>
        <p:blipFill>
          <a:blip r:embed="rId9">
            <a:alphaModFix/>
          </a:blip>
          <a:stretch>
            <a:fillRect/>
          </a:stretch>
        </p:blipFill>
        <p:spPr>
          <a:xfrm>
            <a:off x="-7208040" y="8026193"/>
            <a:ext cx="324000" cy="540000"/>
          </a:xfrm>
          <a:prstGeom prst="rect">
            <a:avLst/>
          </a:prstGeom>
          <a:noFill/>
          <a:ln>
            <a:noFill/>
          </a:ln>
        </p:spPr>
      </p:pic>
      <p:sp>
        <p:nvSpPr>
          <p:cNvPr id="62" name="Google Shape;62;p5"/>
          <p:cNvSpPr txBox="1"/>
          <p:nvPr/>
        </p:nvSpPr>
        <p:spPr>
          <a:xfrm>
            <a:off x="-6777190" y="8592851"/>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Laranja - Dia 30</a:t>
            </a:r>
            <a:endParaRPr b="1" sz="1200">
              <a:solidFill>
                <a:srgbClr val="666666"/>
              </a:solidFill>
            </a:endParaRPr>
          </a:p>
          <a:p>
            <a:pPr indent="0" lvl="0" marL="0" rtl="0" algn="l">
              <a:spcBef>
                <a:spcPts val="0"/>
              </a:spcBef>
              <a:spcAft>
                <a:spcPts val="0"/>
              </a:spcAft>
              <a:buNone/>
            </a:pPr>
            <a:r>
              <a:rPr lang="pt-BR" sz="1100">
                <a:solidFill>
                  <a:srgbClr val="666666"/>
                </a:solidFill>
              </a:rPr>
              <a:t>Dia nacional de conscientização sobre esclerose múltipla</a:t>
            </a:r>
            <a:endParaRPr sz="1100">
              <a:solidFill>
                <a:srgbClr val="666666"/>
              </a:solidFill>
            </a:endParaRPr>
          </a:p>
        </p:txBody>
      </p:sp>
      <p:sp>
        <p:nvSpPr>
          <p:cNvPr id="63" name="Google Shape;63;p5"/>
          <p:cNvSpPr txBox="1"/>
          <p:nvPr/>
        </p:nvSpPr>
        <p:spPr>
          <a:xfrm>
            <a:off x="-6789440" y="8016743"/>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Dourado - Dia 1 a 7</a:t>
            </a:r>
            <a:endParaRPr b="1" sz="1200">
              <a:solidFill>
                <a:srgbClr val="666666"/>
              </a:solidFill>
            </a:endParaRPr>
          </a:p>
          <a:p>
            <a:pPr indent="0" lvl="0" marL="0" rtl="0" algn="l">
              <a:spcBef>
                <a:spcPts val="0"/>
              </a:spcBef>
              <a:spcAft>
                <a:spcPts val="0"/>
              </a:spcAft>
              <a:buNone/>
            </a:pPr>
            <a:r>
              <a:rPr lang="pt-BR" sz="1100">
                <a:solidFill>
                  <a:srgbClr val="666666"/>
                </a:solidFill>
              </a:rPr>
              <a:t>Semana mundial do aleitamento materno</a:t>
            </a:r>
            <a:endParaRPr sz="1100">
              <a:solidFill>
                <a:srgbClr val="666666"/>
              </a:solidFill>
            </a:endParaRPr>
          </a:p>
        </p:txBody>
      </p:sp>
      <p:pic>
        <p:nvPicPr>
          <p:cNvPr id="64" name="Google Shape;64;p5"/>
          <p:cNvPicPr preferRelativeResize="0"/>
          <p:nvPr/>
        </p:nvPicPr>
        <p:blipFill>
          <a:blip r:embed="rId10">
            <a:alphaModFix/>
          </a:blip>
          <a:stretch>
            <a:fillRect/>
          </a:stretch>
        </p:blipFill>
        <p:spPr>
          <a:xfrm>
            <a:off x="-7209265" y="9331490"/>
            <a:ext cx="324000" cy="540000"/>
          </a:xfrm>
          <a:prstGeom prst="rect">
            <a:avLst/>
          </a:prstGeom>
          <a:noFill/>
          <a:ln>
            <a:noFill/>
          </a:ln>
        </p:spPr>
      </p:pic>
      <p:sp>
        <p:nvSpPr>
          <p:cNvPr id="65" name="Google Shape;65;p5"/>
          <p:cNvSpPr txBox="1"/>
          <p:nvPr/>
        </p:nvSpPr>
        <p:spPr>
          <a:xfrm>
            <a:off x="-6763240" y="9238013"/>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Agosto Lilás</a:t>
            </a:r>
            <a:endParaRPr b="1" sz="1200">
              <a:solidFill>
                <a:srgbClr val="666666"/>
              </a:solidFill>
            </a:endParaRPr>
          </a:p>
          <a:p>
            <a:pPr indent="0" lvl="0" marL="0" rtl="0" algn="l">
              <a:spcBef>
                <a:spcPts val="0"/>
              </a:spcBef>
              <a:spcAft>
                <a:spcPts val="0"/>
              </a:spcAft>
              <a:buNone/>
            </a:pPr>
            <a:r>
              <a:rPr lang="pt-BR" sz="1100">
                <a:solidFill>
                  <a:srgbClr val="666666"/>
                </a:solidFill>
              </a:rPr>
              <a:t>Mês de enfrentamento da violência contra a mulher - 17 anos da Lei Maria da Penha</a:t>
            </a:r>
            <a:endParaRPr sz="1100">
              <a:solidFill>
                <a:srgbClr val="666666"/>
              </a:solidFill>
            </a:endParaRPr>
          </a:p>
        </p:txBody>
      </p:sp>
      <p:sp>
        <p:nvSpPr>
          <p:cNvPr id="66" name="Google Shape;66;p5"/>
          <p:cNvSpPr txBox="1"/>
          <p:nvPr/>
        </p:nvSpPr>
        <p:spPr>
          <a:xfrm>
            <a:off x="4427775" y="4667118"/>
            <a:ext cx="29853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Novembro Azul</a:t>
            </a:r>
            <a:endParaRPr b="1" sz="1200">
              <a:solidFill>
                <a:srgbClr val="666666"/>
              </a:solidFill>
            </a:endParaRPr>
          </a:p>
          <a:p>
            <a:pPr indent="0" lvl="0" marL="0" rtl="0" algn="l">
              <a:spcBef>
                <a:spcPts val="0"/>
              </a:spcBef>
              <a:spcAft>
                <a:spcPts val="0"/>
              </a:spcAft>
              <a:buNone/>
            </a:pPr>
            <a:r>
              <a:rPr lang="pt-BR" sz="1100">
                <a:solidFill>
                  <a:srgbClr val="666666"/>
                </a:solidFill>
              </a:rPr>
              <a:t>Mês mundial de combate ao câncer</a:t>
            </a:r>
            <a:endParaRPr sz="1100">
              <a:solidFill>
                <a:srgbClr val="666666"/>
              </a:solidFill>
            </a:endParaRPr>
          </a:p>
          <a:p>
            <a:pPr indent="0" lvl="0" marL="0" rtl="0" algn="l">
              <a:spcBef>
                <a:spcPts val="0"/>
              </a:spcBef>
              <a:spcAft>
                <a:spcPts val="0"/>
              </a:spcAft>
              <a:buNone/>
            </a:pPr>
            <a:r>
              <a:rPr lang="pt-BR" sz="1100">
                <a:solidFill>
                  <a:srgbClr val="666666"/>
                </a:solidFill>
              </a:rPr>
              <a:t>de próstata</a:t>
            </a:r>
            <a:endParaRPr sz="1100">
              <a:solidFill>
                <a:srgbClr val="666666"/>
              </a:solidFill>
            </a:endParaRPr>
          </a:p>
        </p:txBody>
      </p:sp>
      <p:pic>
        <p:nvPicPr>
          <p:cNvPr id="67" name="Google Shape;67;p5"/>
          <p:cNvPicPr preferRelativeResize="0"/>
          <p:nvPr/>
        </p:nvPicPr>
        <p:blipFill>
          <a:blip r:embed="rId11">
            <a:alphaModFix/>
          </a:blip>
          <a:stretch>
            <a:fillRect/>
          </a:stretch>
        </p:blipFill>
        <p:spPr>
          <a:xfrm>
            <a:off x="-3770975" y="3248475"/>
            <a:ext cx="324000" cy="541038"/>
          </a:xfrm>
          <a:prstGeom prst="rect">
            <a:avLst/>
          </a:prstGeom>
          <a:noFill/>
          <a:ln>
            <a:noFill/>
          </a:ln>
        </p:spPr>
      </p:pic>
      <p:pic>
        <p:nvPicPr>
          <p:cNvPr id="68" name="Google Shape;68;p5"/>
          <p:cNvPicPr preferRelativeResize="0"/>
          <p:nvPr/>
        </p:nvPicPr>
        <p:blipFill>
          <a:blip r:embed="rId12">
            <a:alphaModFix/>
          </a:blip>
          <a:stretch>
            <a:fillRect/>
          </a:stretch>
        </p:blipFill>
        <p:spPr>
          <a:xfrm>
            <a:off x="-3777950" y="2596125"/>
            <a:ext cx="324000" cy="541038"/>
          </a:xfrm>
          <a:prstGeom prst="rect">
            <a:avLst/>
          </a:prstGeom>
          <a:noFill/>
          <a:ln>
            <a:noFill/>
          </a:ln>
        </p:spPr>
      </p:pic>
      <p:pic>
        <p:nvPicPr>
          <p:cNvPr id="69" name="Google Shape;69;p5"/>
          <p:cNvPicPr preferRelativeResize="0"/>
          <p:nvPr/>
        </p:nvPicPr>
        <p:blipFill>
          <a:blip r:embed="rId13">
            <a:alphaModFix/>
          </a:blip>
          <a:stretch>
            <a:fillRect/>
          </a:stretch>
        </p:blipFill>
        <p:spPr>
          <a:xfrm>
            <a:off x="-3769750" y="1943750"/>
            <a:ext cx="324000" cy="541080"/>
          </a:xfrm>
          <a:prstGeom prst="rect">
            <a:avLst/>
          </a:prstGeom>
          <a:noFill/>
          <a:ln>
            <a:noFill/>
          </a:ln>
        </p:spPr>
      </p:pic>
      <p:sp>
        <p:nvSpPr>
          <p:cNvPr id="70" name="Google Shape;70;p5"/>
          <p:cNvSpPr txBox="1"/>
          <p:nvPr/>
        </p:nvSpPr>
        <p:spPr>
          <a:xfrm>
            <a:off x="-3338900" y="259460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Verde - Dia 27</a:t>
            </a:r>
            <a:endParaRPr b="1" sz="1200">
              <a:solidFill>
                <a:srgbClr val="666666"/>
              </a:solidFill>
            </a:endParaRPr>
          </a:p>
          <a:p>
            <a:pPr indent="0" lvl="0" marL="0" rtl="0" algn="l">
              <a:spcBef>
                <a:spcPts val="0"/>
              </a:spcBef>
              <a:spcAft>
                <a:spcPts val="0"/>
              </a:spcAft>
              <a:buNone/>
            </a:pPr>
            <a:r>
              <a:rPr lang="pt-BR" sz="1100">
                <a:solidFill>
                  <a:srgbClr val="666666"/>
                </a:solidFill>
              </a:rPr>
              <a:t>Dia Nacional da Doação de Órgãos</a:t>
            </a:r>
            <a:endParaRPr sz="1100">
              <a:solidFill>
                <a:srgbClr val="666666"/>
              </a:solidFill>
            </a:endParaRPr>
          </a:p>
        </p:txBody>
      </p:sp>
      <p:sp>
        <p:nvSpPr>
          <p:cNvPr id="71" name="Google Shape;71;p5"/>
          <p:cNvSpPr txBox="1"/>
          <p:nvPr/>
        </p:nvSpPr>
        <p:spPr>
          <a:xfrm>
            <a:off x="-3351150" y="1933718"/>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Amarelo</a:t>
            </a:r>
            <a:endParaRPr b="1" sz="1200">
              <a:solidFill>
                <a:srgbClr val="666666"/>
              </a:solidFill>
            </a:endParaRPr>
          </a:p>
          <a:p>
            <a:pPr indent="0" lvl="0" marL="0" rtl="0" algn="l">
              <a:spcBef>
                <a:spcPts val="0"/>
              </a:spcBef>
              <a:spcAft>
                <a:spcPts val="0"/>
              </a:spcAft>
              <a:buNone/>
            </a:pPr>
            <a:r>
              <a:rPr lang="pt-BR" sz="1100">
                <a:solidFill>
                  <a:srgbClr val="666666"/>
                </a:solidFill>
              </a:rPr>
              <a:t>Mês da Prevenção ao Suicídio</a:t>
            </a:r>
            <a:endParaRPr sz="1100">
              <a:solidFill>
                <a:srgbClr val="666666"/>
              </a:solidFill>
            </a:endParaRPr>
          </a:p>
        </p:txBody>
      </p:sp>
      <p:sp>
        <p:nvSpPr>
          <p:cNvPr id="72" name="Google Shape;72;p5"/>
          <p:cNvSpPr txBox="1"/>
          <p:nvPr/>
        </p:nvSpPr>
        <p:spPr>
          <a:xfrm>
            <a:off x="-3324950" y="3249190"/>
            <a:ext cx="2985300" cy="538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Setembro Vermelho - Dia 29</a:t>
            </a:r>
            <a:endParaRPr b="1" sz="1200">
              <a:solidFill>
                <a:srgbClr val="666666"/>
              </a:solidFill>
            </a:endParaRPr>
          </a:p>
          <a:p>
            <a:pPr indent="0" lvl="0" marL="0" rtl="0" algn="l">
              <a:spcBef>
                <a:spcPts val="0"/>
              </a:spcBef>
              <a:spcAft>
                <a:spcPts val="0"/>
              </a:spcAft>
              <a:buNone/>
            </a:pPr>
            <a:r>
              <a:rPr lang="pt-BR" sz="1100">
                <a:solidFill>
                  <a:srgbClr val="666666"/>
                </a:solidFill>
              </a:rPr>
              <a:t>Dia Mundial do Coração</a:t>
            </a:r>
            <a:endParaRPr sz="1100">
              <a:solidFill>
                <a:srgbClr val="666666"/>
              </a:solidFill>
            </a:endParaRPr>
          </a:p>
        </p:txBody>
      </p:sp>
      <p:pic>
        <p:nvPicPr>
          <p:cNvPr id="73" name="Google Shape;73;p5"/>
          <p:cNvPicPr preferRelativeResize="0"/>
          <p:nvPr/>
        </p:nvPicPr>
        <p:blipFill>
          <a:blip r:embed="rId14">
            <a:alphaModFix/>
          </a:blip>
          <a:stretch>
            <a:fillRect/>
          </a:stretch>
        </p:blipFill>
        <p:spPr>
          <a:xfrm>
            <a:off x="-3770975" y="4344924"/>
            <a:ext cx="323145" cy="540000"/>
          </a:xfrm>
          <a:prstGeom prst="rect">
            <a:avLst/>
          </a:prstGeom>
          <a:noFill/>
          <a:ln>
            <a:noFill/>
          </a:ln>
        </p:spPr>
      </p:pic>
      <p:sp>
        <p:nvSpPr>
          <p:cNvPr id="74" name="Google Shape;74;p5"/>
          <p:cNvSpPr txBox="1"/>
          <p:nvPr/>
        </p:nvSpPr>
        <p:spPr>
          <a:xfrm>
            <a:off x="-3352800" y="4334037"/>
            <a:ext cx="2777400" cy="708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pt-BR" sz="1200">
                <a:solidFill>
                  <a:srgbClr val="666666"/>
                </a:solidFill>
              </a:rPr>
              <a:t>Outubro Rosa</a:t>
            </a:r>
            <a:endParaRPr b="1" sz="1200">
              <a:solidFill>
                <a:srgbClr val="666666"/>
              </a:solidFill>
            </a:endParaRPr>
          </a:p>
          <a:p>
            <a:pPr indent="0" lvl="0" marL="0" rtl="0" algn="l">
              <a:spcBef>
                <a:spcPts val="0"/>
              </a:spcBef>
              <a:spcAft>
                <a:spcPts val="0"/>
              </a:spcAft>
              <a:buNone/>
            </a:pPr>
            <a:r>
              <a:rPr lang="pt-BR" sz="1100">
                <a:solidFill>
                  <a:srgbClr val="666666"/>
                </a:solidFill>
              </a:rPr>
              <a:t>Mês de conscientização sobre o câncer de mama</a:t>
            </a:r>
            <a:endParaRPr sz="1100">
              <a:solidFill>
                <a:srgbClr val="6666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cxnSp>
        <p:nvCxnSpPr>
          <p:cNvPr id="79" name="Google Shape;79;p6"/>
          <p:cNvCxnSpPr/>
          <p:nvPr/>
        </p:nvCxnSpPr>
        <p:spPr>
          <a:xfrm>
            <a:off x="360000" y="3544933"/>
            <a:ext cx="6840900" cy="0"/>
          </a:xfrm>
          <a:prstGeom prst="straightConnector1">
            <a:avLst/>
          </a:prstGeom>
          <a:noFill/>
          <a:ln cap="flat" cmpd="sng" w="38100">
            <a:solidFill>
              <a:srgbClr val="004F9F"/>
            </a:solidFill>
            <a:prstDash val="solid"/>
            <a:round/>
            <a:headEnd len="med" w="med" type="none"/>
            <a:tailEnd len="med" w="med" type="none"/>
          </a:ln>
        </p:spPr>
      </p:cxnSp>
      <p:sp>
        <p:nvSpPr>
          <p:cNvPr id="80" name="Google Shape;80;p6"/>
          <p:cNvSpPr txBox="1"/>
          <p:nvPr/>
        </p:nvSpPr>
        <p:spPr>
          <a:xfrm>
            <a:off x="357550" y="3812645"/>
            <a:ext cx="68409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Botsuana em alerta máximo devido a surto de antraz</a:t>
            </a:r>
            <a:endParaRPr b="1" sz="1600">
              <a:solidFill>
                <a:srgbClr val="004F9F"/>
              </a:solidFill>
            </a:endParaRPr>
          </a:p>
        </p:txBody>
      </p:sp>
      <p:sp>
        <p:nvSpPr>
          <p:cNvPr id="81" name="Google Shape;81;p6"/>
          <p:cNvSpPr txBox="1"/>
          <p:nvPr/>
        </p:nvSpPr>
        <p:spPr>
          <a:xfrm>
            <a:off x="359300" y="1850692"/>
            <a:ext cx="6833100" cy="7389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Os doentes identificados neste “foco de ‘legionella’” têm entre 52 e 92 anos, indicou à Lusa Rui Lages, presidente da autarquia de Caminha, no distrito de Viana do Castelo. Dos seis casos identificados, cinco residem em Vila Praia de Âncora e um em Vilarelho, acrescentou.</a:t>
            </a:r>
            <a:endParaRPr sz="1200">
              <a:solidFill>
                <a:srgbClr val="666666"/>
              </a:solidFill>
            </a:endParaRPr>
          </a:p>
        </p:txBody>
      </p:sp>
      <p:sp>
        <p:nvSpPr>
          <p:cNvPr id="82" name="Google Shape;82;p6"/>
          <p:cNvSpPr txBox="1"/>
          <p:nvPr/>
        </p:nvSpPr>
        <p:spPr>
          <a:xfrm>
            <a:off x="359900" y="4243950"/>
            <a:ext cx="6840900" cy="1477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pt-BR" sz="1200">
                <a:solidFill>
                  <a:srgbClr val="666666"/>
                </a:solidFill>
              </a:rPr>
              <a:t>As autoridades de saúde do Botsuana disseram na quinta-feira que o país está em alerta máximo após um surto de antraz nos países vizinhos. Nyanga disse que, por meio do Instituto de Saúde Pública de Botsuana (BPHI), Botsuana ativou seus mecanismos de vigilância e reforçou seus sistemas de detecção e alerta precoce, para garantir que a doença não se espalhe para Botsuana, acrescentando que as autoridades de saúde, agricultura e outras partes interessadas colocaram em prática todas as precauções e salvaguardas necessárias para garantir sua segurança.</a:t>
            </a:r>
            <a:endParaRPr sz="1200">
              <a:solidFill>
                <a:srgbClr val="666666"/>
              </a:solidFill>
            </a:endParaRPr>
          </a:p>
        </p:txBody>
      </p:sp>
      <p:sp>
        <p:nvSpPr>
          <p:cNvPr id="83" name="Google Shape;83;p6"/>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84" name="Google Shape;84;p6"/>
          <p:cNvSpPr txBox="1"/>
          <p:nvPr/>
        </p:nvSpPr>
        <p:spPr>
          <a:xfrm>
            <a:off x="360800" y="5960319"/>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16</a:t>
            </a:r>
            <a:r>
              <a:rPr lang="pt-BR" sz="1200">
                <a:solidFill>
                  <a:srgbClr val="666666"/>
                </a:solidFill>
              </a:rPr>
              <a:t>/11/2023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Encaminhado alerta de rumor para Gerência de Zoonoses / Coordenadoria de Saúde Única</a:t>
            </a:r>
            <a:endParaRPr sz="800">
              <a:solidFill>
                <a:srgbClr val="666666"/>
              </a:solidFill>
            </a:endParaRPr>
          </a:p>
        </p:txBody>
      </p:sp>
      <p:sp>
        <p:nvSpPr>
          <p:cNvPr id="85" name="Google Shape;85;p6"/>
          <p:cNvSpPr txBox="1"/>
          <p:nvPr/>
        </p:nvSpPr>
        <p:spPr>
          <a:xfrm>
            <a:off x="3375400" y="5960431"/>
            <a:ext cx="3827400" cy="369300"/>
          </a:xfrm>
          <a:prstGeom prst="rect">
            <a:avLst/>
          </a:prstGeom>
          <a:noFill/>
          <a:ln>
            <a:noFill/>
          </a:ln>
        </p:spPr>
        <p:txBody>
          <a:bodyPr anchorCtr="0" anchor="t" bIns="91425" lIns="90000"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3">
                  <a:extLst>
                    <a:ext uri="{A12FA001-AC4F-418D-AE19-62706E023703}">
                      <ahyp:hlinkClr val="tx"/>
                    </a:ext>
                  </a:extLst>
                </a:hlinkClick>
              </a:rPr>
              <a:t>News.cn</a:t>
            </a:r>
            <a:endParaRPr sz="1200">
              <a:solidFill>
                <a:srgbClr val="004F9F"/>
              </a:solidFill>
            </a:endParaRPr>
          </a:p>
        </p:txBody>
      </p:sp>
      <p:sp>
        <p:nvSpPr>
          <p:cNvPr id="86" name="Google Shape;86;p6"/>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87" name="Google Shape;87;p6"/>
          <p:cNvSpPr txBox="1"/>
          <p:nvPr/>
        </p:nvSpPr>
        <p:spPr>
          <a:xfrm>
            <a:off x="360000" y="1431575"/>
            <a:ext cx="68331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Seis pessoas infectadas com 'legionella' em Caminha</a:t>
            </a:r>
            <a:endParaRPr b="1" sz="1600">
              <a:solidFill>
                <a:srgbClr val="004F9F"/>
              </a:solidFill>
            </a:endParaRPr>
          </a:p>
        </p:txBody>
      </p:sp>
      <p:sp>
        <p:nvSpPr>
          <p:cNvPr id="88" name="Google Shape;88;p6"/>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a:t>
            </a:r>
            <a:r>
              <a:rPr b="1" lang="pt-BR">
                <a:solidFill>
                  <a:schemeClr val="lt1"/>
                </a:solidFill>
              </a:rPr>
              <a:t>INTERNACIONAIS</a:t>
            </a:r>
            <a:endParaRPr b="1">
              <a:solidFill>
                <a:schemeClr val="lt1"/>
              </a:solidFill>
            </a:endParaRPr>
          </a:p>
        </p:txBody>
      </p:sp>
      <p:sp>
        <p:nvSpPr>
          <p:cNvPr id="89" name="Google Shape;89;p6"/>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1</a:t>
            </a:r>
            <a:endParaRPr b="1" sz="3600">
              <a:solidFill>
                <a:srgbClr val="004F9F"/>
              </a:solidFill>
            </a:endParaRPr>
          </a:p>
        </p:txBody>
      </p:sp>
      <p:sp>
        <p:nvSpPr>
          <p:cNvPr id="90" name="Google Shape;90;p6"/>
          <p:cNvSpPr txBox="1"/>
          <p:nvPr/>
        </p:nvSpPr>
        <p:spPr>
          <a:xfrm>
            <a:off x="353125" y="2574243"/>
            <a:ext cx="6840000" cy="6192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14</a:t>
            </a:r>
            <a:r>
              <a:rPr lang="pt-BR" sz="1200">
                <a:solidFill>
                  <a:srgbClr val="666666"/>
                </a:solidFill>
              </a:rPr>
              <a:t>/11/2023</a:t>
            </a:r>
            <a:endParaRPr sz="1200">
              <a:solidFill>
                <a:srgbClr val="666666"/>
              </a:solidFill>
            </a:endParaRPr>
          </a:p>
          <a:p>
            <a:pPr indent="0" lvl="0" marL="0" rtl="0" algn="just">
              <a:spcBef>
                <a:spcPts val="1000"/>
              </a:spcBef>
              <a:spcAft>
                <a:spcPts val="0"/>
              </a:spcAft>
              <a:buNone/>
            </a:pPr>
            <a:r>
              <a:rPr b="1" lang="pt-BR" sz="800">
                <a:solidFill>
                  <a:srgbClr val="666666"/>
                </a:solidFill>
              </a:rPr>
              <a:t>Encaminhamentos:</a:t>
            </a:r>
            <a:r>
              <a:rPr lang="pt-BR" sz="800">
                <a:solidFill>
                  <a:srgbClr val="666666"/>
                </a:solidFill>
              </a:rPr>
              <a:t> Encaminhado alerta de rumor para Coordenadoria de Vigilância Epidemiológica / Gerência de Influenza e Doenças Respiratórias</a:t>
            </a:r>
            <a:endParaRPr sz="800">
              <a:solidFill>
                <a:srgbClr val="666666"/>
              </a:solidFill>
            </a:endParaRPr>
          </a:p>
          <a:p>
            <a:pPr indent="0" lvl="0" marL="0" rtl="0" algn="just">
              <a:spcBef>
                <a:spcPts val="1000"/>
              </a:spcBef>
              <a:spcAft>
                <a:spcPts val="1000"/>
              </a:spcAft>
              <a:buNone/>
            </a:pPr>
            <a:r>
              <a:t/>
            </a:r>
            <a:endParaRPr sz="800">
              <a:solidFill>
                <a:srgbClr val="666666"/>
              </a:solidFill>
            </a:endParaRPr>
          </a:p>
        </p:txBody>
      </p:sp>
      <p:sp>
        <p:nvSpPr>
          <p:cNvPr id="91" name="Google Shape;91;p6"/>
          <p:cNvSpPr txBox="1"/>
          <p:nvPr/>
        </p:nvSpPr>
        <p:spPr>
          <a:xfrm>
            <a:off x="3956875" y="2574363"/>
            <a:ext cx="32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4">
                  <a:extLst>
                    <a:ext uri="{A12FA001-AC4F-418D-AE19-62706E023703}">
                      <ahyp:hlinkClr val="tx"/>
                    </a:ext>
                  </a:extLst>
                </a:hlinkClick>
              </a:rPr>
              <a:t>Sapo.pt</a:t>
            </a:r>
            <a:endParaRPr sz="1200">
              <a:solidFill>
                <a:srgbClr val="004F9F"/>
              </a:solidFill>
            </a:endParaRPr>
          </a:p>
        </p:txBody>
      </p:sp>
      <p:cxnSp>
        <p:nvCxnSpPr>
          <p:cNvPr id="92" name="Google Shape;92;p6"/>
          <p:cNvCxnSpPr/>
          <p:nvPr/>
        </p:nvCxnSpPr>
        <p:spPr>
          <a:xfrm>
            <a:off x="365250" y="6777510"/>
            <a:ext cx="6833100" cy="0"/>
          </a:xfrm>
          <a:prstGeom prst="straightConnector1">
            <a:avLst/>
          </a:prstGeom>
          <a:noFill/>
          <a:ln cap="flat" cmpd="sng" w="38100">
            <a:solidFill>
              <a:srgbClr val="004F9F"/>
            </a:solidFill>
            <a:prstDash val="solid"/>
            <a:round/>
            <a:headEnd len="med" w="med" type="none"/>
            <a:tailEnd len="med" w="med" type="none"/>
          </a:ln>
        </p:spPr>
      </p:cxnSp>
      <p:sp>
        <p:nvSpPr>
          <p:cNvPr id="93" name="Google Shape;93;p6"/>
          <p:cNvSpPr txBox="1"/>
          <p:nvPr/>
        </p:nvSpPr>
        <p:spPr>
          <a:xfrm>
            <a:off x="1794200" y="7367378"/>
            <a:ext cx="5398200" cy="1108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A Câmara Municipal de Harare declarou ontem o estado de emergência devido ao surto de cólera que se espalhou pela cidade, invocando memórias da mortal pandemia de 2008.O chefe de epidemiologia e controle de doenças do Conselho, Michael Vere, disse que a cidade não tem capacidade de conter o surto.</a:t>
            </a:r>
            <a:endParaRPr sz="1200">
              <a:solidFill>
                <a:srgbClr val="666666"/>
              </a:solidFill>
            </a:endParaRPr>
          </a:p>
        </p:txBody>
      </p:sp>
      <p:sp>
        <p:nvSpPr>
          <p:cNvPr id="94" name="Google Shape;94;p6"/>
          <p:cNvSpPr txBox="1"/>
          <p:nvPr/>
        </p:nvSpPr>
        <p:spPr>
          <a:xfrm>
            <a:off x="365125" y="7002798"/>
            <a:ext cx="69732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Cólera: Harare declara estado de emergência</a:t>
            </a:r>
            <a:endParaRPr b="1" sz="1600">
              <a:solidFill>
                <a:srgbClr val="004F9F"/>
              </a:solidFill>
            </a:endParaRPr>
          </a:p>
        </p:txBody>
      </p:sp>
      <p:sp>
        <p:nvSpPr>
          <p:cNvPr id="95" name="Google Shape;95;p6"/>
          <p:cNvSpPr txBox="1"/>
          <p:nvPr/>
        </p:nvSpPr>
        <p:spPr>
          <a:xfrm>
            <a:off x="353125" y="8429261"/>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16</a:t>
            </a:r>
            <a:r>
              <a:rPr lang="pt-BR" sz="1200">
                <a:solidFill>
                  <a:srgbClr val="666666"/>
                </a:solidFill>
              </a:rPr>
              <a:t>/11/2023</a:t>
            </a:r>
            <a:endParaRPr sz="1200">
              <a:solidFill>
                <a:srgbClr val="666666"/>
              </a:solidFill>
            </a:endParaRPr>
          </a:p>
          <a:p>
            <a:pPr indent="0" lvl="0" marL="0" rtl="0" algn="just">
              <a:spcBef>
                <a:spcPts val="1000"/>
              </a:spcBef>
              <a:spcAft>
                <a:spcPts val="1000"/>
              </a:spcAft>
              <a:buClr>
                <a:schemeClr val="dk1"/>
              </a:buClr>
              <a:buSzPts val="1100"/>
              <a:buFont typeface="Arial"/>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Gerência de Doenças de Transmissão Hídrica e Alimentar</a:t>
            </a:r>
            <a:endParaRPr sz="800">
              <a:solidFill>
                <a:srgbClr val="666666"/>
              </a:solidFill>
            </a:endParaRPr>
          </a:p>
        </p:txBody>
      </p:sp>
      <p:sp>
        <p:nvSpPr>
          <p:cNvPr id="96" name="Google Shape;96;p6"/>
          <p:cNvSpPr txBox="1"/>
          <p:nvPr/>
        </p:nvSpPr>
        <p:spPr>
          <a:xfrm>
            <a:off x="3779875" y="8429390"/>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5">
                  <a:extLst>
                    <a:ext uri="{A12FA001-AC4F-418D-AE19-62706E023703}">
                      <ahyp:hlinkClr val="tx"/>
                    </a:ext>
                  </a:extLst>
                </a:hlinkClick>
              </a:rPr>
              <a:t>NewsDay</a:t>
            </a:r>
            <a:endParaRPr sz="1200">
              <a:solidFill>
                <a:srgbClr val="004F9F"/>
              </a:solidFill>
            </a:endParaRPr>
          </a:p>
        </p:txBody>
      </p:sp>
      <p:pic>
        <p:nvPicPr>
          <p:cNvPr id="97" name="Google Shape;97;p6"/>
          <p:cNvPicPr preferRelativeResize="0"/>
          <p:nvPr/>
        </p:nvPicPr>
        <p:blipFill>
          <a:blip r:embed="rId6">
            <a:alphaModFix/>
          </a:blip>
          <a:stretch>
            <a:fillRect/>
          </a:stretch>
        </p:blipFill>
        <p:spPr>
          <a:xfrm>
            <a:off x="365125" y="7471303"/>
            <a:ext cx="1440000" cy="90034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cxnSp>
        <p:nvCxnSpPr>
          <p:cNvPr id="102" name="Google Shape;102;p7"/>
          <p:cNvCxnSpPr/>
          <p:nvPr/>
        </p:nvCxnSpPr>
        <p:spPr>
          <a:xfrm>
            <a:off x="360000" y="3779471"/>
            <a:ext cx="6840900" cy="0"/>
          </a:xfrm>
          <a:prstGeom prst="straightConnector1">
            <a:avLst/>
          </a:prstGeom>
          <a:noFill/>
          <a:ln cap="flat" cmpd="sng" w="38100">
            <a:solidFill>
              <a:srgbClr val="004F9F"/>
            </a:solidFill>
            <a:prstDash val="solid"/>
            <a:round/>
            <a:headEnd len="med" w="med" type="none"/>
            <a:tailEnd len="med" w="med" type="none"/>
          </a:ln>
        </p:spPr>
      </p:cxnSp>
      <p:sp>
        <p:nvSpPr>
          <p:cNvPr id="103" name="Google Shape;103;p7"/>
          <p:cNvSpPr txBox="1"/>
          <p:nvPr/>
        </p:nvSpPr>
        <p:spPr>
          <a:xfrm>
            <a:off x="357550" y="4040254"/>
            <a:ext cx="70044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Número de estupros aumenta 14,9% no Brasil, com 34 mil em seis meses</a:t>
            </a:r>
            <a:endParaRPr b="1" sz="1600">
              <a:solidFill>
                <a:srgbClr val="004F9F"/>
              </a:solidFill>
            </a:endParaRPr>
          </a:p>
        </p:txBody>
      </p:sp>
      <p:sp>
        <p:nvSpPr>
          <p:cNvPr id="104" name="Google Shape;104;p7"/>
          <p:cNvSpPr txBox="1"/>
          <p:nvPr/>
        </p:nvSpPr>
        <p:spPr>
          <a:xfrm>
            <a:off x="1794200" y="1883138"/>
            <a:ext cx="5398200" cy="923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A Vigilância Epidemiológica de Piracicaba confirmou a primeira morte por febre maculosa na cidade este ano. Neste ano esta é a segunda confirmação da doença; no ano passado, foram confirmados dois casos e um óbito pela doença; em 2021, foram cinco confirmações e quatro mortes.</a:t>
            </a:r>
            <a:endParaRPr sz="1200">
              <a:solidFill>
                <a:srgbClr val="666666"/>
              </a:solidFill>
            </a:endParaRPr>
          </a:p>
        </p:txBody>
      </p:sp>
      <p:sp>
        <p:nvSpPr>
          <p:cNvPr id="105" name="Google Shape;105;p7"/>
          <p:cNvSpPr txBox="1"/>
          <p:nvPr/>
        </p:nvSpPr>
        <p:spPr>
          <a:xfrm>
            <a:off x="1802600" y="4711604"/>
            <a:ext cx="5398200" cy="14316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pt-BR" sz="1200">
                <a:solidFill>
                  <a:srgbClr val="666666"/>
                </a:solidFill>
              </a:rPr>
              <a:t>A cada 8 minutos, uma menina ou mulher foi estuprada no primeiro semestre deste ano no Brasil, maior número da série iniciada em 2019 pelo Fórum Brasileiro de Segurança Pública (FBSP). Foram registrados 34 mil estupros e estupros de vulneráveis de meninas e mulheres de janeiro a junho, o que representa aumento de 14,9% em relação ao mesmo período do ano passado. </a:t>
            </a:r>
            <a:endParaRPr sz="1200">
              <a:solidFill>
                <a:srgbClr val="666666"/>
              </a:solidFill>
            </a:endParaRPr>
          </a:p>
        </p:txBody>
      </p:sp>
      <p:sp>
        <p:nvSpPr>
          <p:cNvPr id="106" name="Google Shape;106;p7"/>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07" name="Google Shape;107;p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08" name="Google Shape;108;p7"/>
          <p:cNvSpPr txBox="1"/>
          <p:nvPr/>
        </p:nvSpPr>
        <p:spPr>
          <a:xfrm>
            <a:off x="360000" y="1431575"/>
            <a:ext cx="68331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Piracicaba confirma primeira morte por febre maculosa este ano</a:t>
            </a:r>
            <a:endParaRPr b="1" sz="1600">
              <a:solidFill>
                <a:srgbClr val="004F9F"/>
              </a:solidFill>
            </a:endParaRPr>
          </a:p>
        </p:txBody>
      </p:sp>
      <p:sp>
        <p:nvSpPr>
          <p:cNvPr id="109" name="Google Shape;109;p7"/>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NACIONAIS</a:t>
            </a:r>
            <a:endParaRPr b="1">
              <a:solidFill>
                <a:schemeClr val="lt1"/>
              </a:solidFill>
            </a:endParaRPr>
          </a:p>
        </p:txBody>
      </p:sp>
      <p:sp>
        <p:nvSpPr>
          <p:cNvPr id="110" name="Google Shape;110;p7"/>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2</a:t>
            </a:r>
            <a:endParaRPr b="1" sz="3600">
              <a:solidFill>
                <a:srgbClr val="004F9F"/>
              </a:solidFill>
            </a:endParaRPr>
          </a:p>
        </p:txBody>
      </p:sp>
      <p:sp>
        <p:nvSpPr>
          <p:cNvPr id="111" name="Google Shape;111;p7"/>
          <p:cNvSpPr txBox="1"/>
          <p:nvPr/>
        </p:nvSpPr>
        <p:spPr>
          <a:xfrm>
            <a:off x="360800" y="6090913"/>
            <a:ext cx="6840000" cy="744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13/11</a:t>
            </a:r>
            <a:r>
              <a:rPr lang="pt-BR" sz="1200">
                <a:solidFill>
                  <a:srgbClr val="666666"/>
                </a:solidFill>
              </a:rPr>
              <a:t>/2023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Encaminhado alerta de rumor para Gerência de Atenção à Saúde da Mulher e às Pessoas em Situação de Violência / Gerência de Vigilância de Doenças e Agravos Não Transmissíveis</a:t>
            </a:r>
            <a:endParaRPr sz="800">
              <a:solidFill>
                <a:srgbClr val="666666"/>
              </a:solidFill>
            </a:endParaRPr>
          </a:p>
        </p:txBody>
      </p:sp>
      <p:sp>
        <p:nvSpPr>
          <p:cNvPr id="112" name="Google Shape;112;p7"/>
          <p:cNvSpPr txBox="1"/>
          <p:nvPr/>
        </p:nvSpPr>
        <p:spPr>
          <a:xfrm>
            <a:off x="3375400" y="6091024"/>
            <a:ext cx="3827400" cy="369300"/>
          </a:xfrm>
          <a:prstGeom prst="rect">
            <a:avLst/>
          </a:prstGeom>
          <a:noFill/>
          <a:ln>
            <a:noFill/>
          </a:ln>
        </p:spPr>
        <p:txBody>
          <a:bodyPr anchorCtr="0" anchor="t" bIns="91425" lIns="90000"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3">
                  <a:extLst>
                    <a:ext uri="{A12FA001-AC4F-418D-AE19-62706E023703}">
                      <ahyp:hlinkClr val="tx"/>
                    </a:ext>
                  </a:extLst>
                </a:hlinkClick>
              </a:rPr>
              <a:t>Dourados News</a:t>
            </a:r>
            <a:endParaRPr sz="1200">
              <a:solidFill>
                <a:srgbClr val="004F9F"/>
              </a:solidFill>
            </a:endParaRPr>
          </a:p>
        </p:txBody>
      </p:sp>
      <p:sp>
        <p:nvSpPr>
          <p:cNvPr id="113" name="Google Shape;113;p7"/>
          <p:cNvSpPr txBox="1"/>
          <p:nvPr/>
        </p:nvSpPr>
        <p:spPr>
          <a:xfrm>
            <a:off x="353125" y="2833876"/>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13</a:t>
            </a:r>
            <a:r>
              <a:rPr lang="pt-BR" sz="1200">
                <a:solidFill>
                  <a:srgbClr val="666666"/>
                </a:solidFill>
              </a:rPr>
              <a:t>/11/2023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Gerência de Zoonoses / Coordenadoria de Saúde Única</a:t>
            </a:r>
            <a:endParaRPr sz="800">
              <a:solidFill>
                <a:srgbClr val="666666"/>
              </a:solidFill>
            </a:endParaRPr>
          </a:p>
        </p:txBody>
      </p:sp>
      <p:sp>
        <p:nvSpPr>
          <p:cNvPr id="114" name="Google Shape;114;p7"/>
          <p:cNvSpPr txBox="1"/>
          <p:nvPr/>
        </p:nvSpPr>
        <p:spPr>
          <a:xfrm>
            <a:off x="3780000" y="2834000"/>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4">
                  <a:extLst>
                    <a:ext uri="{A12FA001-AC4F-418D-AE19-62706E023703}">
                      <ahyp:hlinkClr val="tx"/>
                    </a:ext>
                  </a:extLst>
                </a:hlinkClick>
              </a:rPr>
              <a:t>CBN Campinas</a:t>
            </a:r>
            <a:endParaRPr sz="1200">
              <a:solidFill>
                <a:srgbClr val="004F9F"/>
              </a:solidFill>
            </a:endParaRPr>
          </a:p>
        </p:txBody>
      </p:sp>
      <p:cxnSp>
        <p:nvCxnSpPr>
          <p:cNvPr id="115" name="Google Shape;115;p7"/>
          <p:cNvCxnSpPr/>
          <p:nvPr/>
        </p:nvCxnSpPr>
        <p:spPr>
          <a:xfrm>
            <a:off x="365250" y="7112142"/>
            <a:ext cx="6833100" cy="0"/>
          </a:xfrm>
          <a:prstGeom prst="straightConnector1">
            <a:avLst/>
          </a:prstGeom>
          <a:noFill/>
          <a:ln cap="flat" cmpd="sng" w="38100">
            <a:solidFill>
              <a:srgbClr val="004F9F"/>
            </a:solidFill>
            <a:prstDash val="solid"/>
            <a:round/>
            <a:headEnd len="med" w="med" type="none"/>
            <a:tailEnd len="med" w="med" type="none"/>
          </a:ln>
        </p:spPr>
      </p:cxnSp>
      <p:sp>
        <p:nvSpPr>
          <p:cNvPr id="116" name="Google Shape;116;p7"/>
          <p:cNvSpPr txBox="1"/>
          <p:nvPr/>
        </p:nvSpPr>
        <p:spPr>
          <a:xfrm>
            <a:off x="359350" y="8025117"/>
            <a:ext cx="6833100" cy="9234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Uma criança de oito anos morreu em Diadema, na Grande São Paulo, vítima da meningite, segundo a prefeitura da cidade. Seguindo o protocolo do Ministério da Saúde, a Prefeitura de Diadema informou que foi realizada nesta terça-feira (14), o exame de quimioprofilaxia em todos os estudantes da mesma sala de aula.</a:t>
            </a:r>
            <a:endParaRPr sz="1200">
              <a:solidFill>
                <a:srgbClr val="666666"/>
              </a:solidFill>
            </a:endParaRPr>
          </a:p>
        </p:txBody>
      </p:sp>
      <p:sp>
        <p:nvSpPr>
          <p:cNvPr id="117" name="Google Shape;117;p7"/>
          <p:cNvSpPr txBox="1"/>
          <p:nvPr/>
        </p:nvSpPr>
        <p:spPr>
          <a:xfrm>
            <a:off x="365125" y="7347347"/>
            <a:ext cx="69732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Estudante de oito anos morre de meningite em Diadema, na Grande SP, diz prefeitura</a:t>
            </a:r>
            <a:endParaRPr b="1" sz="1600">
              <a:solidFill>
                <a:srgbClr val="004F9F"/>
              </a:solidFill>
            </a:endParaRPr>
          </a:p>
        </p:txBody>
      </p:sp>
      <p:sp>
        <p:nvSpPr>
          <p:cNvPr id="118" name="Google Shape;118;p7"/>
          <p:cNvSpPr txBox="1"/>
          <p:nvPr/>
        </p:nvSpPr>
        <p:spPr>
          <a:xfrm>
            <a:off x="353125" y="8931914"/>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15</a:t>
            </a:r>
            <a:r>
              <a:rPr lang="pt-BR" sz="1200">
                <a:solidFill>
                  <a:srgbClr val="666666"/>
                </a:solidFill>
              </a:rPr>
              <a:t>/11/2023</a:t>
            </a:r>
            <a:endParaRPr sz="1200">
              <a:solidFill>
                <a:srgbClr val="666666"/>
              </a:solidFill>
            </a:endParaRPr>
          </a:p>
          <a:p>
            <a:pPr indent="0" lvl="0" marL="0" rtl="0" algn="just">
              <a:spcBef>
                <a:spcPts val="1000"/>
              </a:spcBef>
              <a:spcAft>
                <a:spcPts val="1000"/>
              </a:spcAft>
              <a:buClr>
                <a:schemeClr val="dk1"/>
              </a:buClr>
              <a:buSzPts val="1100"/>
              <a:buFont typeface="Arial"/>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Coordenadoria de Imunização / Gerência de Doenças Agudas e Exantemáticas</a:t>
            </a:r>
            <a:endParaRPr sz="800">
              <a:solidFill>
                <a:srgbClr val="666666"/>
              </a:solidFill>
            </a:endParaRPr>
          </a:p>
        </p:txBody>
      </p:sp>
      <p:sp>
        <p:nvSpPr>
          <p:cNvPr id="119" name="Google Shape;119;p7"/>
          <p:cNvSpPr txBox="1"/>
          <p:nvPr/>
        </p:nvSpPr>
        <p:spPr>
          <a:xfrm>
            <a:off x="3779875" y="8932042"/>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5">
                  <a:extLst>
                    <a:ext uri="{A12FA001-AC4F-418D-AE19-62706E023703}">
                      <ahyp:hlinkClr val="tx"/>
                    </a:ext>
                  </a:extLst>
                </a:hlinkClick>
              </a:rPr>
              <a:t>G1</a:t>
            </a:r>
            <a:endParaRPr sz="1200">
              <a:solidFill>
                <a:srgbClr val="004F9F"/>
              </a:solidFill>
            </a:endParaRPr>
          </a:p>
        </p:txBody>
      </p:sp>
      <p:pic>
        <p:nvPicPr>
          <p:cNvPr id="120" name="Google Shape;120;p7"/>
          <p:cNvPicPr preferRelativeResize="0"/>
          <p:nvPr/>
        </p:nvPicPr>
        <p:blipFill>
          <a:blip r:embed="rId6">
            <a:alphaModFix/>
          </a:blip>
          <a:stretch>
            <a:fillRect/>
          </a:stretch>
        </p:blipFill>
        <p:spPr>
          <a:xfrm>
            <a:off x="353125" y="1979156"/>
            <a:ext cx="1440000" cy="810515"/>
          </a:xfrm>
          <a:prstGeom prst="rect">
            <a:avLst/>
          </a:prstGeom>
          <a:noFill/>
          <a:ln>
            <a:noFill/>
          </a:ln>
        </p:spPr>
      </p:pic>
      <p:pic>
        <p:nvPicPr>
          <p:cNvPr id="121" name="Google Shape;121;p7"/>
          <p:cNvPicPr preferRelativeResize="0"/>
          <p:nvPr/>
        </p:nvPicPr>
        <p:blipFill>
          <a:blip r:embed="rId7">
            <a:alphaModFix/>
          </a:blip>
          <a:stretch>
            <a:fillRect/>
          </a:stretch>
        </p:blipFill>
        <p:spPr>
          <a:xfrm>
            <a:off x="353125" y="4828206"/>
            <a:ext cx="1440001" cy="97814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cxnSp>
        <p:nvCxnSpPr>
          <p:cNvPr id="126" name="Google Shape;126;p8"/>
          <p:cNvCxnSpPr/>
          <p:nvPr/>
        </p:nvCxnSpPr>
        <p:spPr>
          <a:xfrm>
            <a:off x="360000" y="4071360"/>
            <a:ext cx="6840900" cy="0"/>
          </a:xfrm>
          <a:prstGeom prst="straightConnector1">
            <a:avLst/>
          </a:prstGeom>
          <a:noFill/>
          <a:ln cap="flat" cmpd="sng" w="38100">
            <a:solidFill>
              <a:srgbClr val="004F9F"/>
            </a:solidFill>
            <a:prstDash val="solid"/>
            <a:round/>
            <a:headEnd len="med" w="med" type="none"/>
            <a:tailEnd len="med" w="med" type="none"/>
          </a:ln>
        </p:spPr>
      </p:cxnSp>
      <p:sp>
        <p:nvSpPr>
          <p:cNvPr id="127" name="Google Shape;127;p8"/>
          <p:cNvSpPr txBox="1"/>
          <p:nvPr/>
        </p:nvSpPr>
        <p:spPr>
          <a:xfrm>
            <a:off x="357550" y="4214250"/>
            <a:ext cx="70044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Fiscais apreendem mais de 2,1 toneladas de muçarela proibida de vender no país</a:t>
            </a:r>
            <a:endParaRPr b="1" sz="1600">
              <a:solidFill>
                <a:srgbClr val="004F9F"/>
              </a:solidFill>
            </a:endParaRPr>
          </a:p>
        </p:txBody>
      </p:sp>
      <p:sp>
        <p:nvSpPr>
          <p:cNvPr id="128" name="Google Shape;128;p8"/>
          <p:cNvSpPr txBox="1"/>
          <p:nvPr/>
        </p:nvSpPr>
        <p:spPr>
          <a:xfrm>
            <a:off x="1794200" y="1856758"/>
            <a:ext cx="5398200" cy="14775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Nas últimas semanas, os casos de covid-19 aumentaram significativamente em todo Mato Grosso do Sul, com ápice nas últimas quatro, quando mais da metade dos casos registrados entre setembro e outubro ocorreram. Pelos dados da SES (Secretaria de Estado de Saúde), o Estado teve 1.008 registros de covid-19 entre 8 de outubro e 4 de novembro (quatro semanas). Antes disso, entre o final de agosto e 7 de outubro – período de seis semanas - foram 974 notificações </a:t>
            </a:r>
            <a:endParaRPr sz="1200">
              <a:solidFill>
                <a:srgbClr val="666666"/>
              </a:solidFill>
            </a:endParaRPr>
          </a:p>
        </p:txBody>
      </p:sp>
      <p:sp>
        <p:nvSpPr>
          <p:cNvPr id="129" name="Google Shape;129;p8"/>
          <p:cNvSpPr txBox="1"/>
          <p:nvPr/>
        </p:nvSpPr>
        <p:spPr>
          <a:xfrm>
            <a:off x="359900" y="4881455"/>
            <a:ext cx="68409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pt-BR" sz="1200">
                <a:solidFill>
                  <a:srgbClr val="666666"/>
                </a:solidFill>
              </a:rPr>
              <a:t>Fiscais da Decon (Delegacia Especializada de Repressão aos Crimes contra as Relações de Consumo) apreenderam nesta manhã no bairro Guanandi, em Campo Grande, mais de 2,1 toneladas de muçarela argentina proibida de ser comercializada no Brasil. O produto não tem autorização da Anvisa (Agência Nacional de Vigilância Sanitária) e Mapa (Ministério da Agricultura e Pecuária) para comercialização.</a:t>
            </a:r>
            <a:endParaRPr sz="1200">
              <a:solidFill>
                <a:srgbClr val="666666"/>
              </a:solidFill>
            </a:endParaRPr>
          </a:p>
        </p:txBody>
      </p:sp>
      <p:sp>
        <p:nvSpPr>
          <p:cNvPr id="130" name="Google Shape;130;p8"/>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31" name="Google Shape;131;p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32" name="Google Shape;132;p8"/>
          <p:cNvSpPr txBox="1"/>
          <p:nvPr/>
        </p:nvSpPr>
        <p:spPr>
          <a:xfrm>
            <a:off x="360000" y="1431575"/>
            <a:ext cx="68331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Casos de covid-19 aumentam em todo o Estado com nova variante</a:t>
            </a:r>
            <a:endParaRPr b="1" sz="1600">
              <a:solidFill>
                <a:srgbClr val="004F9F"/>
              </a:solidFill>
            </a:endParaRPr>
          </a:p>
        </p:txBody>
      </p:sp>
      <p:sp>
        <p:nvSpPr>
          <p:cNvPr id="133" name="Google Shape;133;p8"/>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ESTADUAIS</a:t>
            </a:r>
            <a:endParaRPr b="1">
              <a:solidFill>
                <a:schemeClr val="lt1"/>
              </a:solidFill>
            </a:endParaRPr>
          </a:p>
        </p:txBody>
      </p:sp>
      <p:sp>
        <p:nvSpPr>
          <p:cNvPr id="134" name="Google Shape;134;p8"/>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135" name="Google Shape;135;p8"/>
          <p:cNvSpPr txBox="1"/>
          <p:nvPr/>
        </p:nvSpPr>
        <p:spPr>
          <a:xfrm>
            <a:off x="360800" y="6078590"/>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13</a:t>
            </a:r>
            <a:r>
              <a:rPr lang="pt-BR" sz="1200">
                <a:solidFill>
                  <a:srgbClr val="666666"/>
                </a:solidFill>
              </a:rPr>
              <a:t>/11/2023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Coordenadoria de Vigilância Sanitária</a:t>
            </a:r>
            <a:endParaRPr sz="800">
              <a:solidFill>
                <a:srgbClr val="666666"/>
              </a:solidFill>
            </a:endParaRPr>
          </a:p>
        </p:txBody>
      </p:sp>
      <p:sp>
        <p:nvSpPr>
          <p:cNvPr id="136" name="Google Shape;136;p8"/>
          <p:cNvSpPr txBox="1"/>
          <p:nvPr/>
        </p:nvSpPr>
        <p:spPr>
          <a:xfrm>
            <a:off x="3375400" y="6078701"/>
            <a:ext cx="3827400" cy="369300"/>
          </a:xfrm>
          <a:prstGeom prst="rect">
            <a:avLst/>
          </a:prstGeom>
          <a:noFill/>
          <a:ln>
            <a:noFill/>
          </a:ln>
        </p:spPr>
        <p:txBody>
          <a:bodyPr anchorCtr="0" anchor="t" bIns="91425" lIns="90000"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3">
                  <a:extLst>
                    <a:ext uri="{A12FA001-AC4F-418D-AE19-62706E023703}">
                      <ahyp:hlinkClr val="tx"/>
                    </a:ext>
                  </a:extLst>
                </a:hlinkClick>
              </a:rPr>
              <a:t>Campo Grande News</a:t>
            </a:r>
            <a:endParaRPr sz="1200" u="sng">
              <a:solidFill>
                <a:srgbClr val="004F9F"/>
              </a:solidFill>
            </a:endParaRPr>
          </a:p>
        </p:txBody>
      </p:sp>
      <p:sp>
        <p:nvSpPr>
          <p:cNvPr id="137" name="Google Shape;137;p8"/>
          <p:cNvSpPr txBox="1"/>
          <p:nvPr/>
        </p:nvSpPr>
        <p:spPr>
          <a:xfrm>
            <a:off x="353125" y="3281578"/>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13</a:t>
            </a:r>
            <a:r>
              <a:rPr lang="pt-BR" sz="1200">
                <a:solidFill>
                  <a:srgbClr val="666666"/>
                </a:solidFill>
              </a:rPr>
              <a:t>/11/2023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 </a:t>
            </a:r>
            <a:r>
              <a:rPr lang="pt-BR" sz="800">
                <a:solidFill>
                  <a:srgbClr val="666666"/>
                </a:solidFill>
              </a:rPr>
              <a:t>Encaminhado alerta de rumor para Gerência de Influenza e Doenças Respiratórias</a:t>
            </a:r>
            <a:endParaRPr b="1" sz="800">
              <a:solidFill>
                <a:srgbClr val="666666"/>
              </a:solidFill>
            </a:endParaRPr>
          </a:p>
        </p:txBody>
      </p:sp>
      <p:sp>
        <p:nvSpPr>
          <p:cNvPr id="138" name="Google Shape;138;p8"/>
          <p:cNvSpPr txBox="1"/>
          <p:nvPr/>
        </p:nvSpPr>
        <p:spPr>
          <a:xfrm>
            <a:off x="3780000" y="3281702"/>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4">
                  <a:extLst>
                    <a:ext uri="{A12FA001-AC4F-418D-AE19-62706E023703}">
                      <ahyp:hlinkClr val="tx"/>
                    </a:ext>
                  </a:extLst>
                </a:hlinkClick>
              </a:rPr>
              <a:t>Campo Grande News</a:t>
            </a:r>
            <a:endParaRPr sz="1200">
              <a:solidFill>
                <a:srgbClr val="004F9F"/>
              </a:solidFill>
            </a:endParaRPr>
          </a:p>
        </p:txBody>
      </p:sp>
      <p:cxnSp>
        <p:nvCxnSpPr>
          <p:cNvPr id="139" name="Google Shape;139;p8"/>
          <p:cNvCxnSpPr/>
          <p:nvPr/>
        </p:nvCxnSpPr>
        <p:spPr>
          <a:xfrm>
            <a:off x="365250" y="6919706"/>
            <a:ext cx="6833100" cy="0"/>
          </a:xfrm>
          <a:prstGeom prst="straightConnector1">
            <a:avLst/>
          </a:prstGeom>
          <a:noFill/>
          <a:ln cap="flat" cmpd="sng" w="38100">
            <a:solidFill>
              <a:srgbClr val="004F9F"/>
            </a:solidFill>
            <a:prstDash val="solid"/>
            <a:round/>
            <a:headEnd len="med" w="med" type="none"/>
            <a:tailEnd len="med" w="med" type="none"/>
          </a:ln>
        </p:spPr>
      </p:cxnSp>
      <p:sp>
        <p:nvSpPr>
          <p:cNvPr id="140" name="Google Shape;140;p8"/>
          <p:cNvSpPr txBox="1"/>
          <p:nvPr/>
        </p:nvSpPr>
        <p:spPr>
          <a:xfrm>
            <a:off x="1794200" y="7735997"/>
            <a:ext cx="5398200" cy="1293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Dados da Sociedade Brasileira de Diabetes mostram que a frequência de adultos que referiram diagnóstico médico de diabetes na Capital é de 9%. Quando esse dado é separado por sexo, a doença aparece numa frequência menor em homens (4,6%). Inclusive, é uma das menores dentre as capitais no Brasil.Já no caso das mulheres, Campo Grande está entre as maiores frequências do país (12,9%) - abaixo apenas de Fortaleza (13,6%).</a:t>
            </a:r>
            <a:endParaRPr sz="1200">
              <a:solidFill>
                <a:srgbClr val="666666"/>
              </a:solidFill>
            </a:endParaRPr>
          </a:p>
        </p:txBody>
      </p:sp>
      <p:sp>
        <p:nvSpPr>
          <p:cNvPr id="141" name="Google Shape;141;p8"/>
          <p:cNvSpPr txBox="1"/>
          <p:nvPr/>
        </p:nvSpPr>
        <p:spPr>
          <a:xfrm>
            <a:off x="365125" y="7066226"/>
            <a:ext cx="6973200" cy="714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Doença com alta mortalidade, diabetes acomete 9% da população de Campo Grande</a:t>
            </a:r>
            <a:endParaRPr b="1" sz="1600">
              <a:solidFill>
                <a:srgbClr val="004F9F"/>
              </a:solidFill>
            </a:endParaRPr>
          </a:p>
        </p:txBody>
      </p:sp>
      <p:sp>
        <p:nvSpPr>
          <p:cNvPr id="142" name="Google Shape;142;p8"/>
          <p:cNvSpPr txBox="1"/>
          <p:nvPr/>
        </p:nvSpPr>
        <p:spPr>
          <a:xfrm>
            <a:off x="353125" y="9023374"/>
            <a:ext cx="6840000" cy="6207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14</a:t>
            </a:r>
            <a:r>
              <a:rPr lang="pt-BR" sz="1200">
                <a:solidFill>
                  <a:srgbClr val="666666"/>
                </a:solidFill>
              </a:rPr>
              <a:t>/11/2023</a:t>
            </a:r>
            <a:endParaRPr sz="1200">
              <a:solidFill>
                <a:srgbClr val="666666"/>
              </a:solidFill>
            </a:endParaRPr>
          </a:p>
          <a:p>
            <a:pPr indent="0" lvl="0" marL="0" rtl="0" algn="just">
              <a:spcBef>
                <a:spcPts val="1000"/>
              </a:spcBef>
              <a:spcAft>
                <a:spcPts val="1000"/>
              </a:spcAft>
              <a:buClr>
                <a:schemeClr val="dk1"/>
              </a:buClr>
              <a:buSzPts val="1100"/>
              <a:buFont typeface="Arial"/>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Gerência da Rede de Atenção á Saúde das Pessoas com Doenças Crônicas</a:t>
            </a:r>
            <a:endParaRPr sz="800">
              <a:solidFill>
                <a:srgbClr val="666666"/>
              </a:solidFill>
            </a:endParaRPr>
          </a:p>
        </p:txBody>
      </p:sp>
      <p:sp>
        <p:nvSpPr>
          <p:cNvPr id="143" name="Google Shape;143;p8"/>
          <p:cNvSpPr txBox="1"/>
          <p:nvPr/>
        </p:nvSpPr>
        <p:spPr>
          <a:xfrm>
            <a:off x="3956875" y="9023495"/>
            <a:ext cx="3238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5">
                  <a:extLst>
                    <a:ext uri="{A12FA001-AC4F-418D-AE19-62706E023703}">
                      <ahyp:hlinkClr val="tx"/>
                    </a:ext>
                  </a:extLst>
                </a:hlinkClick>
              </a:rPr>
              <a:t>Midiamax</a:t>
            </a:r>
            <a:endParaRPr sz="1200">
              <a:solidFill>
                <a:srgbClr val="004F9F"/>
              </a:solidFill>
            </a:endParaRPr>
          </a:p>
        </p:txBody>
      </p:sp>
      <p:pic>
        <p:nvPicPr>
          <p:cNvPr id="144" name="Google Shape;144;p8"/>
          <p:cNvPicPr preferRelativeResize="0"/>
          <p:nvPr/>
        </p:nvPicPr>
        <p:blipFill>
          <a:blip r:embed="rId6">
            <a:alphaModFix/>
          </a:blip>
          <a:stretch>
            <a:fillRect/>
          </a:stretch>
        </p:blipFill>
        <p:spPr>
          <a:xfrm>
            <a:off x="353125" y="1975824"/>
            <a:ext cx="1440000" cy="966171"/>
          </a:xfrm>
          <a:prstGeom prst="rect">
            <a:avLst/>
          </a:prstGeom>
          <a:noFill/>
          <a:ln>
            <a:noFill/>
          </a:ln>
        </p:spPr>
      </p:pic>
      <p:pic>
        <p:nvPicPr>
          <p:cNvPr id="145" name="Google Shape;145;p8"/>
          <p:cNvPicPr preferRelativeResize="0"/>
          <p:nvPr/>
        </p:nvPicPr>
        <p:blipFill>
          <a:blip r:embed="rId7">
            <a:alphaModFix/>
          </a:blip>
          <a:stretch>
            <a:fillRect/>
          </a:stretch>
        </p:blipFill>
        <p:spPr>
          <a:xfrm>
            <a:off x="353125" y="7849308"/>
            <a:ext cx="1440000" cy="80983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cxnSp>
        <p:nvCxnSpPr>
          <p:cNvPr id="150" name="Google Shape;150;p9"/>
          <p:cNvCxnSpPr/>
          <p:nvPr/>
        </p:nvCxnSpPr>
        <p:spPr>
          <a:xfrm>
            <a:off x="360000" y="4022134"/>
            <a:ext cx="6840900" cy="0"/>
          </a:xfrm>
          <a:prstGeom prst="straightConnector1">
            <a:avLst/>
          </a:prstGeom>
          <a:noFill/>
          <a:ln cap="flat" cmpd="sng" w="38100">
            <a:solidFill>
              <a:srgbClr val="004F9F"/>
            </a:solidFill>
            <a:prstDash val="solid"/>
            <a:round/>
            <a:headEnd len="med" w="med" type="none"/>
            <a:tailEnd len="med" w="med" type="none"/>
          </a:ln>
        </p:spPr>
      </p:cxnSp>
      <p:sp>
        <p:nvSpPr>
          <p:cNvPr id="151" name="Google Shape;151;p9"/>
          <p:cNvSpPr txBox="1"/>
          <p:nvPr/>
        </p:nvSpPr>
        <p:spPr>
          <a:xfrm>
            <a:off x="357550" y="4243786"/>
            <a:ext cx="70044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Mulher morre após ser picada por aranha; ela ficou 10 dias internada</a:t>
            </a:r>
            <a:endParaRPr b="1" sz="1600">
              <a:solidFill>
                <a:srgbClr val="004F9F"/>
              </a:solidFill>
            </a:endParaRPr>
          </a:p>
        </p:txBody>
      </p:sp>
      <p:sp>
        <p:nvSpPr>
          <p:cNvPr id="152" name="Google Shape;152;p9"/>
          <p:cNvSpPr txBox="1"/>
          <p:nvPr/>
        </p:nvSpPr>
        <p:spPr>
          <a:xfrm>
            <a:off x="1794200" y="1925675"/>
            <a:ext cx="5398200" cy="11082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Clr>
                <a:schemeClr val="dk1"/>
              </a:buClr>
              <a:buSzPts val="1100"/>
              <a:buFont typeface="Arial"/>
              <a:buNone/>
            </a:pPr>
            <a:r>
              <a:rPr lang="pt-BR" sz="1200">
                <a:solidFill>
                  <a:srgbClr val="666666"/>
                </a:solidFill>
              </a:rPr>
              <a:t>Somente nos primeiros seis meses de 2023, Mato Grosso do Sul registrou 1.044 casos de estupro, um aumento de 34,7% se comparado ao mesmo período do ano passado. Ou seja, quase seis crianças ou mulheres foram estupradas por dia no Estado. Os números alarmantes foram divulgados esta semana pelo FBSP (Fórum Brasileiro de Segurança Pública).</a:t>
            </a:r>
            <a:endParaRPr sz="1200">
              <a:solidFill>
                <a:srgbClr val="666666"/>
              </a:solidFill>
            </a:endParaRPr>
          </a:p>
        </p:txBody>
      </p:sp>
      <p:sp>
        <p:nvSpPr>
          <p:cNvPr id="153" name="Google Shape;153;p9"/>
          <p:cNvSpPr txBox="1"/>
          <p:nvPr/>
        </p:nvSpPr>
        <p:spPr>
          <a:xfrm>
            <a:off x="359900" y="4714084"/>
            <a:ext cx="6840900" cy="1218900"/>
          </a:xfrm>
          <a:prstGeom prst="rect">
            <a:avLst/>
          </a:prstGeom>
          <a:noFill/>
          <a:ln>
            <a:noFill/>
          </a:ln>
        </p:spPr>
        <p:txBody>
          <a:bodyPr anchorCtr="0" anchor="t" bIns="91425" lIns="91425" spcFirstLastPara="1" rIns="91425" wrap="square" tIns="91425">
            <a:spAutoFit/>
          </a:bodyPr>
          <a:lstStyle/>
          <a:p>
            <a:pPr indent="0" lvl="0" marL="0" rtl="0" algn="just">
              <a:lnSpc>
                <a:spcPct val="115000"/>
              </a:lnSpc>
              <a:spcBef>
                <a:spcPts val="1200"/>
              </a:spcBef>
              <a:spcAft>
                <a:spcPts val="1200"/>
              </a:spcAft>
              <a:buNone/>
            </a:pPr>
            <a:r>
              <a:rPr lang="pt-BR" sz="1200">
                <a:solidFill>
                  <a:srgbClr val="666666"/>
                </a:solidFill>
              </a:rPr>
              <a:t>Por volta das 6h deste sábado (18), A. do C. E., 53, morreu no Hospital Regional de Mato Grosso do Sul, em Campo Grande. Ela ficou internada 10 dias após ser picada por uma aranha. Ela estava ficou internada 10 dias após ser picada por uma aranha. De acordo com informações do site Campo Grande News, a mulher foi picada na região da axila e o efeito se alastrou até a mama direita.</a:t>
            </a:r>
            <a:endParaRPr sz="1200">
              <a:solidFill>
                <a:srgbClr val="666666"/>
              </a:solidFill>
            </a:endParaRPr>
          </a:p>
        </p:txBody>
      </p:sp>
      <p:sp>
        <p:nvSpPr>
          <p:cNvPr id="154" name="Google Shape;154;p9"/>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sp>
        <p:nvSpPr>
          <p:cNvPr id="155" name="Google Shape;155;p9"/>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pt-BR"/>
              <a:t> </a:t>
            </a:r>
            <a:endParaRPr/>
          </a:p>
        </p:txBody>
      </p:sp>
      <p:sp>
        <p:nvSpPr>
          <p:cNvPr id="156" name="Google Shape;156;p9"/>
          <p:cNvSpPr txBox="1"/>
          <p:nvPr/>
        </p:nvSpPr>
        <p:spPr>
          <a:xfrm>
            <a:off x="360000" y="1431575"/>
            <a:ext cx="6833100" cy="4311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1200"/>
              </a:spcAft>
              <a:buNone/>
            </a:pPr>
            <a:r>
              <a:rPr b="1" lang="pt-BR" sz="1600">
                <a:solidFill>
                  <a:srgbClr val="004F9F"/>
                </a:solidFill>
              </a:rPr>
              <a:t>Quase 6 crianças ou mulheres são estupradas por dia em MS </a:t>
            </a:r>
            <a:endParaRPr b="1" sz="1600">
              <a:solidFill>
                <a:srgbClr val="004F9F"/>
              </a:solidFill>
            </a:endParaRPr>
          </a:p>
        </p:txBody>
      </p:sp>
      <p:sp>
        <p:nvSpPr>
          <p:cNvPr id="157" name="Google Shape;157;p9"/>
          <p:cNvSpPr txBox="1"/>
          <p:nvPr>
            <p:ph idx="2" type="subTitle"/>
          </p:nvPr>
        </p:nvSpPr>
        <p:spPr>
          <a:xfrm>
            <a:off x="830474" y="921150"/>
            <a:ext cx="6372300" cy="360000"/>
          </a:xfrm>
          <a:prstGeom prst="rect">
            <a:avLst/>
          </a:prstGeom>
          <a:gradFill>
            <a:gsLst>
              <a:gs pos="0">
                <a:srgbClr val="FFFFFF"/>
              </a:gs>
              <a:gs pos="100000">
                <a:srgbClr val="004F9F"/>
              </a:gs>
            </a:gsLst>
            <a:lin ang="10801400" scaled="0"/>
          </a:gradFill>
        </p:spPr>
        <p:txBody>
          <a:bodyPr anchorCtr="0" anchor="t" bIns="91425" lIns="91425" spcFirstLastPara="1" rIns="91425" wrap="square" tIns="91425">
            <a:noAutofit/>
          </a:bodyPr>
          <a:lstStyle/>
          <a:p>
            <a:pPr indent="0" lvl="0" marL="0" rtl="0" algn="l">
              <a:spcBef>
                <a:spcPts val="0"/>
              </a:spcBef>
              <a:spcAft>
                <a:spcPts val="0"/>
              </a:spcAft>
              <a:buNone/>
            </a:pPr>
            <a:r>
              <a:rPr b="1" lang="pt-BR">
                <a:solidFill>
                  <a:schemeClr val="lt1"/>
                </a:solidFill>
              </a:rPr>
              <a:t> </a:t>
            </a:r>
            <a:r>
              <a:rPr b="0" lang="pt-BR">
                <a:solidFill>
                  <a:schemeClr val="lt1"/>
                </a:solidFill>
              </a:rPr>
              <a:t>NOTÍCIAS</a:t>
            </a:r>
            <a:r>
              <a:rPr lang="pt-BR">
                <a:solidFill>
                  <a:schemeClr val="lt1"/>
                </a:solidFill>
              </a:rPr>
              <a:t> ESTADUAIS</a:t>
            </a:r>
            <a:endParaRPr b="1">
              <a:solidFill>
                <a:schemeClr val="lt1"/>
              </a:solidFill>
            </a:endParaRPr>
          </a:p>
        </p:txBody>
      </p:sp>
      <p:sp>
        <p:nvSpPr>
          <p:cNvPr id="158" name="Google Shape;158;p9"/>
          <p:cNvSpPr/>
          <p:nvPr/>
        </p:nvSpPr>
        <p:spPr>
          <a:xfrm>
            <a:off x="376750" y="828874"/>
            <a:ext cx="480900" cy="433200"/>
          </a:xfrm>
          <a:prstGeom prst="rect">
            <a:avLst/>
          </a:prstGeom>
          <a:solidFill>
            <a:schemeClr val="lt1"/>
          </a:solidFill>
          <a:ln cap="flat" cmpd="sng" w="38100">
            <a:solidFill>
              <a:srgbClr val="004F9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pt-BR" sz="3600">
                <a:solidFill>
                  <a:srgbClr val="004F9F"/>
                </a:solidFill>
              </a:rPr>
              <a:t>3</a:t>
            </a:r>
            <a:endParaRPr b="1" sz="3600">
              <a:solidFill>
                <a:srgbClr val="004F9F"/>
              </a:solidFill>
            </a:endParaRPr>
          </a:p>
        </p:txBody>
      </p:sp>
      <p:sp>
        <p:nvSpPr>
          <p:cNvPr id="159" name="Google Shape;159;p9"/>
          <p:cNvSpPr txBox="1"/>
          <p:nvPr/>
        </p:nvSpPr>
        <p:spPr>
          <a:xfrm>
            <a:off x="360800" y="5911220"/>
            <a:ext cx="6840000" cy="744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18/11/2023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a:t>
            </a:r>
            <a:r>
              <a:rPr lang="pt-BR" sz="800">
                <a:solidFill>
                  <a:srgbClr val="666666"/>
                </a:solidFill>
              </a:rPr>
              <a:t> </a:t>
            </a:r>
            <a:r>
              <a:rPr lang="pt-BR" sz="800">
                <a:solidFill>
                  <a:srgbClr val="666666"/>
                </a:solidFill>
              </a:rPr>
              <a:t>Encaminhado alerta de rumor para Coordenadoria de Vigilância Ambiental e Toxicológica/Gerência de Vigilância em Saúde Ambiental relacionadas aos Desastres Naturais e Produtos Perigosos</a:t>
            </a:r>
            <a:endParaRPr sz="800">
              <a:solidFill>
                <a:srgbClr val="666666"/>
              </a:solidFill>
            </a:endParaRPr>
          </a:p>
        </p:txBody>
      </p:sp>
      <p:sp>
        <p:nvSpPr>
          <p:cNvPr id="160" name="Google Shape;160;p9"/>
          <p:cNvSpPr txBox="1"/>
          <p:nvPr/>
        </p:nvSpPr>
        <p:spPr>
          <a:xfrm>
            <a:off x="3375400" y="5911331"/>
            <a:ext cx="3827400" cy="369300"/>
          </a:xfrm>
          <a:prstGeom prst="rect">
            <a:avLst/>
          </a:prstGeom>
          <a:noFill/>
          <a:ln>
            <a:noFill/>
          </a:ln>
        </p:spPr>
        <p:txBody>
          <a:bodyPr anchorCtr="0" anchor="t" bIns="91425" lIns="90000"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3">
                  <a:extLst>
                    <a:ext uri="{A12FA001-AC4F-418D-AE19-62706E023703}">
                      <ahyp:hlinkClr val="tx"/>
                    </a:ext>
                  </a:extLst>
                </a:hlinkClick>
              </a:rPr>
              <a:t>Dourados News</a:t>
            </a:r>
            <a:endParaRPr sz="1200" u="sng">
              <a:solidFill>
                <a:srgbClr val="004F9F"/>
              </a:solidFill>
            </a:endParaRPr>
          </a:p>
        </p:txBody>
      </p:sp>
      <p:sp>
        <p:nvSpPr>
          <p:cNvPr id="161" name="Google Shape;161;p9"/>
          <p:cNvSpPr txBox="1"/>
          <p:nvPr/>
        </p:nvSpPr>
        <p:spPr>
          <a:xfrm>
            <a:off x="353125" y="3015755"/>
            <a:ext cx="6840000" cy="744000"/>
          </a:xfrm>
          <a:prstGeom prst="rect">
            <a:avLst/>
          </a:prstGeom>
          <a:no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b="1" lang="pt-BR" sz="1200">
                <a:solidFill>
                  <a:srgbClr val="666666"/>
                </a:solidFill>
              </a:rPr>
              <a:t>Data da notícia: </a:t>
            </a:r>
            <a:r>
              <a:rPr lang="pt-BR" sz="1200">
                <a:solidFill>
                  <a:srgbClr val="666666"/>
                </a:solidFill>
              </a:rPr>
              <a:t>17/11/2023</a:t>
            </a:r>
            <a:endParaRPr sz="1200">
              <a:solidFill>
                <a:srgbClr val="666666"/>
              </a:solidFill>
            </a:endParaRPr>
          </a:p>
          <a:p>
            <a:pPr indent="0" lvl="0" marL="0" rtl="0" algn="just">
              <a:spcBef>
                <a:spcPts val="1000"/>
              </a:spcBef>
              <a:spcAft>
                <a:spcPts val="1000"/>
              </a:spcAft>
              <a:buNone/>
            </a:pPr>
            <a:r>
              <a:rPr b="1" lang="pt-BR" sz="800">
                <a:solidFill>
                  <a:srgbClr val="666666"/>
                </a:solidFill>
              </a:rPr>
              <a:t>Encaminhamentos: </a:t>
            </a:r>
            <a:r>
              <a:rPr lang="pt-BR" sz="800">
                <a:solidFill>
                  <a:srgbClr val="666666"/>
                </a:solidFill>
              </a:rPr>
              <a:t>Encaminhado alerta de rumor para Gerência de Atenção à Saúde da Criança e do Adolescente / Gerência de Vigilância de Doenças e Agravos Não Transmissíveis</a:t>
            </a:r>
            <a:endParaRPr b="1" sz="800">
              <a:solidFill>
                <a:srgbClr val="666666"/>
              </a:solidFill>
            </a:endParaRPr>
          </a:p>
        </p:txBody>
      </p:sp>
      <p:sp>
        <p:nvSpPr>
          <p:cNvPr id="162" name="Google Shape;162;p9"/>
          <p:cNvSpPr txBox="1"/>
          <p:nvPr/>
        </p:nvSpPr>
        <p:spPr>
          <a:xfrm>
            <a:off x="3780000" y="3015879"/>
            <a:ext cx="3415200" cy="369300"/>
          </a:xfrm>
          <a:prstGeom prst="rect">
            <a:avLst/>
          </a:prstGeom>
          <a:noFill/>
          <a:ln>
            <a:noFill/>
          </a:ln>
        </p:spPr>
        <p:txBody>
          <a:bodyPr anchorCtr="0" anchor="t" bIns="91425" lIns="91425" spcFirstLastPara="1" rIns="91425" wrap="square" tIns="91425">
            <a:spAutoFit/>
          </a:bodyPr>
          <a:lstStyle/>
          <a:p>
            <a:pPr indent="0" lvl="0" marL="0" rtl="0" algn="r">
              <a:spcBef>
                <a:spcPts val="0"/>
              </a:spcBef>
              <a:spcAft>
                <a:spcPts val="0"/>
              </a:spcAft>
              <a:buNone/>
            </a:pPr>
            <a:r>
              <a:rPr b="1" lang="pt-BR" sz="1200">
                <a:solidFill>
                  <a:srgbClr val="666666"/>
                </a:solidFill>
              </a:rPr>
              <a:t>Fonte: </a:t>
            </a:r>
            <a:r>
              <a:rPr lang="pt-BR" sz="1200" u="sng">
                <a:solidFill>
                  <a:srgbClr val="004F9F"/>
                </a:solidFill>
                <a:hlinkClick r:id="rId4">
                  <a:extLst>
                    <a:ext uri="{A12FA001-AC4F-418D-AE19-62706E023703}">
                      <ahyp:hlinkClr val="tx"/>
                    </a:ext>
                  </a:extLst>
                </a:hlinkClick>
              </a:rPr>
              <a:t>Campo Grande News</a:t>
            </a:r>
            <a:endParaRPr sz="1200">
              <a:solidFill>
                <a:srgbClr val="004F9F"/>
              </a:solidFill>
            </a:endParaRPr>
          </a:p>
        </p:txBody>
      </p:sp>
      <p:pic>
        <p:nvPicPr>
          <p:cNvPr id="163" name="Google Shape;163;p9"/>
          <p:cNvPicPr preferRelativeResize="0"/>
          <p:nvPr/>
        </p:nvPicPr>
        <p:blipFill>
          <a:blip r:embed="rId5">
            <a:alphaModFix/>
          </a:blip>
          <a:stretch>
            <a:fillRect/>
          </a:stretch>
        </p:blipFill>
        <p:spPr>
          <a:xfrm>
            <a:off x="353125" y="2043265"/>
            <a:ext cx="1440000" cy="81394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graphicFrame>
        <p:nvGraphicFramePr>
          <p:cNvPr id="168" name="Google Shape;168;p10"/>
          <p:cNvGraphicFramePr/>
          <p:nvPr/>
        </p:nvGraphicFramePr>
        <p:xfrm>
          <a:off x="359991" y="588600"/>
          <a:ext cx="3000000" cy="3000000"/>
        </p:xfrm>
        <a:graphic>
          <a:graphicData uri="http://schemas.openxmlformats.org/drawingml/2006/table">
            <a:tbl>
              <a:tblPr>
                <a:noFill/>
                <a:tableStyleId>{8BD47DD7-5BC0-41A0-A113-FA7BDAEDEB37}</a:tableStyleId>
              </a:tblPr>
              <a:tblGrid>
                <a:gridCol w="415050"/>
                <a:gridCol w="6424950"/>
              </a:tblGrid>
              <a:tr h="392975">
                <a:tc gridSpan="2">
                  <a:txBody>
                    <a:bodyPr/>
                    <a:lstStyle/>
                    <a:p>
                      <a:pPr indent="0" lvl="0" marL="0" rtl="0" algn="ctr">
                        <a:spcBef>
                          <a:spcPts val="0"/>
                        </a:spcBef>
                        <a:spcAft>
                          <a:spcPts val="0"/>
                        </a:spcAft>
                        <a:buNone/>
                      </a:pPr>
                      <a:r>
                        <a:rPr b="1" lang="pt-BR" sz="1600">
                          <a:solidFill>
                            <a:srgbClr val="FFFFFF"/>
                          </a:solidFill>
                        </a:rPr>
                        <a:t>Plantão CIEVS Estadual</a:t>
                      </a:r>
                      <a:endParaRPr b="1" sz="1600">
                        <a:solidFill>
                          <a:srgbClr val="FFFFFF"/>
                        </a:solidFill>
                      </a:endParaRPr>
                    </a:p>
                  </a:txBody>
                  <a:tcPr marT="90000" marB="90000" marR="28800" marL="288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solidFill>
                      <a:srgbClr val="004F9F"/>
                    </a:solidFill>
                  </a:tcPr>
                </a:tc>
                <a:tc hMerge="1"/>
              </a:tr>
              <a:tr h="2999275">
                <a:tc gridSpan="2">
                  <a:txBody>
                    <a:bodyPr/>
                    <a:lstStyle/>
                    <a:p>
                      <a:pPr indent="0" lvl="0" marL="0" marR="0" rtl="0" algn="ctr">
                        <a:lnSpc>
                          <a:spcPct val="115000"/>
                        </a:lnSpc>
                        <a:spcBef>
                          <a:spcPts val="0"/>
                        </a:spcBef>
                        <a:spcAft>
                          <a:spcPts val="0"/>
                        </a:spcAft>
                        <a:buNone/>
                      </a:pPr>
                      <a:r>
                        <a:rPr b="1" lang="pt-BR" sz="1600">
                          <a:solidFill>
                            <a:srgbClr val="004F9F"/>
                          </a:solidFill>
                        </a:rPr>
                        <a:t>DISQUE-NOTIFICA</a:t>
                      </a:r>
                      <a:endParaRPr b="1" sz="1600">
                        <a:solidFill>
                          <a:srgbClr val="004F9F"/>
                        </a:solidFill>
                      </a:endParaRPr>
                    </a:p>
                    <a:p>
                      <a:pPr indent="0" lvl="0" marL="0" marR="0" rtl="0" algn="ctr">
                        <a:lnSpc>
                          <a:spcPct val="115000"/>
                        </a:lnSpc>
                        <a:spcBef>
                          <a:spcPts val="1000"/>
                        </a:spcBef>
                        <a:spcAft>
                          <a:spcPts val="0"/>
                        </a:spcAft>
                        <a:buNone/>
                      </a:pPr>
                      <a:r>
                        <a:rPr b="1" lang="pt-BR">
                          <a:solidFill>
                            <a:srgbClr val="666666"/>
                          </a:solidFill>
                        </a:rPr>
                        <a:t>0800-647-1650</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98477-3435</a:t>
                      </a:r>
                      <a:r>
                        <a:rPr lang="pt-BR">
                          <a:solidFill>
                            <a:srgbClr val="666666"/>
                          </a:solidFill>
                        </a:rPr>
                        <a:t> (ligações, SMS, WhatsApp - 24 horas)</a:t>
                      </a:r>
                      <a:endParaRPr>
                        <a:solidFill>
                          <a:srgbClr val="666666"/>
                        </a:solidFill>
                      </a:endParaRPr>
                    </a:p>
                    <a:p>
                      <a:pPr indent="0" lvl="0" marL="0" marR="0" rtl="0" algn="ctr">
                        <a:lnSpc>
                          <a:spcPct val="115000"/>
                        </a:lnSpc>
                        <a:spcBef>
                          <a:spcPts val="1000"/>
                        </a:spcBef>
                        <a:spcAft>
                          <a:spcPts val="0"/>
                        </a:spcAft>
                        <a:buNone/>
                      </a:pPr>
                      <a:r>
                        <a:rPr b="1" lang="pt-BR">
                          <a:solidFill>
                            <a:srgbClr val="666666"/>
                          </a:solidFill>
                        </a:rPr>
                        <a:t>(67) 3318-1823</a:t>
                      </a:r>
                      <a:r>
                        <a:rPr lang="pt-BR">
                          <a:solidFill>
                            <a:srgbClr val="666666"/>
                          </a:solidFill>
                        </a:rPr>
                        <a:t> (expediente)</a:t>
                      </a:r>
                      <a:endParaRPr>
                        <a:solidFill>
                          <a:srgbClr val="666666"/>
                        </a:solidFill>
                      </a:endParaRPr>
                    </a:p>
                    <a:p>
                      <a:pPr indent="0" lvl="0" marL="0" marR="0" rtl="0" algn="just">
                        <a:lnSpc>
                          <a:spcPct val="115000"/>
                        </a:lnSpc>
                        <a:spcBef>
                          <a:spcPts val="1000"/>
                        </a:spcBef>
                        <a:spcAft>
                          <a:spcPts val="0"/>
                        </a:spcAft>
                        <a:buNone/>
                      </a:pPr>
                      <a:r>
                        <a:t/>
                      </a:r>
                      <a:endParaRPr>
                        <a:solidFill>
                          <a:srgbClr val="666666"/>
                        </a:solidFill>
                      </a:endParaRPr>
                    </a:p>
                    <a:p>
                      <a:pPr indent="0" lvl="0" marL="0" marR="0" rtl="0" algn="ctr">
                        <a:lnSpc>
                          <a:spcPct val="115000"/>
                        </a:lnSpc>
                        <a:spcBef>
                          <a:spcPts val="1000"/>
                        </a:spcBef>
                        <a:spcAft>
                          <a:spcPts val="0"/>
                        </a:spcAft>
                        <a:buNone/>
                      </a:pPr>
                      <a:r>
                        <a:rPr b="1" lang="pt-BR" sz="1600">
                          <a:solidFill>
                            <a:srgbClr val="004F9F"/>
                          </a:solidFill>
                        </a:rPr>
                        <a:t>E-NOTIFICA</a:t>
                      </a:r>
                      <a:endParaRPr b="1" sz="1600">
                        <a:solidFill>
                          <a:srgbClr val="004F9F"/>
                        </a:solidFill>
                      </a:endParaRPr>
                    </a:p>
                    <a:p>
                      <a:pPr indent="0" lvl="0" marL="0" marR="0" rtl="0" algn="ctr">
                        <a:lnSpc>
                          <a:spcPct val="115000"/>
                        </a:lnSpc>
                        <a:spcBef>
                          <a:spcPts val="1000"/>
                        </a:spcBef>
                        <a:spcAft>
                          <a:spcPts val="0"/>
                        </a:spcAft>
                        <a:buNone/>
                      </a:pPr>
                      <a:r>
                        <a:rPr lang="pt-BR" u="sng">
                          <a:solidFill>
                            <a:srgbClr val="004F9F"/>
                          </a:solidFill>
                          <a:hlinkClick r:id="rId3">
                            <a:extLst>
                              <a:ext uri="{A12FA001-AC4F-418D-AE19-62706E023703}">
                                <ahyp:hlinkClr val="tx"/>
                              </a:ext>
                            </a:extLst>
                          </a:hlinkClick>
                        </a:rPr>
                        <a:t>cievs.ms@hotmail.com</a:t>
                      </a:r>
                      <a:r>
                        <a:rPr lang="pt-BR">
                          <a:solidFill>
                            <a:srgbClr val="666666"/>
                          </a:solidFill>
                        </a:rPr>
                        <a:t> (24 horas)</a:t>
                      </a:r>
                      <a:endParaRPr>
                        <a:solidFill>
                          <a:srgbClr val="666666"/>
                        </a:solidFill>
                      </a:endParaRPr>
                    </a:p>
                    <a:p>
                      <a:pPr indent="0" lvl="0" marL="0" marR="0" rtl="0" algn="ctr">
                        <a:lnSpc>
                          <a:spcPct val="115000"/>
                        </a:lnSpc>
                        <a:spcBef>
                          <a:spcPts val="1000"/>
                        </a:spcBef>
                        <a:spcAft>
                          <a:spcPts val="1000"/>
                        </a:spcAft>
                        <a:buNone/>
                      </a:pPr>
                      <a:r>
                        <a:rPr lang="pt-BR" u="sng">
                          <a:solidFill>
                            <a:srgbClr val="004F9F"/>
                          </a:solidFill>
                          <a:hlinkClick r:id="rId4">
                            <a:extLst>
                              <a:ext uri="{A12FA001-AC4F-418D-AE19-62706E023703}">
                                <ahyp:hlinkClr val="tx"/>
                              </a:ext>
                            </a:extLst>
                          </a:hlinkClick>
                        </a:rPr>
                        <a:t>cievs@saude.ms.gov.br</a:t>
                      </a:r>
                      <a:r>
                        <a:rPr lang="pt-BR">
                          <a:solidFill>
                            <a:srgbClr val="666666"/>
                          </a:solidFill>
                        </a:rPr>
                        <a:t> (expediente)</a:t>
                      </a:r>
                      <a:endParaRPr>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r h="968150">
                <a:tc gridSpan="2">
                  <a:txBody>
                    <a:bodyPr/>
                    <a:lstStyle/>
                    <a:p>
                      <a:pPr indent="0" lvl="0" marL="0" marR="0" rtl="0" algn="ctr">
                        <a:lnSpc>
                          <a:spcPct val="100000"/>
                        </a:lnSpc>
                        <a:spcBef>
                          <a:spcPts val="0"/>
                        </a:spcBef>
                        <a:spcAft>
                          <a:spcPts val="0"/>
                        </a:spcAft>
                        <a:buNone/>
                      </a:pPr>
                      <a:r>
                        <a:rPr b="1" lang="pt-BR" sz="1200">
                          <a:solidFill>
                            <a:srgbClr val="004F9F"/>
                          </a:solidFill>
                        </a:rPr>
                        <a:t>ENDEREÇO</a:t>
                      </a:r>
                      <a:endParaRPr b="1" sz="1200">
                        <a:solidFill>
                          <a:srgbClr val="004F9F"/>
                        </a:solidFill>
                      </a:endParaRPr>
                    </a:p>
                    <a:p>
                      <a:pPr indent="0" lvl="0" marL="0" marR="0" rtl="0" algn="ctr">
                        <a:lnSpc>
                          <a:spcPct val="100000"/>
                        </a:lnSpc>
                        <a:spcBef>
                          <a:spcPts val="600"/>
                        </a:spcBef>
                        <a:spcAft>
                          <a:spcPts val="0"/>
                        </a:spcAft>
                        <a:buNone/>
                      </a:pPr>
                      <a:r>
                        <a:rPr lang="pt-BR" sz="1200">
                          <a:solidFill>
                            <a:srgbClr val="666666"/>
                          </a:solidFill>
                        </a:rPr>
                        <a:t>Rua Delegado Osmar de Camargo, s/nº, Parque dos Poderes - Jardim Veraneio </a:t>
                      </a:r>
                      <a:endParaRPr sz="1200">
                        <a:solidFill>
                          <a:srgbClr val="666666"/>
                        </a:solidFill>
                      </a:endParaRPr>
                    </a:p>
                    <a:p>
                      <a:pPr indent="0" lvl="0" marL="0" marR="0" rtl="0" algn="ctr">
                        <a:lnSpc>
                          <a:spcPct val="100000"/>
                        </a:lnSpc>
                        <a:spcBef>
                          <a:spcPts val="0"/>
                        </a:spcBef>
                        <a:spcAft>
                          <a:spcPts val="1000"/>
                        </a:spcAft>
                        <a:buNone/>
                      </a:pPr>
                      <a:r>
                        <a:rPr lang="pt-BR" sz="1200">
                          <a:solidFill>
                            <a:srgbClr val="666666"/>
                          </a:solidFill>
                        </a:rPr>
                        <a:t>CEP: 79.037-108 - Campo Grande / MS</a:t>
                      </a:r>
                      <a:endParaRPr sz="1200">
                        <a:solidFill>
                          <a:srgbClr val="666666"/>
                        </a:solidFill>
                      </a:endParaRPr>
                    </a:p>
                  </a:txBody>
                  <a:tcPr marT="144000" marB="72000" marR="72000" marL="72000">
                    <a:lnL cap="flat" cmpd="sng" w="38100">
                      <a:solidFill>
                        <a:srgbClr val="004F9F"/>
                      </a:solidFill>
                      <a:prstDash val="solid"/>
                      <a:round/>
                      <a:headEnd len="sm" w="sm" type="none"/>
                      <a:tailEnd len="sm" w="sm" type="none"/>
                    </a:lnL>
                    <a:lnR cap="flat" cmpd="sng" w="38100">
                      <a:solidFill>
                        <a:srgbClr val="004F9F"/>
                      </a:solidFill>
                      <a:prstDash val="solid"/>
                      <a:round/>
                      <a:headEnd len="sm" w="sm" type="none"/>
                      <a:tailEnd len="sm" w="sm" type="none"/>
                    </a:lnR>
                    <a:lnT cap="flat" cmpd="sng" w="38100">
                      <a:solidFill>
                        <a:srgbClr val="004F9F"/>
                      </a:solidFill>
                      <a:prstDash val="solid"/>
                      <a:round/>
                      <a:headEnd len="sm" w="sm" type="none"/>
                      <a:tailEnd len="sm" w="sm" type="none"/>
                    </a:lnT>
                    <a:lnB cap="flat" cmpd="sng" w="38100">
                      <a:solidFill>
                        <a:srgbClr val="004F9F"/>
                      </a:solidFill>
                      <a:prstDash val="solid"/>
                      <a:round/>
                      <a:headEnd len="sm" w="sm" type="none"/>
                      <a:tailEnd len="sm" w="sm" type="none"/>
                    </a:lnB>
                  </a:tcPr>
                </a:tc>
                <a:tc hMerge="1"/>
              </a:tr>
            </a:tbl>
          </a:graphicData>
        </a:graphic>
      </p:graphicFrame>
      <p:sp>
        <p:nvSpPr>
          <p:cNvPr id="169" name="Google Shape;169;p10"/>
          <p:cNvSpPr txBox="1"/>
          <p:nvPr>
            <p:ph idx="12" type="sldNum"/>
          </p:nvPr>
        </p:nvSpPr>
        <p:spPr>
          <a:xfrm>
            <a:off x="6805382" y="9991887"/>
            <a:ext cx="453600" cy="8181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pt-BR"/>
              <a:t>‹#›</a:t>
            </a:fld>
            <a:endParaRPr/>
          </a:p>
        </p:txBody>
      </p:sp>
      <p:graphicFrame>
        <p:nvGraphicFramePr>
          <p:cNvPr id="170" name="Google Shape;170;p10"/>
          <p:cNvGraphicFramePr/>
          <p:nvPr/>
        </p:nvGraphicFramePr>
        <p:xfrm>
          <a:off x="696000" y="6822700"/>
          <a:ext cx="3000000" cy="3000000"/>
        </p:xfrm>
        <a:graphic>
          <a:graphicData uri="http://schemas.openxmlformats.org/drawingml/2006/table">
            <a:tbl>
              <a:tblPr>
                <a:noFill/>
                <a:tableStyleId>{548EAB5D-1C2F-49E3-A9F9-6769DD5751F5}</a:tableStyleId>
              </a:tblPr>
              <a:tblGrid>
                <a:gridCol w="3236400"/>
                <a:gridCol w="3236400"/>
              </a:tblGrid>
              <a:tr h="152275">
                <a:tc>
                  <a:txBody>
                    <a:bodyPr/>
                    <a:lstStyle/>
                    <a:p>
                      <a:pPr indent="0" lvl="0" marL="0" rtl="0" algn="r">
                        <a:spcBef>
                          <a:spcPts val="0"/>
                        </a:spcBef>
                        <a:spcAft>
                          <a:spcPts val="0"/>
                        </a:spcAft>
                        <a:buNone/>
                      </a:pPr>
                      <a:r>
                        <a:rPr b="1" lang="pt-BR" sz="1000">
                          <a:solidFill>
                            <a:srgbClr val="666666"/>
                          </a:solidFill>
                        </a:rPr>
                        <a:t>Governador do Estado de Mato Grosso do Sul</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Eduardo Correa Riedel</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Secretário de Estado de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Maurício Simões Corrêa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Secretária de Estado de Saúde Adjunta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Crhistinne Cavalheiro Maymone Gonçalves</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Superintendente de Vigilância em Saúde</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Larissa Domingues Castilho de Arruda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Coordenadora de Emergências em Saúde Pública</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Karine Barbosa</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t/>
                      </a:r>
                      <a:endParaRPr b="1" sz="1000">
                        <a:solidFill>
                          <a:srgbClr val="666666"/>
                        </a:solidFill>
                      </a:endParaRPr>
                    </a:p>
                  </a:txBody>
                  <a:tcPr marT="54000" marB="5400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000">
                        <a:solidFill>
                          <a:srgbClr val="666666"/>
                        </a:solidFill>
                      </a:endParaRPr>
                    </a:p>
                  </a:txBody>
                  <a:tcPr marT="54000" marB="5400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r h="152275">
                <a:tc>
                  <a:txBody>
                    <a:bodyPr/>
                    <a:lstStyle/>
                    <a:p>
                      <a:pPr indent="0" lvl="0" marL="0" rtl="0" algn="r">
                        <a:spcBef>
                          <a:spcPts val="0"/>
                        </a:spcBef>
                        <a:spcAft>
                          <a:spcPts val="0"/>
                        </a:spcAft>
                        <a:buNone/>
                      </a:pPr>
                      <a:r>
                        <a:rPr b="1" lang="pt-BR" sz="1000">
                          <a:solidFill>
                            <a:srgbClr val="666666"/>
                          </a:solidFill>
                        </a:rPr>
                        <a:t>Elaboração</a:t>
                      </a:r>
                      <a:endParaRPr b="1" sz="1000">
                        <a:solidFill>
                          <a:srgbClr val="666666"/>
                        </a:solidFill>
                      </a:endParaRPr>
                    </a:p>
                  </a:txBody>
                  <a:tcPr marT="54000" marB="0" marR="91425" marL="91425">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pt-BR" sz="1000">
                          <a:solidFill>
                            <a:srgbClr val="666666"/>
                          </a:solidFill>
                        </a:rPr>
                        <a:t>Roselene Lopes de Oliveira</a:t>
                      </a:r>
                      <a:endParaRPr sz="1000">
                        <a:solidFill>
                          <a:srgbClr val="666666"/>
                        </a:solidFill>
                      </a:endParaRPr>
                    </a:p>
                    <a:p>
                      <a:pPr indent="0" lvl="0" marL="0" rtl="0" algn="l">
                        <a:spcBef>
                          <a:spcPts val="0"/>
                        </a:spcBef>
                        <a:spcAft>
                          <a:spcPts val="0"/>
                        </a:spcAft>
                        <a:buNone/>
                      </a:pPr>
                      <a:r>
                        <a:rPr lang="pt-BR" sz="1000">
                          <a:solidFill>
                            <a:srgbClr val="666666"/>
                          </a:solidFill>
                        </a:rPr>
                        <a:t>Daniel Henrique Tsuha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Karine Barbosa</a:t>
                      </a:r>
                      <a:endParaRPr sz="1000">
                        <a:solidFill>
                          <a:srgbClr val="666666"/>
                        </a:solidFill>
                      </a:endParaRPr>
                    </a:p>
                    <a:p>
                      <a:pPr indent="0" lvl="0" marL="0" rtl="0" algn="l">
                        <a:spcBef>
                          <a:spcPts val="0"/>
                        </a:spcBef>
                        <a:spcAft>
                          <a:spcPts val="0"/>
                        </a:spcAft>
                        <a:buClr>
                          <a:schemeClr val="dk1"/>
                        </a:buClr>
                        <a:buSzPts val="1100"/>
                        <a:buFont typeface="Arial"/>
                        <a:buNone/>
                      </a:pPr>
                      <a:r>
                        <a:rPr lang="pt-BR" sz="1000">
                          <a:solidFill>
                            <a:srgbClr val="666666"/>
                          </a:solidFill>
                        </a:rPr>
                        <a:t>Carolina Azambuja Cavalcante Rossi </a:t>
                      </a:r>
                      <a:endParaRPr sz="1000">
                        <a:solidFill>
                          <a:srgbClr val="666666"/>
                        </a:solidFill>
                      </a:endParaRPr>
                    </a:p>
                    <a:p>
                      <a:pPr indent="0" lvl="0" marL="0" rtl="0" algn="l">
                        <a:spcBef>
                          <a:spcPts val="0"/>
                        </a:spcBef>
                        <a:spcAft>
                          <a:spcPts val="0"/>
                        </a:spcAft>
                        <a:buClr>
                          <a:schemeClr val="dk1"/>
                        </a:buClr>
                        <a:buSzPts val="1100"/>
                        <a:buFont typeface="Arial"/>
                        <a:buNone/>
                      </a:pPr>
                      <a:r>
                        <a:t/>
                      </a:r>
                      <a:endParaRPr sz="1000">
                        <a:solidFill>
                          <a:srgbClr val="666666"/>
                        </a:solidFill>
                      </a:endParaRPr>
                    </a:p>
                    <a:p>
                      <a:pPr indent="0" lvl="0" marL="0" marR="0" rtl="0" algn="l">
                        <a:lnSpc>
                          <a:spcPct val="100000"/>
                        </a:lnSpc>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t/>
                      </a:r>
                      <a:endParaRPr sz="1000">
                        <a:solidFill>
                          <a:srgbClr val="666666"/>
                        </a:solidFill>
                      </a:endParaRPr>
                    </a:p>
                  </a:txBody>
                  <a:tcPr marT="54000" marB="0" marR="91425" marL="64800">
                    <a:lnL cap="flat" cmpd="sng" w="9525">
                      <a:solidFill>
                        <a:srgbClr val="FF00FF">
                          <a:alpha val="0"/>
                        </a:srgbClr>
                      </a:solidFill>
                      <a:prstDash val="solid"/>
                      <a:round/>
                      <a:headEnd len="sm" w="sm" type="none"/>
                      <a:tailEnd len="sm" w="sm" type="none"/>
                    </a:lnL>
                    <a:lnR cap="flat" cmpd="sng" w="9525">
                      <a:solidFill>
                        <a:srgbClr val="FF00FF">
                          <a:alpha val="0"/>
                        </a:srgbClr>
                      </a:solidFill>
                      <a:prstDash val="solid"/>
                      <a:round/>
                      <a:headEnd len="sm" w="sm" type="none"/>
                      <a:tailEnd len="sm" w="sm" type="none"/>
                    </a:lnR>
                    <a:lnT cap="flat" cmpd="sng" w="9525">
                      <a:solidFill>
                        <a:srgbClr val="FF00FF">
                          <a:alpha val="0"/>
                        </a:srgbClr>
                      </a:solidFill>
                      <a:prstDash val="solid"/>
                      <a:round/>
                      <a:headEnd len="sm" w="sm" type="none"/>
                      <a:tailEnd len="sm" w="sm" type="none"/>
                    </a:lnT>
                    <a:lnB cap="flat" cmpd="sng" w="9525">
                      <a:solidFill>
                        <a:srgbClr val="FF00FF">
                          <a:alpha val="0"/>
                        </a:srgbClr>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