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1" r:id="rId5"/>
  </p:sldMasterIdLst>
  <p:notesMasterIdLst>
    <p:notesMasterId r:id="rId6"/>
  </p:notesMasterIdLst>
  <p:sldIdLst>
    <p:sldId id="256" r:id="rId7"/>
    <p:sldId id="257" r:id="rId8"/>
    <p:sldId id="258" r:id="rId9"/>
    <p:sldId id="259" r:id="rId10"/>
    <p:sldId id="260" r:id="rId11"/>
    <p:sldId id="261" r:id="rId12"/>
  </p:sldIdLst>
  <p:sldSz cy="10692000" cx="7560000"/>
  <p:notesSz cx="6858000" cy="9144000"/>
  <p:embeddedFontLst>
    <p:embeddedFont>
      <p:font typeface="Merriweather"/>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717">
          <p15:clr>
            <a:srgbClr val="9AA0A6"/>
          </p15:clr>
        </p15:guide>
        <p15:guide id="2" orient="horz" pos="806">
          <p15:clr>
            <a:srgbClr val="9AA0A6"/>
          </p15:clr>
        </p15:guide>
        <p15:guide id="3" orient="horz" pos="2608">
          <p15:clr>
            <a:srgbClr val="9AA0A6"/>
          </p15:clr>
        </p15:guide>
        <p15:guide id="4" orient="horz" pos="5725">
          <p15:clr>
            <a:srgbClr val="9AA0A6"/>
          </p15:clr>
        </p15:guide>
        <p15:guide id="5" pos="2381">
          <p15:clr>
            <a:srgbClr val="9AA0A6"/>
          </p15:clr>
        </p15:guide>
        <p15:guide id="6" pos="113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22DFE28-2987-418B-AB7C-565B6D182CEE}">
  <a:tblStyle styleId="{E22DFE28-2987-418B-AB7C-565B6D182CE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C3BFF09-15ED-4EC9-9C4B-D9D760D24FCD}"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3EFD5E2-F679-420E-866C-11377DB76531}"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717" orient="horz"/>
        <p:guide pos="806" orient="horz"/>
        <p:guide pos="2608" orient="horz"/>
        <p:guide pos="5725" orient="horz"/>
        <p:guide pos="2381"/>
        <p:guide pos="113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Merriweather-regular.fntdata"/><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Merriweather-italic.fntdata"/><Relationship Id="rId14" Type="http://schemas.openxmlformats.org/officeDocument/2006/relationships/font" Target="fonts/Merriweather-bold.fntdata"/><Relationship Id="rId16" Type="http://schemas.openxmlformats.org/officeDocument/2006/relationships/font" Target="fonts/Merriweather-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0" name="Google Shape;3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d79e34999f_1_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d79e34999f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e10d704d76_0_1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e10d704d7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7b49e451ce_0_4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7b49e451ce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eb81aeab13_0_3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eb81aeab13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83d01881d9_0_6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83d01881d9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imeira página" type="title">
  <p:cSld name="TITLE">
    <p:spTree>
      <p:nvGrpSpPr>
        <p:cNvPr id="10" name="Shape 10"/>
        <p:cNvGrpSpPr/>
        <p:nvPr/>
      </p:nvGrpSpPr>
      <p:grpSpPr>
        <a:xfrm>
          <a:off x="0" y="0"/>
          <a:ext cx="0" cy="0"/>
          <a:chOff x="0" y="0"/>
          <a:chExt cx="0" cy="0"/>
        </a:xfrm>
      </p:grpSpPr>
      <p:pic>
        <p:nvPicPr>
          <p:cNvPr id="11" name="Google Shape;11;p2"/>
          <p:cNvPicPr preferRelativeResize="0"/>
          <p:nvPr/>
        </p:nvPicPr>
        <p:blipFill>
          <a:blip r:embed="rId2">
            <a:alphaModFix/>
          </a:blip>
          <a:stretch>
            <a:fillRect/>
          </a:stretch>
        </p:blipFill>
        <p:spPr>
          <a:xfrm>
            <a:off x="360000" y="360000"/>
            <a:ext cx="6840003" cy="2575017"/>
          </a:xfrm>
          <a:prstGeom prst="rect">
            <a:avLst/>
          </a:prstGeom>
          <a:noFill/>
          <a:ln>
            <a:noFill/>
          </a:ln>
        </p:spPr>
      </p:pic>
      <p:pic>
        <p:nvPicPr>
          <p:cNvPr id="12" name="Google Shape;12;p2"/>
          <p:cNvPicPr preferRelativeResize="0"/>
          <p:nvPr/>
        </p:nvPicPr>
        <p:blipFill>
          <a:blip r:embed="rId3">
            <a:alphaModFix/>
          </a:blip>
          <a:stretch>
            <a:fillRect/>
          </a:stretch>
        </p:blipFill>
        <p:spPr>
          <a:xfrm>
            <a:off x="5298663" y="404788"/>
            <a:ext cx="1900800" cy="596181"/>
          </a:xfrm>
          <a:prstGeom prst="rect">
            <a:avLst/>
          </a:prstGeom>
          <a:noFill/>
          <a:ln>
            <a:noFill/>
          </a:ln>
        </p:spPr>
      </p:pic>
      <p:sp>
        <p:nvSpPr>
          <p:cNvPr id="13" name="Google Shape;13;p2"/>
          <p:cNvSpPr/>
          <p:nvPr/>
        </p:nvSpPr>
        <p:spPr>
          <a:xfrm>
            <a:off x="360175" y="3052700"/>
            <a:ext cx="6840000" cy="411900"/>
          </a:xfrm>
          <a:prstGeom prst="rect">
            <a:avLst/>
          </a:prstGeom>
          <a:gradFill>
            <a:gsLst>
              <a:gs pos="0">
                <a:srgbClr val="4FB852"/>
              </a:gs>
              <a:gs pos="50000">
                <a:srgbClr val="009A53"/>
              </a:gs>
              <a:gs pos="100000">
                <a:srgbClr val="007744"/>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
        <p:nvSpPr>
          <p:cNvPr id="15" name="Google Shape;15;p2"/>
          <p:cNvSpPr txBox="1"/>
          <p:nvPr/>
        </p:nvSpPr>
        <p:spPr>
          <a:xfrm>
            <a:off x="360000" y="3012350"/>
            <a:ext cx="6840000" cy="492600"/>
          </a:xfrm>
          <a:prstGeom prst="rect">
            <a:avLst/>
          </a:prstGeom>
          <a:gradFill>
            <a:gsLst>
              <a:gs pos="0">
                <a:srgbClr val="004F9F"/>
              </a:gs>
              <a:gs pos="50000">
                <a:srgbClr val="14387F"/>
              </a:gs>
              <a:gs pos="100000">
                <a:srgbClr val="20286D"/>
              </a:gs>
            </a:gsLst>
            <a:lin ang="0" scaled="0"/>
          </a:gra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000">
                <a:solidFill>
                  <a:schemeClr val="lt1"/>
                </a:solidFill>
              </a:rPr>
              <a:t>CLIPPING </a:t>
            </a:r>
            <a:r>
              <a:rPr b="1" lang="pt-BR" sz="2000">
                <a:solidFill>
                  <a:schemeClr val="lt1"/>
                </a:solidFill>
              </a:rPr>
              <a:t>DE NOTÍCIAS</a:t>
            </a:r>
            <a:endParaRPr b="1" sz="2000">
              <a:solidFill>
                <a:schemeClr val="lt1"/>
              </a:solidFill>
            </a:endParaRPr>
          </a:p>
        </p:txBody>
      </p:sp>
    </p:spTree>
  </p:cSld>
  <p:clrMapOvr>
    <a:masterClrMapping/>
  </p:clrMapOvr>
  <p:extLst>
    <p:ext uri="{DCECCB84-F9BA-43D5-87BE-67443E8EF086}">
      <p15:sldGuideLst>
        <p15:guide id="1" orient="horz" pos="336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type="tx">
  <p:cSld name="TITLE_AND_BODY">
    <p:spTree>
      <p:nvGrpSpPr>
        <p:cNvPr id="16" name="Shape 16"/>
        <p:cNvGrpSpPr/>
        <p:nvPr/>
      </p:nvGrpSpPr>
      <p:grpSpPr>
        <a:xfrm>
          <a:off x="0" y="0"/>
          <a:ext cx="0" cy="0"/>
          <a:chOff x="0" y="0"/>
          <a:chExt cx="0" cy="0"/>
        </a:xfrm>
      </p:grpSpPr>
      <p:sp>
        <p:nvSpPr>
          <p:cNvPr id="17" name="Google Shape;17;p3"/>
          <p:cNvSpPr txBox="1"/>
          <p:nvPr/>
        </p:nvSpPr>
        <p:spPr>
          <a:xfrm>
            <a:off x="25" y="189150"/>
            <a:ext cx="7560000" cy="646500"/>
          </a:xfrm>
          <a:prstGeom prst="rect">
            <a:avLst/>
          </a:prstGeom>
          <a:gradFill>
            <a:gsLst>
              <a:gs pos="0">
                <a:srgbClr val="004F9F"/>
              </a:gs>
              <a:gs pos="50000">
                <a:srgbClr val="14387F"/>
              </a:gs>
              <a:gs pos="100000">
                <a:srgbClr val="20286D"/>
              </a:gs>
            </a:gsLst>
            <a:lin ang="0" scaled="0"/>
          </a:gra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3000">
                <a:solidFill>
                  <a:schemeClr val="lt1"/>
                </a:solidFill>
                <a:latin typeface="Merriweather"/>
                <a:ea typeface="Merriweather"/>
                <a:cs typeface="Merriweather"/>
                <a:sym typeface="Merriweather"/>
              </a:rPr>
              <a:t>                                                   </a:t>
            </a:r>
            <a:r>
              <a:rPr b="1" lang="pt-BR" sz="3000">
                <a:solidFill>
                  <a:schemeClr val="lt1"/>
                </a:solidFill>
                <a:latin typeface="Merriweather"/>
                <a:ea typeface="Merriweather"/>
                <a:cs typeface="Merriweather"/>
                <a:sym typeface="Merriweather"/>
              </a:rPr>
              <a:t>CIEVS-MS</a:t>
            </a:r>
            <a:endParaRPr b="1" sz="3000">
              <a:solidFill>
                <a:schemeClr val="lt1"/>
              </a:solidFill>
              <a:latin typeface="Merriweather"/>
              <a:ea typeface="Merriweather"/>
              <a:cs typeface="Merriweather"/>
              <a:sym typeface="Merriweather"/>
            </a:endParaRPr>
          </a:p>
        </p:txBody>
      </p:sp>
      <p:sp>
        <p:nvSpPr>
          <p:cNvPr id="18" name="Google Shape;18;p3"/>
          <p:cNvSpPr/>
          <p:nvPr/>
        </p:nvSpPr>
        <p:spPr>
          <a:xfrm>
            <a:off x="0" y="360000"/>
            <a:ext cx="4968000" cy="526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360000" y="886860"/>
            <a:ext cx="6840000" cy="749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4F9F"/>
              </a:buClr>
              <a:buSzPts val="2400"/>
              <a:buChar char="●"/>
              <a:defRPr b="1" sz="2400">
                <a:solidFill>
                  <a:srgbClr val="004F9F"/>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0" name="Google Shape;20;p3"/>
          <p:cNvSpPr txBox="1"/>
          <p:nvPr>
            <p:ph idx="1" type="body"/>
          </p:nvPr>
        </p:nvSpPr>
        <p:spPr>
          <a:xfrm>
            <a:off x="360000" y="1528919"/>
            <a:ext cx="6840000" cy="23625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rgbClr val="666666"/>
              </a:buClr>
              <a:buSzPts val="1400"/>
              <a:buChar char="●"/>
              <a:defRPr sz="1400">
                <a:solidFill>
                  <a:srgbClr val="666666"/>
                </a:solidFill>
              </a:defRPr>
            </a:lvl1pPr>
            <a:lvl2pPr indent="-317500" lvl="1" marL="914400" rtl="0">
              <a:spcBef>
                <a:spcPts val="0"/>
              </a:spcBef>
              <a:spcAft>
                <a:spcPts val="0"/>
              </a:spcAft>
              <a:buClr>
                <a:srgbClr val="666666"/>
              </a:buClr>
              <a:buSzPts val="1400"/>
              <a:buChar char="○"/>
              <a:defRPr>
                <a:solidFill>
                  <a:srgbClr val="666666"/>
                </a:solidFill>
              </a:defRPr>
            </a:lvl2pPr>
            <a:lvl3pPr indent="-317500" lvl="2" marL="1371600" rtl="0">
              <a:spcBef>
                <a:spcPts val="0"/>
              </a:spcBef>
              <a:spcAft>
                <a:spcPts val="0"/>
              </a:spcAft>
              <a:buClr>
                <a:srgbClr val="666666"/>
              </a:buClr>
              <a:buSzPts val="1400"/>
              <a:buChar char="■"/>
              <a:defRPr>
                <a:solidFill>
                  <a:srgbClr val="666666"/>
                </a:solidFill>
              </a:defRPr>
            </a:lvl3pPr>
            <a:lvl4pPr indent="-317500" lvl="3" marL="1828800" rtl="0">
              <a:spcBef>
                <a:spcPts val="0"/>
              </a:spcBef>
              <a:spcAft>
                <a:spcPts val="0"/>
              </a:spcAft>
              <a:buClr>
                <a:srgbClr val="666666"/>
              </a:buClr>
              <a:buSzPts val="1400"/>
              <a:buChar char="●"/>
              <a:defRPr>
                <a:solidFill>
                  <a:srgbClr val="666666"/>
                </a:solidFill>
              </a:defRPr>
            </a:lvl4pPr>
            <a:lvl5pPr indent="-317500" lvl="4" marL="2286000" rtl="0">
              <a:spcBef>
                <a:spcPts val="0"/>
              </a:spcBef>
              <a:spcAft>
                <a:spcPts val="0"/>
              </a:spcAft>
              <a:buClr>
                <a:srgbClr val="666666"/>
              </a:buClr>
              <a:buSzPts val="1400"/>
              <a:buChar char="○"/>
              <a:defRPr>
                <a:solidFill>
                  <a:srgbClr val="666666"/>
                </a:solidFill>
              </a:defRPr>
            </a:lvl5pPr>
            <a:lvl6pPr indent="-317500" lvl="5" marL="2743200" rtl="0">
              <a:spcBef>
                <a:spcPts val="0"/>
              </a:spcBef>
              <a:spcAft>
                <a:spcPts val="0"/>
              </a:spcAft>
              <a:buClr>
                <a:srgbClr val="666666"/>
              </a:buClr>
              <a:buSzPts val="1400"/>
              <a:buChar char="■"/>
              <a:defRPr>
                <a:solidFill>
                  <a:srgbClr val="666666"/>
                </a:solidFill>
              </a:defRPr>
            </a:lvl6pPr>
            <a:lvl7pPr indent="-317500" lvl="6" marL="3200400" rtl="0">
              <a:spcBef>
                <a:spcPts val="0"/>
              </a:spcBef>
              <a:spcAft>
                <a:spcPts val="0"/>
              </a:spcAft>
              <a:buClr>
                <a:srgbClr val="666666"/>
              </a:buClr>
              <a:buSzPts val="1400"/>
              <a:buChar char="●"/>
              <a:defRPr>
                <a:solidFill>
                  <a:srgbClr val="666666"/>
                </a:solidFill>
              </a:defRPr>
            </a:lvl7pPr>
            <a:lvl8pPr indent="-317500" lvl="7" marL="3657600" rtl="0">
              <a:spcBef>
                <a:spcPts val="0"/>
              </a:spcBef>
              <a:spcAft>
                <a:spcPts val="0"/>
              </a:spcAft>
              <a:buClr>
                <a:srgbClr val="666666"/>
              </a:buClr>
              <a:buSzPts val="1400"/>
              <a:buChar char="○"/>
              <a:defRPr>
                <a:solidFill>
                  <a:srgbClr val="666666"/>
                </a:solidFill>
              </a:defRPr>
            </a:lvl8pPr>
            <a:lvl9pPr indent="-317500" lvl="8" marL="4114800" rtl="0">
              <a:spcBef>
                <a:spcPts val="0"/>
              </a:spcBef>
              <a:spcAft>
                <a:spcPts val="0"/>
              </a:spcAft>
              <a:buClr>
                <a:srgbClr val="666666"/>
              </a:buClr>
              <a:buSzPts val="1400"/>
              <a:buChar char="■"/>
              <a:defRPr>
                <a:solidFill>
                  <a:srgbClr val="666666"/>
                </a:solidFill>
              </a:defRPr>
            </a:lvl9pPr>
          </a:lstStyle>
          <a:p/>
        </p:txBody>
      </p:sp>
      <p:sp>
        <p:nvSpPr>
          <p:cNvPr id="21" name="Google Shape;21;p3"/>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
        <p:nvSpPr>
          <p:cNvPr id="22" name="Google Shape;22;p3"/>
          <p:cNvSpPr/>
          <p:nvPr/>
        </p:nvSpPr>
        <p:spPr>
          <a:xfrm>
            <a:off x="0" y="0"/>
            <a:ext cx="7560000" cy="360000"/>
          </a:xfrm>
          <a:prstGeom prst="rect">
            <a:avLst/>
          </a:prstGeom>
          <a:gradFill>
            <a:gsLst>
              <a:gs pos="0">
                <a:srgbClr val="004F9F"/>
              </a:gs>
              <a:gs pos="50000">
                <a:srgbClr val="14387F"/>
              </a:gs>
              <a:gs pos="100000">
                <a:srgbClr val="20286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idx="2" type="subTitle"/>
          </p:nvPr>
        </p:nvSpPr>
        <p:spPr>
          <a:xfrm>
            <a:off x="360000" y="588600"/>
            <a:ext cx="6840000" cy="360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666666"/>
              </a:buClr>
              <a:buSzPts val="1400"/>
              <a:buNone/>
              <a:defRPr b="1" sz="1400">
                <a:solidFill>
                  <a:srgbClr val="666666"/>
                </a:solidFill>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
        <p:nvSpPr>
          <p:cNvPr id="24" name="Google Shape;24;p3"/>
          <p:cNvSpPr/>
          <p:nvPr/>
        </p:nvSpPr>
        <p:spPr>
          <a:xfrm>
            <a:off x="7200000" y="436250"/>
            <a:ext cx="360000" cy="450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ltima página">
  <p:cSld name="CUSTOM">
    <p:spTree>
      <p:nvGrpSpPr>
        <p:cNvPr id="25" name="Shape 25"/>
        <p:cNvGrpSpPr/>
        <p:nvPr/>
      </p:nvGrpSpPr>
      <p:grpSpPr>
        <a:xfrm>
          <a:off x="0" y="0"/>
          <a:ext cx="0" cy="0"/>
          <a:chOff x="0" y="0"/>
          <a:chExt cx="0" cy="0"/>
        </a:xfrm>
      </p:grpSpPr>
      <p:sp>
        <p:nvSpPr>
          <p:cNvPr id="26" name="Google Shape;26;p4"/>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
        <p:nvSpPr>
          <p:cNvPr id="27" name="Google Shape;27;p4"/>
          <p:cNvSpPr/>
          <p:nvPr/>
        </p:nvSpPr>
        <p:spPr>
          <a:xfrm>
            <a:off x="0" y="0"/>
            <a:ext cx="7560000" cy="360000"/>
          </a:xfrm>
          <a:prstGeom prst="rect">
            <a:avLst/>
          </a:prstGeom>
          <a:gradFill>
            <a:gsLst>
              <a:gs pos="0">
                <a:srgbClr val="004F9F"/>
              </a:gs>
              <a:gs pos="50000">
                <a:srgbClr val="14387F"/>
              </a:gs>
              <a:gs pos="100000">
                <a:srgbClr val="20286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0167700"/>
            <a:ext cx="7560000" cy="540000"/>
          </a:xfrm>
          <a:prstGeom prst="rect">
            <a:avLst/>
          </a:prstGeom>
          <a:gradFill>
            <a:gsLst>
              <a:gs pos="0">
                <a:srgbClr val="004F9F"/>
              </a:gs>
              <a:gs pos="50000">
                <a:srgbClr val="14387F"/>
              </a:gs>
              <a:gs pos="100000">
                <a:srgbClr val="20286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idx="12" type="sldNum"/>
          </p:nvPr>
        </p:nvSpPr>
        <p:spPr>
          <a:xfrm>
            <a:off x="6805382" y="9991887"/>
            <a:ext cx="453600" cy="818100"/>
          </a:xfrm>
          <a:prstGeom prst="rect">
            <a:avLst/>
          </a:prstGeom>
          <a:noFill/>
          <a:ln>
            <a:noFill/>
          </a:ln>
        </p:spPr>
        <p:txBody>
          <a:bodyPr anchorCtr="0" anchor="ctr" bIns="91425" lIns="91425" spcFirstLastPara="1" rIns="91425" wrap="square" tIns="91425">
            <a:normAutofit/>
          </a:bodyPr>
          <a:lstStyle>
            <a:lvl1pPr lvl="0" algn="r">
              <a:buNone/>
              <a:defRPr sz="1200">
                <a:solidFill>
                  <a:srgbClr val="FFFFFF"/>
                </a:solidFill>
              </a:defRPr>
            </a:lvl1pPr>
            <a:lvl2pPr lvl="1" algn="r">
              <a:buNone/>
              <a:defRPr sz="1200">
                <a:solidFill>
                  <a:srgbClr val="FFFFFF"/>
                </a:solidFill>
              </a:defRPr>
            </a:lvl2pPr>
            <a:lvl3pPr lvl="2" algn="r">
              <a:buNone/>
              <a:defRPr sz="1200">
                <a:solidFill>
                  <a:srgbClr val="FFFFFF"/>
                </a:solidFill>
              </a:defRPr>
            </a:lvl3pPr>
            <a:lvl4pPr lvl="3" algn="r">
              <a:buNone/>
              <a:defRPr sz="1200">
                <a:solidFill>
                  <a:srgbClr val="FFFFFF"/>
                </a:solidFill>
              </a:defRPr>
            </a:lvl4pPr>
            <a:lvl5pPr lvl="4" algn="r">
              <a:buNone/>
              <a:defRPr sz="1200">
                <a:solidFill>
                  <a:srgbClr val="FFFFFF"/>
                </a:solidFill>
              </a:defRPr>
            </a:lvl5pPr>
            <a:lvl6pPr lvl="5" algn="r">
              <a:buNone/>
              <a:defRPr sz="1200">
                <a:solidFill>
                  <a:srgbClr val="FFFFFF"/>
                </a:solidFill>
              </a:defRPr>
            </a:lvl6pPr>
            <a:lvl7pPr lvl="6" algn="r">
              <a:buNone/>
              <a:defRPr sz="1200">
                <a:solidFill>
                  <a:srgbClr val="FFFFFF"/>
                </a:solidFill>
              </a:defRPr>
            </a:lvl7pPr>
            <a:lvl8pPr lvl="7" algn="r">
              <a:buNone/>
              <a:defRPr sz="1200">
                <a:solidFill>
                  <a:srgbClr val="FFFFFF"/>
                </a:solidFill>
              </a:defRPr>
            </a:lvl8pPr>
            <a:lvl9pPr lvl="8" algn="r">
              <a:buNone/>
              <a:defRPr sz="1200">
                <a:solidFill>
                  <a:srgbClr val="FFFFFF"/>
                </a:solidFill>
              </a:defRPr>
            </a:lvl9pPr>
          </a:lstStyle>
          <a:p>
            <a:pPr indent="0" lvl="0" marL="0" rtl="0" algn="r">
              <a:spcBef>
                <a:spcPts val="0"/>
              </a:spcBef>
              <a:spcAft>
                <a:spcPts val="0"/>
              </a:spcAft>
              <a:buNone/>
            </a:pPr>
            <a:fld id="{00000000-1234-1234-1234-123412341234}" type="slidenum">
              <a:rPr lang="pt-BR"/>
              <a:t>‹#›</a:t>
            </a:fld>
            <a:endParaRPr/>
          </a:p>
        </p:txBody>
      </p:sp>
      <p:sp>
        <p:nvSpPr>
          <p:cNvPr id="8" name="Google Shape;8;p1"/>
          <p:cNvSpPr txBox="1"/>
          <p:nvPr>
            <p:ph type="title"/>
          </p:nvPr>
        </p:nvSpPr>
        <p:spPr>
          <a:xfrm>
            <a:off x="360000" y="886860"/>
            <a:ext cx="6840000" cy="749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004F9F"/>
              </a:buClr>
              <a:buSzPts val="2400"/>
              <a:buChar char="●"/>
              <a:defRPr b="1" sz="2400">
                <a:solidFill>
                  <a:srgbClr val="004F9F"/>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9" name="Google Shape;9;p1"/>
          <p:cNvSpPr txBox="1"/>
          <p:nvPr>
            <p:ph idx="1" type="body"/>
          </p:nvPr>
        </p:nvSpPr>
        <p:spPr>
          <a:xfrm>
            <a:off x="360000" y="1528919"/>
            <a:ext cx="6840000" cy="23625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rgbClr val="666666"/>
              </a:buClr>
              <a:buSzPts val="1400"/>
              <a:buChar char="●"/>
              <a:defRPr sz="1400">
                <a:solidFill>
                  <a:srgbClr val="666666"/>
                </a:solidFill>
              </a:defRPr>
            </a:lvl1pPr>
            <a:lvl2pPr indent="-317500" lvl="1" marL="914400" rtl="0">
              <a:spcBef>
                <a:spcPts val="0"/>
              </a:spcBef>
              <a:spcAft>
                <a:spcPts val="0"/>
              </a:spcAft>
              <a:buClr>
                <a:srgbClr val="666666"/>
              </a:buClr>
              <a:buSzPts val="1400"/>
              <a:buChar char="○"/>
              <a:defRPr>
                <a:solidFill>
                  <a:srgbClr val="666666"/>
                </a:solidFill>
              </a:defRPr>
            </a:lvl2pPr>
            <a:lvl3pPr indent="-317500" lvl="2" marL="1371600" rtl="0">
              <a:spcBef>
                <a:spcPts val="0"/>
              </a:spcBef>
              <a:spcAft>
                <a:spcPts val="0"/>
              </a:spcAft>
              <a:buClr>
                <a:srgbClr val="666666"/>
              </a:buClr>
              <a:buSzPts val="1400"/>
              <a:buChar char="■"/>
              <a:defRPr>
                <a:solidFill>
                  <a:srgbClr val="666666"/>
                </a:solidFill>
              </a:defRPr>
            </a:lvl3pPr>
            <a:lvl4pPr indent="-317500" lvl="3" marL="1828800" rtl="0">
              <a:spcBef>
                <a:spcPts val="0"/>
              </a:spcBef>
              <a:spcAft>
                <a:spcPts val="0"/>
              </a:spcAft>
              <a:buClr>
                <a:srgbClr val="666666"/>
              </a:buClr>
              <a:buSzPts val="1400"/>
              <a:buChar char="●"/>
              <a:defRPr>
                <a:solidFill>
                  <a:srgbClr val="666666"/>
                </a:solidFill>
              </a:defRPr>
            </a:lvl4pPr>
            <a:lvl5pPr indent="-317500" lvl="4" marL="2286000" rtl="0">
              <a:spcBef>
                <a:spcPts val="0"/>
              </a:spcBef>
              <a:spcAft>
                <a:spcPts val="0"/>
              </a:spcAft>
              <a:buClr>
                <a:srgbClr val="666666"/>
              </a:buClr>
              <a:buSzPts val="1400"/>
              <a:buChar char="○"/>
              <a:defRPr>
                <a:solidFill>
                  <a:srgbClr val="666666"/>
                </a:solidFill>
              </a:defRPr>
            </a:lvl5pPr>
            <a:lvl6pPr indent="-317500" lvl="5" marL="2743200" rtl="0">
              <a:spcBef>
                <a:spcPts val="0"/>
              </a:spcBef>
              <a:spcAft>
                <a:spcPts val="0"/>
              </a:spcAft>
              <a:buClr>
                <a:srgbClr val="666666"/>
              </a:buClr>
              <a:buSzPts val="1400"/>
              <a:buChar char="■"/>
              <a:defRPr>
                <a:solidFill>
                  <a:srgbClr val="666666"/>
                </a:solidFill>
              </a:defRPr>
            </a:lvl6pPr>
            <a:lvl7pPr indent="-317500" lvl="6" marL="3200400" rtl="0">
              <a:spcBef>
                <a:spcPts val="0"/>
              </a:spcBef>
              <a:spcAft>
                <a:spcPts val="0"/>
              </a:spcAft>
              <a:buClr>
                <a:srgbClr val="666666"/>
              </a:buClr>
              <a:buSzPts val="1400"/>
              <a:buChar char="●"/>
              <a:defRPr>
                <a:solidFill>
                  <a:srgbClr val="666666"/>
                </a:solidFill>
              </a:defRPr>
            </a:lvl7pPr>
            <a:lvl8pPr indent="-317500" lvl="7" marL="3657600" rtl="0">
              <a:spcBef>
                <a:spcPts val="0"/>
              </a:spcBef>
              <a:spcAft>
                <a:spcPts val="0"/>
              </a:spcAft>
              <a:buClr>
                <a:srgbClr val="666666"/>
              </a:buClr>
              <a:buSzPts val="1400"/>
              <a:buChar char="○"/>
              <a:defRPr>
                <a:solidFill>
                  <a:srgbClr val="666666"/>
                </a:solidFill>
              </a:defRPr>
            </a:lvl8pPr>
            <a:lvl9pPr indent="-317500" lvl="8" marL="4114800" rtl="0">
              <a:spcBef>
                <a:spcPts val="0"/>
              </a:spcBef>
              <a:spcAft>
                <a:spcPts val="0"/>
              </a:spcAft>
              <a:buClr>
                <a:srgbClr val="666666"/>
              </a:buClr>
              <a:buSzPts val="1400"/>
              <a:buChar char="■"/>
              <a:defRPr>
                <a:solidFill>
                  <a:srgbClr val="666666"/>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27">
          <p15:clr>
            <a:srgbClr val="EA4335"/>
          </p15:clr>
        </p15:guide>
        <p15:guide id="2" pos="4535">
          <p15:clr>
            <a:srgbClr val="EA4335"/>
          </p15:clr>
        </p15:guide>
        <p15:guide id="3" orient="horz" pos="371">
          <p15:clr>
            <a:srgbClr val="EA4335"/>
          </p15:clr>
        </p15:guide>
        <p15:guide id="4" orient="horz" pos="6405">
          <p15:clr>
            <a:srgbClr val="EA4335"/>
          </p15:clr>
        </p15:guide>
      </p15:sldGuideLst>
    </p:ext>
  </p:extLst>
</p:sldMaster>
</file>

<file path=ppt/slides/_rels/slide1.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2.png"/><Relationship Id="rId13" Type="http://schemas.openxmlformats.org/officeDocument/2006/relationships/image" Target="../media/image3.png"/><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6.png"/><Relationship Id="rId14" Type="http://schemas.openxmlformats.org/officeDocument/2006/relationships/image" Target="../media/image12.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10.png"/><Relationship Id="rId8"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noticiasaominuto.com/mundo/2446064/doenca-respiratoria-misteriosa-esta-a-espalhar-se-entre-caes-nos-eua" TargetMode="External"/><Relationship Id="rId4" Type="http://schemas.openxmlformats.org/officeDocument/2006/relationships/hyperlink" Target="http://www.china.org.cn/world/Off_the_Wire/2023-11/21/content_116827975.htm" TargetMode="External"/><Relationship Id="rId5" Type="http://schemas.openxmlformats.org/officeDocument/2006/relationships/hyperlink" Target="https://www.cnnbrasil.com.br/saude/oms-pede-que-china-esclareca-aumento-de-doencas-respiratorias-em-criancas/" TargetMode="External"/><Relationship Id="rId6"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estado.rs.gov.br/secretaria-da-saude-alerta-para-nova-circulacao-da-febre-amarela-em-macacos-no-estado" TargetMode="External"/><Relationship Id="rId4" Type="http://schemas.openxmlformats.org/officeDocument/2006/relationships/hyperlink" Target="https://www.ururau.com.br/noticias/saude/especialista-explica-sintomas-da-doenca-do-pombo-que-matou-atendente-de-loja/62717/" TargetMode="External"/><Relationship Id="rId5" Type="http://schemas.openxmlformats.org/officeDocument/2006/relationships/hyperlink" Target="https://oglobo.globo.com/saude/noticia/2023/11/22/sao-paulo-tem-alta-de-casos-de-escarlatina.g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cnnbrasil.com.br/saude/expansao-do-sorotipo-3-da-dengue-no-brasil-exige-atencao-diz-virologista/" TargetMode="External"/><Relationship Id="rId4" Type="http://schemas.openxmlformats.org/officeDocument/2006/relationships/hyperlink" Target="https://www.gov.br/saude/pt-br/assuntos/noticias/2023/novembro/brasil-sai-da-condicao-de-pais-endemico-para-o-sarampo" TargetMode="External"/><Relationship Id="rId5"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campograndenews.com.br/cidades/capital/casos-de-conjuntivite-aumentam-80-e-fumaca-de-incendios-pode-piorar-quadro" TargetMode="External"/><Relationship Id="rId4" Type="http://schemas.openxmlformats.org/officeDocument/2006/relationships/hyperlink" Target="https://midiamax.uol.com.br/cotidiano/2023/crianca-de-um-ano-e-internada-apos-ser-picada-por-escorpiao-em-campo-grande/" TargetMode="External"/><Relationship Id="rId5" Type="http://schemas.openxmlformats.org/officeDocument/2006/relationships/image" Target="../media/image13.png"/><Relationship Id="rId6" Type="http://schemas.openxmlformats.org/officeDocument/2006/relationships/hyperlink" Target="https://midiamax.uol.com.br/politica/transparencia/2023/alta-incidencia-nos-casos-de-dengue-em-antonio-joao-vira-alvo-de-inquerito/" TargetMode="External"/><Relationship Id="rId7"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mailto:cievs.ms@hotmail.com" TargetMode="External"/><Relationship Id="rId4" Type="http://schemas.openxmlformats.org/officeDocument/2006/relationships/hyperlink" Target="mailto:cievs@saude.ms.gov.b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 name="Shape 31"/>
        <p:cNvGrpSpPr/>
        <p:nvPr/>
      </p:nvGrpSpPr>
      <p:grpSpPr>
        <a:xfrm>
          <a:off x="0" y="0"/>
          <a:ext cx="0" cy="0"/>
          <a:chOff x="0" y="0"/>
          <a:chExt cx="0" cy="0"/>
        </a:xfrm>
      </p:grpSpPr>
      <p:pic>
        <p:nvPicPr>
          <p:cNvPr id="32" name="Google Shape;32;p5"/>
          <p:cNvPicPr preferRelativeResize="0"/>
          <p:nvPr/>
        </p:nvPicPr>
        <p:blipFill>
          <a:blip r:embed="rId3">
            <a:alphaModFix/>
          </a:blip>
          <a:stretch>
            <a:fillRect/>
          </a:stretch>
        </p:blipFill>
        <p:spPr>
          <a:xfrm>
            <a:off x="4008545" y="4736488"/>
            <a:ext cx="325263" cy="540000"/>
          </a:xfrm>
          <a:prstGeom prst="rect">
            <a:avLst/>
          </a:prstGeom>
          <a:noFill/>
          <a:ln>
            <a:noFill/>
          </a:ln>
        </p:spPr>
      </p:pic>
      <p:sp>
        <p:nvSpPr>
          <p:cNvPr id="33" name="Google Shape;33;p5"/>
          <p:cNvSpPr txBox="1"/>
          <p:nvPr>
            <p:ph idx="1" type="subTitle"/>
          </p:nvPr>
        </p:nvSpPr>
        <p:spPr>
          <a:xfrm>
            <a:off x="817200" y="8196050"/>
            <a:ext cx="4843500" cy="360000"/>
          </a:xfrm>
          <a:prstGeom prst="rect">
            <a:avLst/>
          </a:prstGeom>
          <a:gradFill>
            <a:gsLst>
              <a:gs pos="0">
                <a:srgbClr val="FFFFFF"/>
              </a:gs>
              <a:gs pos="100000">
                <a:srgbClr val="004F9F"/>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lang="pt-BR">
                <a:solidFill>
                  <a:schemeClr val="lt1"/>
                </a:solidFill>
              </a:rPr>
              <a:t>NOTÍCIAS </a:t>
            </a:r>
            <a:r>
              <a:rPr b="1" lang="pt-BR">
                <a:solidFill>
                  <a:schemeClr val="lt1"/>
                </a:solidFill>
              </a:rPr>
              <a:t>INTERNACIONAIS</a:t>
            </a:r>
            <a:endParaRPr b="1">
              <a:solidFill>
                <a:schemeClr val="lt1"/>
              </a:solidFill>
            </a:endParaRPr>
          </a:p>
        </p:txBody>
      </p:sp>
      <p:sp>
        <p:nvSpPr>
          <p:cNvPr id="34" name="Google Shape;34;p5"/>
          <p:cNvSpPr txBox="1"/>
          <p:nvPr>
            <p:ph idx="2" type="subTitle"/>
          </p:nvPr>
        </p:nvSpPr>
        <p:spPr>
          <a:xfrm>
            <a:off x="814575" y="8879425"/>
            <a:ext cx="4843500" cy="360000"/>
          </a:xfrm>
          <a:prstGeom prst="rect">
            <a:avLst/>
          </a:prstGeom>
          <a:gradFill>
            <a:gsLst>
              <a:gs pos="0">
                <a:srgbClr val="FFFFFF"/>
              </a:gs>
              <a:gs pos="100000">
                <a:srgbClr val="004F9F"/>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lang="pt-BR">
                <a:solidFill>
                  <a:schemeClr val="lt1"/>
                </a:solidFill>
              </a:rPr>
              <a:t>NOTÍCIAS </a:t>
            </a:r>
            <a:r>
              <a:rPr b="1" lang="pt-BR">
                <a:solidFill>
                  <a:schemeClr val="lt1"/>
                </a:solidFill>
              </a:rPr>
              <a:t>NACIONAIS</a:t>
            </a:r>
            <a:endParaRPr b="1">
              <a:solidFill>
                <a:schemeClr val="lt1"/>
              </a:solidFill>
            </a:endParaRPr>
          </a:p>
        </p:txBody>
      </p:sp>
      <p:sp>
        <p:nvSpPr>
          <p:cNvPr id="35" name="Google Shape;35;p5"/>
          <p:cNvSpPr txBox="1"/>
          <p:nvPr>
            <p:ph idx="3" type="subTitle"/>
          </p:nvPr>
        </p:nvSpPr>
        <p:spPr>
          <a:xfrm>
            <a:off x="820675" y="9561700"/>
            <a:ext cx="4843500" cy="360000"/>
          </a:xfrm>
          <a:prstGeom prst="rect">
            <a:avLst/>
          </a:prstGeom>
          <a:gradFill>
            <a:gsLst>
              <a:gs pos="0">
                <a:srgbClr val="FFFFFF"/>
              </a:gs>
              <a:gs pos="100000">
                <a:srgbClr val="004F9F"/>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lang="pt-BR">
                <a:solidFill>
                  <a:schemeClr val="lt1"/>
                </a:solidFill>
              </a:rPr>
              <a:t>NOTÍCIAS </a:t>
            </a:r>
            <a:r>
              <a:rPr b="1" lang="pt-BR">
                <a:solidFill>
                  <a:schemeClr val="lt1"/>
                </a:solidFill>
              </a:rPr>
              <a:t>ESTADUAIS</a:t>
            </a:r>
            <a:endParaRPr b="1">
              <a:solidFill>
                <a:schemeClr val="lt1"/>
              </a:solidFill>
            </a:endParaRPr>
          </a:p>
        </p:txBody>
      </p:sp>
      <p:sp>
        <p:nvSpPr>
          <p:cNvPr id="36" name="Google Shape;36;p5"/>
          <p:cNvSpPr txBox="1"/>
          <p:nvPr/>
        </p:nvSpPr>
        <p:spPr>
          <a:xfrm>
            <a:off x="360100" y="3617000"/>
            <a:ext cx="431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a:solidFill>
                  <a:srgbClr val="004F9F"/>
                </a:solidFill>
              </a:rPr>
              <a:t>Semana Epidemiológica 47</a:t>
            </a:r>
            <a:r>
              <a:rPr b="1" lang="pt-BR">
                <a:solidFill>
                  <a:srgbClr val="069343"/>
                </a:solidFill>
              </a:rPr>
              <a:t> </a:t>
            </a:r>
            <a:r>
              <a:rPr lang="pt-BR">
                <a:solidFill>
                  <a:srgbClr val="666666"/>
                </a:solidFill>
              </a:rPr>
              <a:t>|</a:t>
            </a:r>
            <a:r>
              <a:rPr b="1" lang="pt-BR">
                <a:solidFill>
                  <a:srgbClr val="666666"/>
                </a:solidFill>
              </a:rPr>
              <a:t> </a:t>
            </a:r>
            <a:r>
              <a:rPr b="1" lang="pt-BR">
                <a:solidFill>
                  <a:srgbClr val="004F9F"/>
                </a:solidFill>
              </a:rPr>
              <a:t>Ano 2023</a:t>
            </a:r>
            <a:endParaRPr b="1">
              <a:solidFill>
                <a:srgbClr val="004F9F"/>
              </a:solidFill>
            </a:endParaRPr>
          </a:p>
        </p:txBody>
      </p:sp>
      <p:sp>
        <p:nvSpPr>
          <p:cNvPr id="37" name="Google Shape;37;p5"/>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38" name="Google Shape;38;p5"/>
          <p:cNvSpPr txBox="1"/>
          <p:nvPr/>
        </p:nvSpPr>
        <p:spPr>
          <a:xfrm>
            <a:off x="360000" y="6246935"/>
            <a:ext cx="6840000" cy="1693200"/>
          </a:xfrm>
          <a:prstGeom prst="rect">
            <a:avLst/>
          </a:prstGeom>
          <a:solidFill>
            <a:srgbClr val="004F9F">
              <a:alpha val="24710"/>
            </a:srgbClr>
          </a:solid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pt-BR">
                <a:solidFill>
                  <a:srgbClr val="666666"/>
                </a:solidFill>
              </a:rPr>
              <a:t>No sentido de aprimorar a capacidade de alerta e respostas </a:t>
            </a:r>
            <a:r>
              <a:rPr lang="pt-BR">
                <a:solidFill>
                  <a:srgbClr val="666666"/>
                </a:solidFill>
              </a:rPr>
              <a:t>às</a:t>
            </a:r>
            <a:r>
              <a:rPr lang="pt-BR">
                <a:solidFill>
                  <a:srgbClr val="666666"/>
                </a:solidFill>
              </a:rPr>
              <a:t> emergências em Saúde Pública, o CIEVS/SES/MS realiza semanalmente a busca ativa de rumores veiculados pela mídia em canais de </a:t>
            </a:r>
            <a:r>
              <a:rPr lang="pt-BR">
                <a:solidFill>
                  <a:srgbClr val="666666"/>
                </a:solidFill>
              </a:rPr>
              <a:t>comunicação</a:t>
            </a:r>
            <a:r>
              <a:rPr lang="pt-BR">
                <a:solidFill>
                  <a:srgbClr val="666666"/>
                </a:solidFill>
              </a:rPr>
              <a:t> internacionais, nacionais e estaduais por meio de um processo denominado “Clipping”. A permanência e ativação dos links não estão sob o nosso domínio. Visando trazer visibilidade e conscientização para questões relacionadas à saúde, o clipping insere laços simbolizando as campanhas mensais realizadas no Brasil.</a:t>
            </a:r>
            <a:endParaRPr>
              <a:solidFill>
                <a:srgbClr val="666666"/>
              </a:solidFill>
              <a:highlight>
                <a:schemeClr val="accent6"/>
              </a:highlight>
            </a:endParaRPr>
          </a:p>
        </p:txBody>
      </p:sp>
      <p:cxnSp>
        <p:nvCxnSpPr>
          <p:cNvPr id="39" name="Google Shape;39;p5"/>
          <p:cNvCxnSpPr/>
          <p:nvPr/>
        </p:nvCxnSpPr>
        <p:spPr>
          <a:xfrm>
            <a:off x="363475" y="7962049"/>
            <a:ext cx="6833100" cy="0"/>
          </a:xfrm>
          <a:prstGeom prst="straightConnector1">
            <a:avLst/>
          </a:prstGeom>
          <a:noFill/>
          <a:ln cap="flat" cmpd="sng" w="38100">
            <a:solidFill>
              <a:srgbClr val="004F9F"/>
            </a:solidFill>
            <a:prstDash val="solid"/>
            <a:round/>
            <a:headEnd len="med" w="med" type="none"/>
            <a:tailEnd len="med" w="med" type="none"/>
          </a:ln>
        </p:spPr>
      </p:cxnSp>
      <p:sp>
        <p:nvSpPr>
          <p:cNvPr id="40" name="Google Shape;40;p5"/>
          <p:cNvSpPr txBox="1"/>
          <p:nvPr/>
        </p:nvSpPr>
        <p:spPr>
          <a:xfrm>
            <a:off x="4677150" y="3617000"/>
            <a:ext cx="25281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a:solidFill>
                  <a:srgbClr val="004F9F"/>
                </a:solidFill>
              </a:rPr>
              <a:t>19</a:t>
            </a:r>
            <a:r>
              <a:rPr b="1" lang="pt-BR">
                <a:solidFill>
                  <a:srgbClr val="004F9F"/>
                </a:solidFill>
              </a:rPr>
              <a:t>/11/2023</a:t>
            </a:r>
            <a:r>
              <a:rPr b="1" lang="pt-BR">
                <a:solidFill>
                  <a:srgbClr val="069343"/>
                </a:solidFill>
              </a:rPr>
              <a:t> </a:t>
            </a:r>
            <a:r>
              <a:rPr lang="pt-BR">
                <a:solidFill>
                  <a:srgbClr val="666666"/>
                </a:solidFill>
              </a:rPr>
              <a:t>a</a:t>
            </a:r>
            <a:r>
              <a:rPr b="1" lang="pt-BR">
                <a:solidFill>
                  <a:srgbClr val="004F9F"/>
                </a:solidFill>
              </a:rPr>
              <a:t> 25/11/2023</a:t>
            </a:r>
            <a:endParaRPr b="1">
              <a:solidFill>
                <a:srgbClr val="004F9F"/>
              </a:solidFill>
            </a:endParaRPr>
          </a:p>
        </p:txBody>
      </p:sp>
      <p:cxnSp>
        <p:nvCxnSpPr>
          <p:cNvPr id="41" name="Google Shape;41;p5"/>
          <p:cNvCxnSpPr/>
          <p:nvPr/>
        </p:nvCxnSpPr>
        <p:spPr>
          <a:xfrm>
            <a:off x="363450" y="6265904"/>
            <a:ext cx="6833100" cy="0"/>
          </a:xfrm>
          <a:prstGeom prst="straightConnector1">
            <a:avLst/>
          </a:prstGeom>
          <a:noFill/>
          <a:ln cap="flat" cmpd="sng" w="38100">
            <a:solidFill>
              <a:srgbClr val="004F9F"/>
            </a:solidFill>
            <a:prstDash val="solid"/>
            <a:round/>
            <a:headEnd len="med" w="med" type="none"/>
            <a:tailEnd len="med" w="med" type="none"/>
          </a:ln>
        </p:spPr>
      </p:cxnSp>
      <p:sp>
        <p:nvSpPr>
          <p:cNvPr id="42" name="Google Shape;42;p5"/>
          <p:cNvSpPr txBox="1"/>
          <p:nvPr>
            <p:ph idx="4" type="subTitle"/>
          </p:nvPr>
        </p:nvSpPr>
        <p:spPr>
          <a:xfrm>
            <a:off x="4086929" y="8178174"/>
            <a:ext cx="1521600" cy="360000"/>
          </a:xfrm>
          <a:prstGeom prst="rect">
            <a:avLst/>
          </a:prstGeom>
          <a:solidFill>
            <a:srgbClr val="000000">
              <a:alpha val="0"/>
            </a:srgbClr>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a:solidFill>
                  <a:srgbClr val="666666"/>
                </a:solidFill>
              </a:rPr>
              <a:t>pág.</a:t>
            </a:r>
            <a:r>
              <a:rPr b="1" lang="pt-BR">
                <a:solidFill>
                  <a:srgbClr val="069343"/>
                </a:solidFill>
              </a:rPr>
              <a:t> </a:t>
            </a:r>
            <a:r>
              <a:rPr b="1" lang="pt-BR">
                <a:solidFill>
                  <a:srgbClr val="004F9F"/>
                </a:solidFill>
              </a:rPr>
              <a:t>2</a:t>
            </a:r>
            <a:endParaRPr b="1">
              <a:solidFill>
                <a:srgbClr val="004F9F"/>
              </a:solidFill>
            </a:endParaRPr>
          </a:p>
        </p:txBody>
      </p:sp>
      <p:sp>
        <p:nvSpPr>
          <p:cNvPr id="43" name="Google Shape;43;p5"/>
          <p:cNvSpPr txBox="1"/>
          <p:nvPr>
            <p:ph idx="5" type="subTitle"/>
          </p:nvPr>
        </p:nvSpPr>
        <p:spPr>
          <a:xfrm>
            <a:off x="4080829" y="8860461"/>
            <a:ext cx="1521600" cy="360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a:solidFill>
                  <a:srgbClr val="666666"/>
                </a:solidFill>
              </a:rPr>
              <a:t>pág.</a:t>
            </a:r>
            <a:r>
              <a:rPr b="1" lang="pt-BR">
                <a:solidFill>
                  <a:srgbClr val="069343"/>
                </a:solidFill>
              </a:rPr>
              <a:t> </a:t>
            </a:r>
            <a:r>
              <a:rPr b="1" lang="pt-BR">
                <a:solidFill>
                  <a:srgbClr val="004F9F"/>
                </a:solidFill>
              </a:rPr>
              <a:t>3</a:t>
            </a:r>
            <a:endParaRPr b="1">
              <a:solidFill>
                <a:srgbClr val="004F9F"/>
              </a:solidFill>
            </a:endParaRPr>
          </a:p>
        </p:txBody>
      </p:sp>
      <p:sp>
        <p:nvSpPr>
          <p:cNvPr id="44" name="Google Shape;44;p5"/>
          <p:cNvSpPr txBox="1"/>
          <p:nvPr>
            <p:ph idx="6" type="subTitle"/>
          </p:nvPr>
        </p:nvSpPr>
        <p:spPr>
          <a:xfrm>
            <a:off x="4086929" y="9542722"/>
            <a:ext cx="1521600" cy="360000"/>
          </a:xfrm>
          <a:prstGeom prst="rect">
            <a:avLst/>
          </a:prstGeom>
          <a:solidFill>
            <a:srgbClr val="000000">
              <a:alpha val="0"/>
            </a:srgbClr>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a:solidFill>
                  <a:srgbClr val="666666"/>
                </a:solidFill>
              </a:rPr>
              <a:t>pág.</a:t>
            </a:r>
            <a:r>
              <a:rPr b="1" lang="pt-BR">
                <a:solidFill>
                  <a:srgbClr val="069343"/>
                </a:solidFill>
              </a:rPr>
              <a:t> </a:t>
            </a:r>
            <a:r>
              <a:rPr b="1" lang="pt-BR">
                <a:solidFill>
                  <a:srgbClr val="004F9F"/>
                </a:solidFill>
              </a:rPr>
              <a:t>5</a:t>
            </a:r>
            <a:endParaRPr b="1">
              <a:solidFill>
                <a:srgbClr val="004F9F"/>
              </a:solidFill>
            </a:endParaRPr>
          </a:p>
        </p:txBody>
      </p:sp>
      <p:sp>
        <p:nvSpPr>
          <p:cNvPr id="45" name="Google Shape;45;p5"/>
          <p:cNvSpPr/>
          <p:nvPr/>
        </p:nvSpPr>
        <p:spPr>
          <a:xfrm>
            <a:off x="363475" y="8103773"/>
            <a:ext cx="480900" cy="433200"/>
          </a:xfrm>
          <a:prstGeom prst="rect">
            <a:avLst/>
          </a:prstGeom>
          <a:solidFill>
            <a:srgbClr val="FFFFFF"/>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1</a:t>
            </a:r>
            <a:endParaRPr b="1" sz="3600">
              <a:solidFill>
                <a:srgbClr val="004F9F"/>
              </a:solidFill>
            </a:endParaRPr>
          </a:p>
        </p:txBody>
      </p:sp>
      <p:sp>
        <p:nvSpPr>
          <p:cNvPr id="46" name="Google Shape;46;p5"/>
          <p:cNvSpPr/>
          <p:nvPr/>
        </p:nvSpPr>
        <p:spPr>
          <a:xfrm>
            <a:off x="363475" y="9470573"/>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3</a:t>
            </a:r>
            <a:endParaRPr b="1" sz="3600">
              <a:solidFill>
                <a:srgbClr val="004F9F"/>
              </a:solidFill>
            </a:endParaRPr>
          </a:p>
        </p:txBody>
      </p:sp>
      <p:sp>
        <p:nvSpPr>
          <p:cNvPr id="47" name="Google Shape;47;p5"/>
          <p:cNvSpPr/>
          <p:nvPr/>
        </p:nvSpPr>
        <p:spPr>
          <a:xfrm>
            <a:off x="363475" y="8787173"/>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2</a:t>
            </a:r>
            <a:endParaRPr b="1" sz="3600">
              <a:solidFill>
                <a:srgbClr val="004F9F"/>
              </a:solidFill>
            </a:endParaRPr>
          </a:p>
        </p:txBody>
      </p:sp>
      <p:graphicFrame>
        <p:nvGraphicFramePr>
          <p:cNvPr id="48" name="Google Shape;48;p5"/>
          <p:cNvGraphicFramePr/>
          <p:nvPr/>
        </p:nvGraphicFramePr>
        <p:xfrm>
          <a:off x="363475" y="4139988"/>
          <a:ext cx="3000000" cy="3000000"/>
        </p:xfrm>
        <a:graphic>
          <a:graphicData uri="http://schemas.openxmlformats.org/drawingml/2006/table">
            <a:tbl>
              <a:tblPr>
                <a:noFill/>
                <a:tableStyleId>{E22DFE28-2987-418B-AB7C-565B6D182CEE}</a:tableStyleId>
              </a:tblPr>
              <a:tblGrid>
                <a:gridCol w="486600"/>
                <a:gridCol w="486600"/>
                <a:gridCol w="486600"/>
                <a:gridCol w="486600"/>
                <a:gridCol w="486600"/>
                <a:gridCol w="486600"/>
                <a:gridCol w="395900"/>
              </a:tblGrid>
              <a:tr h="251450">
                <a:tc gridSpan="7">
                  <a:txBody>
                    <a:bodyPr/>
                    <a:lstStyle/>
                    <a:p>
                      <a:pPr indent="0" lvl="0" marL="0" rtl="0" algn="ctr">
                        <a:lnSpc>
                          <a:spcPct val="115000"/>
                        </a:lnSpc>
                        <a:spcBef>
                          <a:spcPts val="0"/>
                        </a:spcBef>
                        <a:spcAft>
                          <a:spcPts val="0"/>
                        </a:spcAft>
                        <a:buNone/>
                      </a:pPr>
                      <a:r>
                        <a:rPr b="1" lang="pt-BR" sz="1200">
                          <a:solidFill>
                            <a:srgbClr val="666666"/>
                          </a:solidFill>
                        </a:rPr>
                        <a:t>Novembro</a:t>
                      </a:r>
                      <a:endParaRPr b="1" sz="1200">
                        <a:solidFill>
                          <a:srgbClr val="666666"/>
                        </a:solidFill>
                      </a:endParaRPr>
                    </a:p>
                  </a:txBody>
                  <a:tcPr marT="19050" marB="19050" marR="28575" marL="28575" anchor="b">
                    <a:lnB cap="flat" cmpd="sng" w="25400">
                      <a:solidFill>
                        <a:srgbClr val="004F9F"/>
                      </a:solidFill>
                      <a:prstDash val="solid"/>
                      <a:round/>
                      <a:headEnd len="sm" w="sm" type="none"/>
                      <a:tailEnd len="sm" w="sm" type="none"/>
                    </a:lnB>
                  </a:tcPr>
                </a:tc>
                <a:tc hMerge="1"/>
                <a:tc hMerge="1"/>
                <a:tc hMerge="1"/>
                <a:tc hMerge="1"/>
                <a:tc hMerge="1"/>
                <a:tc hMerge="1"/>
              </a:tr>
              <a:tr h="251450">
                <a:tc>
                  <a:txBody>
                    <a:bodyPr/>
                    <a:lstStyle/>
                    <a:p>
                      <a:pPr indent="0" lvl="0" marL="0" rtl="0" algn="ctr">
                        <a:lnSpc>
                          <a:spcPct val="115000"/>
                        </a:lnSpc>
                        <a:spcBef>
                          <a:spcPts val="0"/>
                        </a:spcBef>
                        <a:spcAft>
                          <a:spcPts val="0"/>
                        </a:spcAft>
                        <a:buNone/>
                      </a:pPr>
                      <a:r>
                        <a:rPr b="1" lang="pt-BR" sz="1200">
                          <a:solidFill>
                            <a:srgbClr val="666666"/>
                          </a:solidFill>
                        </a:rPr>
                        <a:t>D</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lnB cap="flat" cmpd="sng" w="25400">
                      <a:solidFill>
                        <a:srgbClr val="004F9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pt-BR" sz="1200">
                          <a:solidFill>
                            <a:srgbClr val="666666"/>
                          </a:solidFill>
                        </a:rPr>
                        <a:t>S</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lnB cap="flat" cmpd="sng" w="25400">
                      <a:solidFill>
                        <a:srgbClr val="004F9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pt-BR" sz="1200">
                          <a:solidFill>
                            <a:srgbClr val="666666"/>
                          </a:solidFill>
                        </a:rPr>
                        <a:t>T</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lnB cap="flat" cmpd="sng" w="25400">
                      <a:solidFill>
                        <a:srgbClr val="004F9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pt-BR" sz="1200">
                          <a:solidFill>
                            <a:srgbClr val="666666"/>
                          </a:solidFill>
                        </a:rPr>
                        <a:t>Q</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lnB cap="flat" cmpd="sng" w="25400">
                      <a:solidFill>
                        <a:srgbClr val="004F9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pt-BR" sz="1200">
                          <a:solidFill>
                            <a:srgbClr val="666666"/>
                          </a:solidFill>
                        </a:rPr>
                        <a:t>Q</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lnB cap="flat" cmpd="sng" w="25400">
                      <a:solidFill>
                        <a:srgbClr val="004F9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pt-BR" sz="1200">
                          <a:solidFill>
                            <a:srgbClr val="666666"/>
                          </a:solidFill>
                        </a:rPr>
                        <a:t>S</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lnB cap="flat" cmpd="sng" w="25400">
                      <a:solidFill>
                        <a:srgbClr val="004F9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pt-BR" sz="1200">
                          <a:solidFill>
                            <a:srgbClr val="666666"/>
                          </a:solidFill>
                        </a:rPr>
                        <a:t>S</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lnB cap="flat" cmpd="sng" w="25400">
                      <a:solidFill>
                        <a:srgbClr val="004F9F"/>
                      </a:solidFill>
                      <a:prstDash val="solid"/>
                      <a:round/>
                      <a:headEnd len="sm" w="sm" type="none"/>
                      <a:tailEnd len="sm" w="sm" type="none"/>
                    </a:lnB>
                  </a:tcPr>
                </a:tc>
              </a:tr>
              <a:tr h="251450">
                <a:tc>
                  <a:txBody>
                    <a:bodyPr/>
                    <a:lstStyle/>
                    <a:p>
                      <a:pPr indent="0" lvl="0" marL="0" rtl="0" algn="l">
                        <a:spcBef>
                          <a:spcPts val="0"/>
                        </a:spcBef>
                        <a:spcAft>
                          <a:spcPts val="0"/>
                        </a:spcAft>
                        <a:buNone/>
                      </a:pPr>
                      <a:r>
                        <a:t/>
                      </a:r>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l">
                        <a:spcBef>
                          <a:spcPts val="0"/>
                        </a:spcBef>
                        <a:spcAft>
                          <a:spcPts val="0"/>
                        </a:spcAft>
                        <a:buNone/>
                      </a:pPr>
                      <a:r>
                        <a:t/>
                      </a:r>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l">
                        <a:spcBef>
                          <a:spcPts val="0"/>
                        </a:spcBef>
                        <a:spcAft>
                          <a:spcPts val="0"/>
                        </a:spcAft>
                        <a:buNone/>
                      </a:pPr>
                      <a:r>
                        <a:t/>
                      </a:r>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pt-BR" sz="1200">
                          <a:solidFill>
                            <a:srgbClr val="666666"/>
                          </a:solidFill>
                        </a:rPr>
                        <a:t>1</a:t>
                      </a:r>
                      <a:endParaRPr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pt-BR" sz="1200">
                          <a:solidFill>
                            <a:srgbClr val="666666"/>
                          </a:solidFill>
                        </a:rPr>
                        <a:t>2</a:t>
                      </a:r>
                      <a:endParaRPr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pt-BR" sz="1200">
                          <a:solidFill>
                            <a:srgbClr val="666666"/>
                          </a:solidFill>
                        </a:rPr>
                        <a:t>3</a:t>
                      </a:r>
                      <a:endParaRPr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pt-BR" sz="1200">
                          <a:solidFill>
                            <a:srgbClr val="666666"/>
                          </a:solidFill>
                        </a:rPr>
                        <a:t>4</a:t>
                      </a:r>
                      <a:endParaRPr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r>
              <a:tr h="251450">
                <a:tc>
                  <a:txBody>
                    <a:bodyPr/>
                    <a:lstStyle/>
                    <a:p>
                      <a:pPr indent="0" lvl="0" marL="0" rtl="0" algn="ctr">
                        <a:lnSpc>
                          <a:spcPct val="115000"/>
                        </a:lnSpc>
                        <a:spcBef>
                          <a:spcPts val="0"/>
                        </a:spcBef>
                        <a:spcAft>
                          <a:spcPts val="0"/>
                        </a:spcAft>
                        <a:buNone/>
                      </a:pPr>
                      <a:r>
                        <a:rPr lang="pt-BR" sz="1200">
                          <a:solidFill>
                            <a:srgbClr val="666666"/>
                          </a:solidFill>
                        </a:rPr>
                        <a:t>5</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6</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7</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8</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9</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10</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11</a:t>
                      </a:r>
                      <a:endParaRPr sz="1200">
                        <a:solidFill>
                          <a:srgbClr val="666666"/>
                        </a:solidFill>
                      </a:endParaRPr>
                    </a:p>
                  </a:txBody>
                  <a:tcPr marT="19050" marB="19050" marR="28575" marL="28575" anchor="b"/>
                </a:tc>
              </a:tr>
              <a:tr h="251450">
                <a:tc>
                  <a:txBody>
                    <a:bodyPr/>
                    <a:lstStyle/>
                    <a:p>
                      <a:pPr indent="0" lvl="0" marL="0" rtl="0" algn="ctr">
                        <a:lnSpc>
                          <a:spcPct val="115000"/>
                        </a:lnSpc>
                        <a:spcBef>
                          <a:spcPts val="0"/>
                        </a:spcBef>
                        <a:spcAft>
                          <a:spcPts val="0"/>
                        </a:spcAft>
                        <a:buNone/>
                      </a:pPr>
                      <a:r>
                        <a:rPr lang="pt-BR" sz="1200">
                          <a:solidFill>
                            <a:srgbClr val="666666"/>
                          </a:solidFill>
                        </a:rPr>
                        <a:t>12</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13</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14</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15</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16</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17</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18</a:t>
                      </a:r>
                      <a:endParaRPr sz="1200">
                        <a:solidFill>
                          <a:srgbClr val="666666"/>
                        </a:solidFill>
                      </a:endParaRPr>
                    </a:p>
                  </a:txBody>
                  <a:tcPr marT="19050" marB="19050" marR="28575" marL="28575" anchor="b"/>
                </a:tc>
              </a:tr>
              <a:tr h="251450">
                <a:tc>
                  <a:txBody>
                    <a:bodyPr/>
                    <a:lstStyle/>
                    <a:p>
                      <a:pPr indent="0" lvl="0" marL="0" rtl="0" algn="ctr">
                        <a:lnSpc>
                          <a:spcPct val="115000"/>
                        </a:lnSpc>
                        <a:spcBef>
                          <a:spcPts val="0"/>
                        </a:spcBef>
                        <a:spcAft>
                          <a:spcPts val="0"/>
                        </a:spcAft>
                        <a:buNone/>
                      </a:pPr>
                      <a:r>
                        <a:rPr lang="pt-BR" sz="1200">
                          <a:solidFill>
                            <a:srgbClr val="666666"/>
                          </a:solidFill>
                        </a:rPr>
                        <a:t>19</a:t>
                      </a:r>
                      <a:endParaRPr sz="1200">
                        <a:solidFill>
                          <a:srgbClr val="666666"/>
                        </a:solidFill>
                      </a:endParaRPr>
                    </a:p>
                  </a:txBody>
                  <a:tcPr marT="19050" marB="19050" marR="28575" marL="28575" anchor="b">
                    <a:solidFill>
                      <a:srgbClr val="004F9F">
                        <a:alpha val="24710"/>
                      </a:srgbClr>
                    </a:solidFill>
                  </a:tcPr>
                </a:tc>
                <a:tc>
                  <a:txBody>
                    <a:bodyPr/>
                    <a:lstStyle/>
                    <a:p>
                      <a:pPr indent="0" lvl="0" marL="0" rtl="0" algn="ctr">
                        <a:lnSpc>
                          <a:spcPct val="115000"/>
                        </a:lnSpc>
                        <a:spcBef>
                          <a:spcPts val="0"/>
                        </a:spcBef>
                        <a:spcAft>
                          <a:spcPts val="0"/>
                        </a:spcAft>
                        <a:buNone/>
                      </a:pPr>
                      <a:r>
                        <a:rPr lang="pt-BR" sz="1200">
                          <a:solidFill>
                            <a:srgbClr val="666666"/>
                          </a:solidFill>
                        </a:rPr>
                        <a:t>20</a:t>
                      </a:r>
                      <a:endParaRPr sz="1200">
                        <a:solidFill>
                          <a:srgbClr val="666666"/>
                        </a:solidFill>
                      </a:endParaRPr>
                    </a:p>
                  </a:txBody>
                  <a:tcPr marT="19050" marB="19050" marR="28575" marL="28575" anchor="b">
                    <a:solidFill>
                      <a:srgbClr val="004F9F">
                        <a:alpha val="24710"/>
                      </a:srgbClr>
                    </a:solidFill>
                  </a:tcPr>
                </a:tc>
                <a:tc>
                  <a:txBody>
                    <a:bodyPr/>
                    <a:lstStyle/>
                    <a:p>
                      <a:pPr indent="0" lvl="0" marL="0" rtl="0" algn="ctr">
                        <a:lnSpc>
                          <a:spcPct val="115000"/>
                        </a:lnSpc>
                        <a:spcBef>
                          <a:spcPts val="0"/>
                        </a:spcBef>
                        <a:spcAft>
                          <a:spcPts val="0"/>
                        </a:spcAft>
                        <a:buNone/>
                      </a:pPr>
                      <a:r>
                        <a:rPr lang="pt-BR" sz="1200">
                          <a:solidFill>
                            <a:srgbClr val="666666"/>
                          </a:solidFill>
                        </a:rPr>
                        <a:t>21</a:t>
                      </a:r>
                      <a:endParaRPr sz="1200">
                        <a:solidFill>
                          <a:srgbClr val="666666"/>
                        </a:solidFill>
                      </a:endParaRPr>
                    </a:p>
                  </a:txBody>
                  <a:tcPr marT="19050" marB="19050" marR="28575" marL="28575" anchor="b">
                    <a:solidFill>
                      <a:srgbClr val="004F9F">
                        <a:alpha val="24710"/>
                      </a:srgbClr>
                    </a:solidFill>
                  </a:tcPr>
                </a:tc>
                <a:tc>
                  <a:txBody>
                    <a:bodyPr/>
                    <a:lstStyle/>
                    <a:p>
                      <a:pPr indent="0" lvl="0" marL="0" rtl="0" algn="ctr">
                        <a:lnSpc>
                          <a:spcPct val="115000"/>
                        </a:lnSpc>
                        <a:spcBef>
                          <a:spcPts val="0"/>
                        </a:spcBef>
                        <a:spcAft>
                          <a:spcPts val="0"/>
                        </a:spcAft>
                        <a:buNone/>
                      </a:pPr>
                      <a:r>
                        <a:rPr lang="pt-BR" sz="1200">
                          <a:solidFill>
                            <a:srgbClr val="666666"/>
                          </a:solidFill>
                        </a:rPr>
                        <a:t>22</a:t>
                      </a:r>
                      <a:endParaRPr sz="1200">
                        <a:solidFill>
                          <a:srgbClr val="666666"/>
                        </a:solidFill>
                      </a:endParaRPr>
                    </a:p>
                  </a:txBody>
                  <a:tcPr marT="19050" marB="19050" marR="28575" marL="28575" anchor="b">
                    <a:solidFill>
                      <a:srgbClr val="004F9F">
                        <a:alpha val="24710"/>
                      </a:srgbClr>
                    </a:solidFill>
                  </a:tcPr>
                </a:tc>
                <a:tc>
                  <a:txBody>
                    <a:bodyPr/>
                    <a:lstStyle/>
                    <a:p>
                      <a:pPr indent="0" lvl="0" marL="0" rtl="0" algn="ctr">
                        <a:lnSpc>
                          <a:spcPct val="115000"/>
                        </a:lnSpc>
                        <a:spcBef>
                          <a:spcPts val="0"/>
                        </a:spcBef>
                        <a:spcAft>
                          <a:spcPts val="0"/>
                        </a:spcAft>
                        <a:buNone/>
                      </a:pPr>
                      <a:r>
                        <a:rPr lang="pt-BR" sz="1200">
                          <a:solidFill>
                            <a:srgbClr val="666666"/>
                          </a:solidFill>
                        </a:rPr>
                        <a:t>23</a:t>
                      </a:r>
                      <a:endParaRPr sz="1200">
                        <a:solidFill>
                          <a:srgbClr val="666666"/>
                        </a:solidFill>
                      </a:endParaRPr>
                    </a:p>
                  </a:txBody>
                  <a:tcPr marT="19050" marB="19050" marR="28575" marL="28575" anchor="b">
                    <a:solidFill>
                      <a:srgbClr val="004F9F">
                        <a:alpha val="24710"/>
                      </a:srgbClr>
                    </a:solidFill>
                  </a:tcPr>
                </a:tc>
                <a:tc>
                  <a:txBody>
                    <a:bodyPr/>
                    <a:lstStyle/>
                    <a:p>
                      <a:pPr indent="0" lvl="0" marL="0" rtl="0" algn="ctr">
                        <a:lnSpc>
                          <a:spcPct val="115000"/>
                        </a:lnSpc>
                        <a:spcBef>
                          <a:spcPts val="0"/>
                        </a:spcBef>
                        <a:spcAft>
                          <a:spcPts val="0"/>
                        </a:spcAft>
                        <a:buNone/>
                      </a:pPr>
                      <a:r>
                        <a:rPr lang="pt-BR" sz="1200">
                          <a:solidFill>
                            <a:srgbClr val="666666"/>
                          </a:solidFill>
                        </a:rPr>
                        <a:t>24</a:t>
                      </a:r>
                      <a:endParaRPr sz="1200">
                        <a:solidFill>
                          <a:srgbClr val="666666"/>
                        </a:solidFill>
                      </a:endParaRPr>
                    </a:p>
                  </a:txBody>
                  <a:tcPr marT="19050" marB="19050" marR="28575" marL="28575" anchor="b">
                    <a:solidFill>
                      <a:srgbClr val="004F9F">
                        <a:alpha val="24710"/>
                      </a:srgbClr>
                    </a:solidFill>
                  </a:tcPr>
                </a:tc>
                <a:tc>
                  <a:txBody>
                    <a:bodyPr/>
                    <a:lstStyle/>
                    <a:p>
                      <a:pPr indent="0" lvl="0" marL="0" rtl="0" algn="ctr">
                        <a:lnSpc>
                          <a:spcPct val="115000"/>
                        </a:lnSpc>
                        <a:spcBef>
                          <a:spcPts val="0"/>
                        </a:spcBef>
                        <a:spcAft>
                          <a:spcPts val="0"/>
                        </a:spcAft>
                        <a:buNone/>
                      </a:pPr>
                      <a:r>
                        <a:rPr lang="pt-BR" sz="1200">
                          <a:solidFill>
                            <a:srgbClr val="666666"/>
                          </a:solidFill>
                        </a:rPr>
                        <a:t>25</a:t>
                      </a:r>
                      <a:endParaRPr sz="1200">
                        <a:solidFill>
                          <a:srgbClr val="666666"/>
                        </a:solidFill>
                      </a:endParaRPr>
                    </a:p>
                  </a:txBody>
                  <a:tcPr marT="19050" marB="19050" marR="28575" marL="28575" anchor="b">
                    <a:solidFill>
                      <a:srgbClr val="004F9F">
                        <a:alpha val="24710"/>
                      </a:srgbClr>
                    </a:solidFill>
                  </a:tcPr>
                </a:tc>
              </a:tr>
              <a:tr h="251450">
                <a:tc>
                  <a:txBody>
                    <a:bodyPr/>
                    <a:lstStyle/>
                    <a:p>
                      <a:pPr indent="0" lvl="0" marL="0" rtl="0" algn="ctr">
                        <a:lnSpc>
                          <a:spcPct val="115000"/>
                        </a:lnSpc>
                        <a:spcBef>
                          <a:spcPts val="0"/>
                        </a:spcBef>
                        <a:spcAft>
                          <a:spcPts val="0"/>
                        </a:spcAft>
                        <a:buNone/>
                      </a:pPr>
                      <a:r>
                        <a:rPr lang="pt-BR" sz="1200">
                          <a:solidFill>
                            <a:srgbClr val="666666"/>
                          </a:solidFill>
                        </a:rPr>
                        <a:t>26</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27</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28</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29</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30</a:t>
                      </a:r>
                      <a:endParaRPr sz="1200">
                        <a:solidFill>
                          <a:srgbClr val="666666"/>
                        </a:solidFill>
                      </a:endParaRPr>
                    </a:p>
                  </a:txBody>
                  <a:tcPr marT="19050" marB="19050" marR="28575" marL="28575" anchor="b"/>
                </a:tc>
                <a:tc>
                  <a:txBody>
                    <a:bodyPr/>
                    <a:lstStyle/>
                    <a:p>
                      <a:pPr indent="0" lvl="0" marL="0" rtl="0" algn="l">
                        <a:spcBef>
                          <a:spcPts val="0"/>
                        </a:spcBef>
                        <a:spcAft>
                          <a:spcPts val="0"/>
                        </a:spcAft>
                        <a:buNone/>
                      </a:pPr>
                      <a:r>
                        <a:t/>
                      </a:r>
                      <a:endParaRPr/>
                    </a:p>
                  </a:txBody>
                  <a:tcPr marT="19050" marB="19050" marR="28575" marL="28575" anchor="b"/>
                </a:tc>
                <a:tc>
                  <a:txBody>
                    <a:bodyPr/>
                    <a:lstStyle/>
                    <a:p>
                      <a:pPr indent="0" lvl="0" marL="0" rtl="0" algn="l">
                        <a:spcBef>
                          <a:spcPts val="0"/>
                        </a:spcBef>
                        <a:spcAft>
                          <a:spcPts val="0"/>
                        </a:spcAft>
                        <a:buNone/>
                      </a:pPr>
                      <a:r>
                        <a:t/>
                      </a:r>
                      <a:endParaRPr/>
                    </a:p>
                  </a:txBody>
                  <a:tcPr marT="19050" marB="19050" marR="28575" marL="28575" anchor="b"/>
                </a:tc>
              </a:tr>
              <a:tr h="251450">
                <a:tc>
                  <a:txBody>
                    <a:bodyPr/>
                    <a:lstStyle/>
                    <a:p>
                      <a:pPr indent="0" lvl="0" marL="0" rtl="0" algn="ctr">
                        <a:lnSpc>
                          <a:spcPct val="115000"/>
                        </a:lnSpc>
                        <a:spcBef>
                          <a:spcPts val="0"/>
                        </a:spcBef>
                        <a:spcAft>
                          <a:spcPts val="0"/>
                        </a:spcAft>
                        <a:buNone/>
                      </a:pPr>
                      <a:r>
                        <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t/>
                      </a:r>
                      <a:endParaRPr sz="1200">
                        <a:solidFill>
                          <a:srgbClr val="666666"/>
                        </a:solidFill>
                      </a:endParaRPr>
                    </a:p>
                  </a:txBody>
                  <a:tcPr marT="19050" marB="19050" marR="28575" marL="28575" anchor="b"/>
                </a:tc>
                <a:tc>
                  <a:txBody>
                    <a:bodyPr/>
                    <a:lstStyle/>
                    <a:p>
                      <a:pPr indent="0" lvl="0" marL="0" rtl="0" algn="l">
                        <a:spcBef>
                          <a:spcPts val="0"/>
                        </a:spcBef>
                        <a:spcAft>
                          <a:spcPts val="0"/>
                        </a:spcAft>
                        <a:buNone/>
                      </a:pPr>
                      <a:r>
                        <a:t/>
                      </a:r>
                      <a:endParaRPr sz="1200">
                        <a:solidFill>
                          <a:srgbClr val="666666"/>
                        </a:solidFill>
                      </a:endParaRPr>
                    </a:p>
                  </a:txBody>
                  <a:tcPr marT="19050" marB="19050" marR="28575" marL="28575" anchor="b"/>
                </a:tc>
                <a:tc>
                  <a:txBody>
                    <a:bodyPr/>
                    <a:lstStyle/>
                    <a:p>
                      <a:pPr indent="0" lvl="0" marL="0" rtl="0" algn="l">
                        <a:spcBef>
                          <a:spcPts val="0"/>
                        </a:spcBef>
                        <a:spcAft>
                          <a:spcPts val="0"/>
                        </a:spcAft>
                        <a:buNone/>
                      </a:pPr>
                      <a:r>
                        <a:t/>
                      </a:r>
                      <a:endParaRPr sz="1200">
                        <a:solidFill>
                          <a:srgbClr val="666666"/>
                        </a:solidFill>
                      </a:endParaRPr>
                    </a:p>
                  </a:txBody>
                  <a:tcPr marT="19050" marB="19050" marR="28575" marL="28575" anchor="b"/>
                </a:tc>
                <a:tc>
                  <a:txBody>
                    <a:bodyPr/>
                    <a:lstStyle/>
                    <a:p>
                      <a:pPr indent="0" lvl="0" marL="0" rtl="0" algn="l">
                        <a:spcBef>
                          <a:spcPts val="0"/>
                        </a:spcBef>
                        <a:spcAft>
                          <a:spcPts val="0"/>
                        </a:spcAft>
                        <a:buNone/>
                      </a:pPr>
                      <a:r>
                        <a:t/>
                      </a:r>
                      <a:endParaRPr sz="1200">
                        <a:solidFill>
                          <a:srgbClr val="666666"/>
                        </a:solidFill>
                      </a:endParaRPr>
                    </a:p>
                  </a:txBody>
                  <a:tcPr marT="19050" marB="19050" marR="28575" marL="28575" anchor="b"/>
                </a:tc>
                <a:tc>
                  <a:txBody>
                    <a:bodyPr/>
                    <a:lstStyle/>
                    <a:p>
                      <a:pPr indent="0" lvl="0" marL="0" rtl="0" algn="l">
                        <a:spcBef>
                          <a:spcPts val="0"/>
                        </a:spcBef>
                        <a:spcAft>
                          <a:spcPts val="0"/>
                        </a:spcAft>
                        <a:buNone/>
                      </a:pPr>
                      <a:r>
                        <a:t/>
                      </a:r>
                      <a:endParaRPr sz="1200">
                        <a:solidFill>
                          <a:srgbClr val="666666"/>
                        </a:solidFill>
                      </a:endParaRPr>
                    </a:p>
                  </a:txBody>
                  <a:tcPr marT="19050" marB="19050" marR="28575" marL="28575" anchor="b"/>
                </a:tc>
                <a:tc>
                  <a:txBody>
                    <a:bodyPr/>
                    <a:lstStyle/>
                    <a:p>
                      <a:pPr indent="0" lvl="0" marL="0" rtl="0" algn="l">
                        <a:spcBef>
                          <a:spcPts val="0"/>
                        </a:spcBef>
                        <a:spcAft>
                          <a:spcPts val="0"/>
                        </a:spcAft>
                        <a:buNone/>
                      </a:pPr>
                      <a:r>
                        <a:t/>
                      </a:r>
                      <a:endParaRPr sz="1200">
                        <a:solidFill>
                          <a:srgbClr val="666666"/>
                        </a:solidFill>
                      </a:endParaRPr>
                    </a:p>
                  </a:txBody>
                  <a:tcPr marT="19050" marB="19050" marR="28575" marL="28575" anchor="b"/>
                </a:tc>
              </a:tr>
            </a:tbl>
          </a:graphicData>
        </a:graphic>
      </p:graphicFrame>
      <p:graphicFrame>
        <p:nvGraphicFramePr>
          <p:cNvPr id="49" name="Google Shape;49;p5"/>
          <p:cNvGraphicFramePr/>
          <p:nvPr/>
        </p:nvGraphicFramePr>
        <p:xfrm>
          <a:off x="7963225" y="905025"/>
          <a:ext cx="3000000" cy="3000000"/>
        </p:xfrm>
        <a:graphic>
          <a:graphicData uri="http://schemas.openxmlformats.org/drawingml/2006/table">
            <a:tbl>
              <a:tblPr>
                <a:noFill/>
                <a:tableStyleId>{E22DFE28-2987-418B-AB7C-565B6D182CEE}</a:tableStyleId>
              </a:tblPr>
              <a:tblGrid>
                <a:gridCol w="952500"/>
                <a:gridCol w="952500"/>
                <a:gridCol w="952500"/>
              </a:tblGrid>
              <a:tr h="106850">
                <a:tc>
                  <a:txBody>
                    <a:bodyPr/>
                    <a:lstStyle/>
                    <a:p>
                      <a:pPr indent="0" lvl="0" marL="0" rtl="0" algn="ctr">
                        <a:lnSpc>
                          <a:spcPct val="115000"/>
                        </a:lnSpc>
                        <a:spcBef>
                          <a:spcPts val="0"/>
                        </a:spcBef>
                        <a:spcAft>
                          <a:spcPts val="0"/>
                        </a:spcAft>
                        <a:buNone/>
                      </a:pPr>
                      <a:r>
                        <a:rPr lang="pt-BR" sz="1000"/>
                        <a:t>Semana</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Início</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Término</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1</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01/01/2023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07/01/2023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08/01/2023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14/01/2023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15/01/2023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21/01/2023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22/01/2023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28/01/2023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5</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29/01/2023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04/02/2023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6</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05/02/2023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11/02/2023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7</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12/02/2023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18/02/2023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8</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19/02/2023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25/02/2023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9</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26/02/2023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04/03/2023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10</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05/03/2023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11/03/2023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11</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12/03/2023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18/03/2023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12</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19/03/2023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25/03/2023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26/03/2023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01/04/2023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14</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02/04/2023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08/04/2023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15</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09/04/2023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15/04/2023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16</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16/04/2023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22/04/2023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17</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23/04/2023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29/04/2023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18</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30/04/2023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06/05/2023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19</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07/05/2023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13/05/2023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20</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14/05/2023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20/05/2023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21</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21/05/2023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27/05/2023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22</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28/05/2023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03/06/2023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04/06/2023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10/06/2023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24</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11/06/2023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17/06/2023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25</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18/06/2023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24/06/2023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26</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25/06/2023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01/07/2023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27</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02/07/2023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08/07/2023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28</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09/07/2023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15/07/2023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29</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16/07/2023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22/07/2023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30</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23/07/2023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29/07/2023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31</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30/07/2023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05/08/2023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32</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06/08/2023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12/08/2023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13/08/2023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19/08/2023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34</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20/08/2023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26/08/2023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35</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27/08/2023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02/09/2023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36</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03/09/2023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09/09/2023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37</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10/09/2023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16/09/2023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38</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17/09/2023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23/09/2023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39</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24/09/2023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30/09/2023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40</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01/10/2023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07/10/2023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41</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08/10/2023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14/10/2023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42</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15/10/2023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21/10/2023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22/10/2023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28/10/2023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44</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29/10/2023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04/11/2023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45</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05/11/2023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11/11/2023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46</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12/11/2023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18/11/2023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47</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19/11/2023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25/11/2023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48</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26/11/2023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02/12/2023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49</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03/12/2023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09/12/2023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50</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10/12/2023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16/12/2023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51</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17/12/2023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23/12/2023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52</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24/12/2023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30/12/2023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bl>
          </a:graphicData>
        </a:graphic>
      </p:graphicFrame>
      <p:pic>
        <p:nvPicPr>
          <p:cNvPr id="50" name="Google Shape;50;p5"/>
          <p:cNvPicPr preferRelativeResize="0"/>
          <p:nvPr/>
        </p:nvPicPr>
        <p:blipFill>
          <a:blip r:embed="rId4">
            <a:alphaModFix/>
          </a:blip>
          <a:stretch>
            <a:fillRect/>
          </a:stretch>
        </p:blipFill>
        <p:spPr>
          <a:xfrm>
            <a:off x="5660725" y="8116625"/>
            <a:ext cx="1584625" cy="1584599"/>
          </a:xfrm>
          <a:prstGeom prst="rect">
            <a:avLst/>
          </a:prstGeom>
          <a:noFill/>
          <a:ln>
            <a:noFill/>
          </a:ln>
        </p:spPr>
      </p:pic>
      <p:sp>
        <p:nvSpPr>
          <p:cNvPr id="51" name="Google Shape;51;p5"/>
          <p:cNvSpPr txBox="1"/>
          <p:nvPr/>
        </p:nvSpPr>
        <p:spPr>
          <a:xfrm>
            <a:off x="5600713" y="9567563"/>
            <a:ext cx="1701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900">
                <a:solidFill>
                  <a:srgbClr val="666666"/>
                </a:solidFill>
              </a:rPr>
              <a:t>Leia o QR code para acessar os clippings publicados</a:t>
            </a:r>
            <a:endParaRPr sz="900">
              <a:solidFill>
                <a:srgbClr val="666666"/>
              </a:solidFill>
            </a:endParaRPr>
          </a:p>
        </p:txBody>
      </p:sp>
      <p:pic>
        <p:nvPicPr>
          <p:cNvPr id="52" name="Google Shape;52;p5"/>
          <p:cNvPicPr preferRelativeResize="0"/>
          <p:nvPr/>
        </p:nvPicPr>
        <p:blipFill>
          <a:blip r:embed="rId5">
            <a:alphaModFix/>
          </a:blip>
          <a:stretch>
            <a:fillRect/>
          </a:stretch>
        </p:blipFill>
        <p:spPr>
          <a:xfrm>
            <a:off x="-7104900" y="5040575"/>
            <a:ext cx="326160" cy="543600"/>
          </a:xfrm>
          <a:prstGeom prst="rect">
            <a:avLst/>
          </a:prstGeom>
          <a:noFill/>
          <a:ln>
            <a:noFill/>
          </a:ln>
        </p:spPr>
      </p:pic>
      <p:pic>
        <p:nvPicPr>
          <p:cNvPr id="53" name="Google Shape;53;p5"/>
          <p:cNvPicPr preferRelativeResize="0"/>
          <p:nvPr/>
        </p:nvPicPr>
        <p:blipFill>
          <a:blip r:embed="rId6">
            <a:alphaModFix/>
          </a:blip>
          <a:stretch>
            <a:fillRect/>
          </a:stretch>
        </p:blipFill>
        <p:spPr>
          <a:xfrm>
            <a:off x="-7120550" y="4244800"/>
            <a:ext cx="327144" cy="543600"/>
          </a:xfrm>
          <a:prstGeom prst="rect">
            <a:avLst/>
          </a:prstGeom>
          <a:noFill/>
          <a:ln>
            <a:noFill/>
          </a:ln>
        </p:spPr>
      </p:pic>
      <p:sp>
        <p:nvSpPr>
          <p:cNvPr id="54" name="Google Shape;54;p5"/>
          <p:cNvSpPr txBox="1"/>
          <p:nvPr/>
        </p:nvSpPr>
        <p:spPr>
          <a:xfrm>
            <a:off x="-6678425" y="4162565"/>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Maio Roxo - Dia 19</a:t>
            </a:r>
            <a:endParaRPr b="1" sz="1200">
              <a:solidFill>
                <a:srgbClr val="666666"/>
              </a:solidFill>
            </a:endParaRPr>
          </a:p>
          <a:p>
            <a:pPr indent="0" lvl="0" marL="0" rtl="0" algn="l">
              <a:spcBef>
                <a:spcPts val="0"/>
              </a:spcBef>
              <a:spcAft>
                <a:spcPts val="0"/>
              </a:spcAft>
              <a:buNone/>
            </a:pPr>
            <a:r>
              <a:rPr lang="pt-BR" sz="1100">
                <a:solidFill>
                  <a:srgbClr val="666666"/>
                </a:solidFill>
              </a:rPr>
              <a:t>Dia mundial da doença inflamatória intestinal</a:t>
            </a:r>
            <a:endParaRPr sz="1100">
              <a:solidFill>
                <a:srgbClr val="666666"/>
              </a:solidFill>
            </a:endParaRPr>
          </a:p>
        </p:txBody>
      </p:sp>
      <p:sp>
        <p:nvSpPr>
          <p:cNvPr id="55" name="Google Shape;55;p5"/>
          <p:cNvSpPr txBox="1"/>
          <p:nvPr/>
        </p:nvSpPr>
        <p:spPr>
          <a:xfrm>
            <a:off x="-6678425" y="4873775"/>
            <a:ext cx="25962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Maio Amarelo</a:t>
            </a:r>
            <a:endParaRPr b="1" sz="1200">
              <a:solidFill>
                <a:srgbClr val="666666"/>
              </a:solidFill>
            </a:endParaRPr>
          </a:p>
          <a:p>
            <a:pPr indent="0" lvl="0" marL="0" rtl="0" algn="l">
              <a:spcBef>
                <a:spcPts val="0"/>
              </a:spcBef>
              <a:spcAft>
                <a:spcPts val="0"/>
              </a:spcAft>
              <a:buNone/>
            </a:pPr>
            <a:r>
              <a:rPr lang="pt-BR" sz="1100">
                <a:solidFill>
                  <a:srgbClr val="666666"/>
                </a:solidFill>
              </a:rPr>
              <a:t>Movimento internacional, apartidário, de conscientização para redução de acidentes de trânsito</a:t>
            </a:r>
            <a:endParaRPr sz="1100">
              <a:solidFill>
                <a:srgbClr val="666666"/>
              </a:solidFill>
            </a:endParaRPr>
          </a:p>
        </p:txBody>
      </p:sp>
      <p:pic>
        <p:nvPicPr>
          <p:cNvPr id="56" name="Google Shape;56;p5"/>
          <p:cNvPicPr preferRelativeResize="0"/>
          <p:nvPr/>
        </p:nvPicPr>
        <p:blipFill>
          <a:blip r:embed="rId7">
            <a:alphaModFix/>
          </a:blip>
          <a:stretch>
            <a:fillRect/>
          </a:stretch>
        </p:blipFill>
        <p:spPr>
          <a:xfrm>
            <a:off x="-7209275" y="6130771"/>
            <a:ext cx="327144" cy="543600"/>
          </a:xfrm>
          <a:prstGeom prst="rect">
            <a:avLst/>
          </a:prstGeom>
          <a:noFill/>
          <a:ln>
            <a:noFill/>
          </a:ln>
        </p:spPr>
      </p:pic>
      <p:sp>
        <p:nvSpPr>
          <p:cNvPr id="57" name="Google Shape;57;p5"/>
          <p:cNvSpPr txBox="1"/>
          <p:nvPr/>
        </p:nvSpPr>
        <p:spPr>
          <a:xfrm>
            <a:off x="-6767150" y="6048536"/>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Junho Vermelho</a:t>
            </a:r>
            <a:endParaRPr b="1" sz="1200">
              <a:solidFill>
                <a:srgbClr val="666666"/>
              </a:solidFill>
            </a:endParaRPr>
          </a:p>
          <a:p>
            <a:pPr indent="0" lvl="0" marL="0" rtl="0" algn="l">
              <a:spcBef>
                <a:spcPts val="0"/>
              </a:spcBef>
              <a:spcAft>
                <a:spcPts val="0"/>
              </a:spcAft>
              <a:buNone/>
            </a:pPr>
            <a:r>
              <a:rPr lang="pt-BR" sz="1100">
                <a:solidFill>
                  <a:srgbClr val="666666"/>
                </a:solidFill>
              </a:rPr>
              <a:t>Mês de conscientização para a doação de sangue</a:t>
            </a:r>
            <a:endParaRPr sz="1100">
              <a:solidFill>
                <a:srgbClr val="666666"/>
              </a:solidFill>
            </a:endParaRPr>
          </a:p>
        </p:txBody>
      </p:sp>
      <p:pic>
        <p:nvPicPr>
          <p:cNvPr id="58" name="Google Shape;58;p5"/>
          <p:cNvPicPr preferRelativeResize="0"/>
          <p:nvPr/>
        </p:nvPicPr>
        <p:blipFill>
          <a:blip r:embed="rId5">
            <a:alphaModFix/>
          </a:blip>
          <a:stretch>
            <a:fillRect/>
          </a:stretch>
        </p:blipFill>
        <p:spPr>
          <a:xfrm>
            <a:off x="-7209275" y="7140450"/>
            <a:ext cx="326160" cy="543600"/>
          </a:xfrm>
          <a:prstGeom prst="rect">
            <a:avLst/>
          </a:prstGeom>
          <a:noFill/>
          <a:ln>
            <a:noFill/>
          </a:ln>
        </p:spPr>
      </p:pic>
      <p:sp>
        <p:nvSpPr>
          <p:cNvPr id="59" name="Google Shape;59;p5"/>
          <p:cNvSpPr txBox="1"/>
          <p:nvPr/>
        </p:nvSpPr>
        <p:spPr>
          <a:xfrm>
            <a:off x="-6767650" y="7054086"/>
            <a:ext cx="2736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Julho Amarelo</a:t>
            </a:r>
            <a:endParaRPr b="1" sz="1200">
              <a:solidFill>
                <a:srgbClr val="666666"/>
              </a:solidFill>
            </a:endParaRPr>
          </a:p>
          <a:p>
            <a:pPr indent="0" lvl="0" marL="0" rtl="0" algn="l">
              <a:spcBef>
                <a:spcPts val="0"/>
              </a:spcBef>
              <a:spcAft>
                <a:spcPts val="0"/>
              </a:spcAft>
              <a:buNone/>
            </a:pPr>
            <a:r>
              <a:rPr lang="pt-BR" sz="1100">
                <a:solidFill>
                  <a:srgbClr val="666666"/>
                </a:solidFill>
              </a:rPr>
              <a:t>Mês de luta contra as hepatites virais</a:t>
            </a:r>
            <a:endParaRPr sz="1100">
              <a:solidFill>
                <a:srgbClr val="666666"/>
              </a:solidFill>
            </a:endParaRPr>
          </a:p>
        </p:txBody>
      </p:sp>
      <p:pic>
        <p:nvPicPr>
          <p:cNvPr id="60" name="Google Shape;60;p5"/>
          <p:cNvPicPr preferRelativeResize="0"/>
          <p:nvPr/>
        </p:nvPicPr>
        <p:blipFill>
          <a:blip r:embed="rId8">
            <a:alphaModFix/>
          </a:blip>
          <a:stretch>
            <a:fillRect/>
          </a:stretch>
        </p:blipFill>
        <p:spPr>
          <a:xfrm>
            <a:off x="-7208615" y="8678501"/>
            <a:ext cx="324000" cy="540000"/>
          </a:xfrm>
          <a:prstGeom prst="rect">
            <a:avLst/>
          </a:prstGeom>
          <a:noFill/>
          <a:ln>
            <a:noFill/>
          </a:ln>
        </p:spPr>
      </p:pic>
      <p:pic>
        <p:nvPicPr>
          <p:cNvPr id="61" name="Google Shape;61;p5"/>
          <p:cNvPicPr preferRelativeResize="0"/>
          <p:nvPr/>
        </p:nvPicPr>
        <p:blipFill>
          <a:blip r:embed="rId9">
            <a:alphaModFix/>
          </a:blip>
          <a:stretch>
            <a:fillRect/>
          </a:stretch>
        </p:blipFill>
        <p:spPr>
          <a:xfrm>
            <a:off x="-7208040" y="8026193"/>
            <a:ext cx="324000" cy="540000"/>
          </a:xfrm>
          <a:prstGeom prst="rect">
            <a:avLst/>
          </a:prstGeom>
          <a:noFill/>
          <a:ln>
            <a:noFill/>
          </a:ln>
        </p:spPr>
      </p:pic>
      <p:sp>
        <p:nvSpPr>
          <p:cNvPr id="62" name="Google Shape;62;p5"/>
          <p:cNvSpPr txBox="1"/>
          <p:nvPr/>
        </p:nvSpPr>
        <p:spPr>
          <a:xfrm>
            <a:off x="-6777190" y="8592851"/>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Agosto Laranja - Dia 30</a:t>
            </a:r>
            <a:endParaRPr b="1" sz="1200">
              <a:solidFill>
                <a:srgbClr val="666666"/>
              </a:solidFill>
            </a:endParaRPr>
          </a:p>
          <a:p>
            <a:pPr indent="0" lvl="0" marL="0" rtl="0" algn="l">
              <a:spcBef>
                <a:spcPts val="0"/>
              </a:spcBef>
              <a:spcAft>
                <a:spcPts val="0"/>
              </a:spcAft>
              <a:buNone/>
            </a:pPr>
            <a:r>
              <a:rPr lang="pt-BR" sz="1100">
                <a:solidFill>
                  <a:srgbClr val="666666"/>
                </a:solidFill>
              </a:rPr>
              <a:t>Dia nacional de conscientização sobre esclerose múltipla</a:t>
            </a:r>
            <a:endParaRPr sz="1100">
              <a:solidFill>
                <a:srgbClr val="666666"/>
              </a:solidFill>
            </a:endParaRPr>
          </a:p>
        </p:txBody>
      </p:sp>
      <p:sp>
        <p:nvSpPr>
          <p:cNvPr id="63" name="Google Shape;63;p5"/>
          <p:cNvSpPr txBox="1"/>
          <p:nvPr/>
        </p:nvSpPr>
        <p:spPr>
          <a:xfrm>
            <a:off x="-6789440" y="8016743"/>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Agosto Dourado - Dia 1 a 7</a:t>
            </a:r>
            <a:endParaRPr b="1" sz="1200">
              <a:solidFill>
                <a:srgbClr val="666666"/>
              </a:solidFill>
            </a:endParaRPr>
          </a:p>
          <a:p>
            <a:pPr indent="0" lvl="0" marL="0" rtl="0" algn="l">
              <a:spcBef>
                <a:spcPts val="0"/>
              </a:spcBef>
              <a:spcAft>
                <a:spcPts val="0"/>
              </a:spcAft>
              <a:buNone/>
            </a:pPr>
            <a:r>
              <a:rPr lang="pt-BR" sz="1100">
                <a:solidFill>
                  <a:srgbClr val="666666"/>
                </a:solidFill>
              </a:rPr>
              <a:t>Semana mundial do aleitamento materno</a:t>
            </a:r>
            <a:endParaRPr sz="1100">
              <a:solidFill>
                <a:srgbClr val="666666"/>
              </a:solidFill>
            </a:endParaRPr>
          </a:p>
        </p:txBody>
      </p:sp>
      <p:pic>
        <p:nvPicPr>
          <p:cNvPr id="64" name="Google Shape;64;p5"/>
          <p:cNvPicPr preferRelativeResize="0"/>
          <p:nvPr/>
        </p:nvPicPr>
        <p:blipFill>
          <a:blip r:embed="rId10">
            <a:alphaModFix/>
          </a:blip>
          <a:stretch>
            <a:fillRect/>
          </a:stretch>
        </p:blipFill>
        <p:spPr>
          <a:xfrm>
            <a:off x="-7209265" y="9331490"/>
            <a:ext cx="324000" cy="540000"/>
          </a:xfrm>
          <a:prstGeom prst="rect">
            <a:avLst/>
          </a:prstGeom>
          <a:noFill/>
          <a:ln>
            <a:noFill/>
          </a:ln>
        </p:spPr>
      </p:pic>
      <p:sp>
        <p:nvSpPr>
          <p:cNvPr id="65" name="Google Shape;65;p5"/>
          <p:cNvSpPr txBox="1"/>
          <p:nvPr/>
        </p:nvSpPr>
        <p:spPr>
          <a:xfrm>
            <a:off x="-6763240" y="9238013"/>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Agosto Lilás</a:t>
            </a:r>
            <a:endParaRPr b="1" sz="1200">
              <a:solidFill>
                <a:srgbClr val="666666"/>
              </a:solidFill>
            </a:endParaRPr>
          </a:p>
          <a:p>
            <a:pPr indent="0" lvl="0" marL="0" rtl="0" algn="l">
              <a:spcBef>
                <a:spcPts val="0"/>
              </a:spcBef>
              <a:spcAft>
                <a:spcPts val="0"/>
              </a:spcAft>
              <a:buNone/>
            </a:pPr>
            <a:r>
              <a:rPr lang="pt-BR" sz="1100">
                <a:solidFill>
                  <a:srgbClr val="666666"/>
                </a:solidFill>
              </a:rPr>
              <a:t>Mês de enfrentamento da violência contra a mulher - 17 anos da Lei Maria da Penha</a:t>
            </a:r>
            <a:endParaRPr sz="1100">
              <a:solidFill>
                <a:srgbClr val="666666"/>
              </a:solidFill>
            </a:endParaRPr>
          </a:p>
        </p:txBody>
      </p:sp>
      <p:sp>
        <p:nvSpPr>
          <p:cNvPr id="66" name="Google Shape;66;p5"/>
          <p:cNvSpPr txBox="1"/>
          <p:nvPr/>
        </p:nvSpPr>
        <p:spPr>
          <a:xfrm>
            <a:off x="4427775" y="4667118"/>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Novembro Azul</a:t>
            </a:r>
            <a:endParaRPr b="1" sz="1200">
              <a:solidFill>
                <a:srgbClr val="666666"/>
              </a:solidFill>
            </a:endParaRPr>
          </a:p>
          <a:p>
            <a:pPr indent="0" lvl="0" marL="0" rtl="0" algn="l">
              <a:spcBef>
                <a:spcPts val="0"/>
              </a:spcBef>
              <a:spcAft>
                <a:spcPts val="0"/>
              </a:spcAft>
              <a:buNone/>
            </a:pPr>
            <a:r>
              <a:rPr lang="pt-BR" sz="1100">
                <a:solidFill>
                  <a:srgbClr val="666666"/>
                </a:solidFill>
              </a:rPr>
              <a:t>Mês mundial de combate ao câncer</a:t>
            </a:r>
            <a:endParaRPr sz="1100">
              <a:solidFill>
                <a:srgbClr val="666666"/>
              </a:solidFill>
            </a:endParaRPr>
          </a:p>
          <a:p>
            <a:pPr indent="0" lvl="0" marL="0" rtl="0" algn="l">
              <a:spcBef>
                <a:spcPts val="0"/>
              </a:spcBef>
              <a:spcAft>
                <a:spcPts val="0"/>
              </a:spcAft>
              <a:buNone/>
            </a:pPr>
            <a:r>
              <a:rPr lang="pt-BR" sz="1100">
                <a:solidFill>
                  <a:srgbClr val="666666"/>
                </a:solidFill>
              </a:rPr>
              <a:t>de próstata</a:t>
            </a:r>
            <a:endParaRPr sz="1100">
              <a:solidFill>
                <a:srgbClr val="666666"/>
              </a:solidFill>
            </a:endParaRPr>
          </a:p>
        </p:txBody>
      </p:sp>
      <p:pic>
        <p:nvPicPr>
          <p:cNvPr id="67" name="Google Shape;67;p5"/>
          <p:cNvPicPr preferRelativeResize="0"/>
          <p:nvPr/>
        </p:nvPicPr>
        <p:blipFill>
          <a:blip r:embed="rId11">
            <a:alphaModFix/>
          </a:blip>
          <a:stretch>
            <a:fillRect/>
          </a:stretch>
        </p:blipFill>
        <p:spPr>
          <a:xfrm>
            <a:off x="-3770975" y="3248475"/>
            <a:ext cx="324000" cy="541038"/>
          </a:xfrm>
          <a:prstGeom prst="rect">
            <a:avLst/>
          </a:prstGeom>
          <a:noFill/>
          <a:ln>
            <a:noFill/>
          </a:ln>
        </p:spPr>
      </p:pic>
      <p:pic>
        <p:nvPicPr>
          <p:cNvPr id="68" name="Google Shape;68;p5"/>
          <p:cNvPicPr preferRelativeResize="0"/>
          <p:nvPr/>
        </p:nvPicPr>
        <p:blipFill>
          <a:blip r:embed="rId12">
            <a:alphaModFix/>
          </a:blip>
          <a:stretch>
            <a:fillRect/>
          </a:stretch>
        </p:blipFill>
        <p:spPr>
          <a:xfrm>
            <a:off x="-3777950" y="2596125"/>
            <a:ext cx="324000" cy="541038"/>
          </a:xfrm>
          <a:prstGeom prst="rect">
            <a:avLst/>
          </a:prstGeom>
          <a:noFill/>
          <a:ln>
            <a:noFill/>
          </a:ln>
        </p:spPr>
      </p:pic>
      <p:pic>
        <p:nvPicPr>
          <p:cNvPr id="69" name="Google Shape;69;p5"/>
          <p:cNvPicPr preferRelativeResize="0"/>
          <p:nvPr/>
        </p:nvPicPr>
        <p:blipFill>
          <a:blip r:embed="rId13">
            <a:alphaModFix/>
          </a:blip>
          <a:stretch>
            <a:fillRect/>
          </a:stretch>
        </p:blipFill>
        <p:spPr>
          <a:xfrm>
            <a:off x="-3769750" y="1943750"/>
            <a:ext cx="324000" cy="541080"/>
          </a:xfrm>
          <a:prstGeom prst="rect">
            <a:avLst/>
          </a:prstGeom>
          <a:noFill/>
          <a:ln>
            <a:noFill/>
          </a:ln>
        </p:spPr>
      </p:pic>
      <p:sp>
        <p:nvSpPr>
          <p:cNvPr id="70" name="Google Shape;70;p5"/>
          <p:cNvSpPr txBox="1"/>
          <p:nvPr/>
        </p:nvSpPr>
        <p:spPr>
          <a:xfrm>
            <a:off x="-3338900" y="2594608"/>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Setembro Verde - Dia 27</a:t>
            </a:r>
            <a:endParaRPr b="1" sz="1200">
              <a:solidFill>
                <a:srgbClr val="666666"/>
              </a:solidFill>
            </a:endParaRPr>
          </a:p>
          <a:p>
            <a:pPr indent="0" lvl="0" marL="0" rtl="0" algn="l">
              <a:spcBef>
                <a:spcPts val="0"/>
              </a:spcBef>
              <a:spcAft>
                <a:spcPts val="0"/>
              </a:spcAft>
              <a:buNone/>
            </a:pPr>
            <a:r>
              <a:rPr lang="pt-BR" sz="1100">
                <a:solidFill>
                  <a:srgbClr val="666666"/>
                </a:solidFill>
              </a:rPr>
              <a:t>Dia Nacional da Doação de Órgãos</a:t>
            </a:r>
            <a:endParaRPr sz="1100">
              <a:solidFill>
                <a:srgbClr val="666666"/>
              </a:solidFill>
            </a:endParaRPr>
          </a:p>
        </p:txBody>
      </p:sp>
      <p:sp>
        <p:nvSpPr>
          <p:cNvPr id="71" name="Google Shape;71;p5"/>
          <p:cNvSpPr txBox="1"/>
          <p:nvPr/>
        </p:nvSpPr>
        <p:spPr>
          <a:xfrm>
            <a:off x="-3351150" y="1933718"/>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Setembro Amarelo</a:t>
            </a:r>
            <a:endParaRPr b="1" sz="1200">
              <a:solidFill>
                <a:srgbClr val="666666"/>
              </a:solidFill>
            </a:endParaRPr>
          </a:p>
          <a:p>
            <a:pPr indent="0" lvl="0" marL="0" rtl="0" algn="l">
              <a:spcBef>
                <a:spcPts val="0"/>
              </a:spcBef>
              <a:spcAft>
                <a:spcPts val="0"/>
              </a:spcAft>
              <a:buNone/>
            </a:pPr>
            <a:r>
              <a:rPr lang="pt-BR" sz="1100">
                <a:solidFill>
                  <a:srgbClr val="666666"/>
                </a:solidFill>
              </a:rPr>
              <a:t>Mês da Prevenção ao Suicídio</a:t>
            </a:r>
            <a:endParaRPr sz="1100">
              <a:solidFill>
                <a:srgbClr val="666666"/>
              </a:solidFill>
            </a:endParaRPr>
          </a:p>
        </p:txBody>
      </p:sp>
      <p:sp>
        <p:nvSpPr>
          <p:cNvPr id="72" name="Google Shape;72;p5"/>
          <p:cNvSpPr txBox="1"/>
          <p:nvPr/>
        </p:nvSpPr>
        <p:spPr>
          <a:xfrm>
            <a:off x="-3324950" y="3249190"/>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Setembro Vermelho - Dia 29</a:t>
            </a:r>
            <a:endParaRPr b="1" sz="1200">
              <a:solidFill>
                <a:srgbClr val="666666"/>
              </a:solidFill>
            </a:endParaRPr>
          </a:p>
          <a:p>
            <a:pPr indent="0" lvl="0" marL="0" rtl="0" algn="l">
              <a:spcBef>
                <a:spcPts val="0"/>
              </a:spcBef>
              <a:spcAft>
                <a:spcPts val="0"/>
              </a:spcAft>
              <a:buNone/>
            </a:pPr>
            <a:r>
              <a:rPr lang="pt-BR" sz="1100">
                <a:solidFill>
                  <a:srgbClr val="666666"/>
                </a:solidFill>
              </a:rPr>
              <a:t>Dia Mundial do Coração</a:t>
            </a:r>
            <a:endParaRPr sz="1100">
              <a:solidFill>
                <a:srgbClr val="666666"/>
              </a:solidFill>
            </a:endParaRPr>
          </a:p>
        </p:txBody>
      </p:sp>
      <p:pic>
        <p:nvPicPr>
          <p:cNvPr id="73" name="Google Shape;73;p5"/>
          <p:cNvPicPr preferRelativeResize="0"/>
          <p:nvPr/>
        </p:nvPicPr>
        <p:blipFill>
          <a:blip r:embed="rId14">
            <a:alphaModFix/>
          </a:blip>
          <a:stretch>
            <a:fillRect/>
          </a:stretch>
        </p:blipFill>
        <p:spPr>
          <a:xfrm>
            <a:off x="-3770975" y="4344924"/>
            <a:ext cx="323145" cy="540000"/>
          </a:xfrm>
          <a:prstGeom prst="rect">
            <a:avLst/>
          </a:prstGeom>
          <a:noFill/>
          <a:ln>
            <a:noFill/>
          </a:ln>
        </p:spPr>
      </p:pic>
      <p:sp>
        <p:nvSpPr>
          <p:cNvPr id="74" name="Google Shape;74;p5"/>
          <p:cNvSpPr txBox="1"/>
          <p:nvPr/>
        </p:nvSpPr>
        <p:spPr>
          <a:xfrm>
            <a:off x="-3352800" y="4334037"/>
            <a:ext cx="27774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Outubro Rosa</a:t>
            </a:r>
            <a:endParaRPr b="1" sz="1200">
              <a:solidFill>
                <a:srgbClr val="666666"/>
              </a:solidFill>
            </a:endParaRPr>
          </a:p>
          <a:p>
            <a:pPr indent="0" lvl="0" marL="0" rtl="0" algn="l">
              <a:spcBef>
                <a:spcPts val="0"/>
              </a:spcBef>
              <a:spcAft>
                <a:spcPts val="0"/>
              </a:spcAft>
              <a:buNone/>
            </a:pPr>
            <a:r>
              <a:rPr lang="pt-BR" sz="1100">
                <a:solidFill>
                  <a:srgbClr val="666666"/>
                </a:solidFill>
              </a:rPr>
              <a:t>Mês de conscientização sobre o câncer de mama</a:t>
            </a:r>
            <a:endParaRPr sz="1100">
              <a:solidFill>
                <a:srgbClr val="66666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cxnSp>
        <p:nvCxnSpPr>
          <p:cNvPr id="79" name="Google Shape;79;p6"/>
          <p:cNvCxnSpPr/>
          <p:nvPr/>
        </p:nvCxnSpPr>
        <p:spPr>
          <a:xfrm>
            <a:off x="360000" y="4098820"/>
            <a:ext cx="6840900" cy="0"/>
          </a:xfrm>
          <a:prstGeom prst="straightConnector1">
            <a:avLst/>
          </a:prstGeom>
          <a:noFill/>
          <a:ln cap="flat" cmpd="sng" w="38100">
            <a:solidFill>
              <a:srgbClr val="004F9F"/>
            </a:solidFill>
            <a:prstDash val="solid"/>
            <a:round/>
            <a:headEnd len="med" w="med" type="none"/>
            <a:tailEnd len="med" w="med" type="none"/>
          </a:ln>
        </p:spPr>
      </p:cxnSp>
      <p:sp>
        <p:nvSpPr>
          <p:cNvPr id="80" name="Google Shape;80;p6"/>
          <p:cNvSpPr txBox="1"/>
          <p:nvPr/>
        </p:nvSpPr>
        <p:spPr>
          <a:xfrm>
            <a:off x="357550" y="4287406"/>
            <a:ext cx="68409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Doença respiratória misteriosa está a espalhar-se entre cães nos EUA</a:t>
            </a:r>
            <a:endParaRPr b="1" sz="1600">
              <a:solidFill>
                <a:srgbClr val="004F9F"/>
              </a:solidFill>
            </a:endParaRPr>
          </a:p>
        </p:txBody>
      </p:sp>
      <p:sp>
        <p:nvSpPr>
          <p:cNvPr id="81" name="Google Shape;81;p6"/>
          <p:cNvSpPr txBox="1"/>
          <p:nvPr/>
        </p:nvSpPr>
        <p:spPr>
          <a:xfrm>
            <a:off x="359300" y="2117745"/>
            <a:ext cx="6833100" cy="1108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pt-BR" sz="1200">
                <a:solidFill>
                  <a:srgbClr val="666666"/>
                </a:solidFill>
              </a:rPr>
              <a:t>Dos mais de 8.400 casos de difteria confirmados até agora no país, de acordo com o Centro de Controle de Doenças da Nigéria (NCDC), Kano registrou pelo menos 7.188, representando 86% do número total de casos. Em outubro, o NCDC disse que mais de 600 pessoas, principalmente crianças, foram mortas desde o início da difteria em dezembro de 2022, superando em muito o último grande surto do país em 2011, que relatou apenas 98 casos e 21 mortes.</a:t>
            </a:r>
            <a:endParaRPr sz="1200">
              <a:solidFill>
                <a:srgbClr val="666666"/>
              </a:solidFill>
            </a:endParaRPr>
          </a:p>
        </p:txBody>
      </p:sp>
      <p:sp>
        <p:nvSpPr>
          <p:cNvPr id="82" name="Google Shape;82;p6"/>
          <p:cNvSpPr txBox="1"/>
          <p:nvPr/>
        </p:nvSpPr>
        <p:spPr>
          <a:xfrm>
            <a:off x="1794200" y="4946284"/>
            <a:ext cx="5406600" cy="16623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pt-BR" sz="1200">
                <a:solidFill>
                  <a:srgbClr val="666666"/>
                </a:solidFill>
              </a:rPr>
              <a:t>Laboratórios veterinários de vários estados norte-americanos estão a investigar uma doença respiratória misteriosa que está a espalhar-se entre cães e já levou a mortes animais mais velhos. Só no estado do Oregon, já foram identificados mais de 200 casos desde agosto, segundo o Departamento de Agricultura estadual, que pede aos donos de animais de estimação que contactem os veterinários se o seu cão estiver doente. Além disso, é feito um apelo aos veterinários para que reportem os casos que lhes cheguem.</a:t>
            </a:r>
            <a:endParaRPr sz="1200">
              <a:solidFill>
                <a:srgbClr val="666666"/>
              </a:solidFill>
            </a:endParaRPr>
          </a:p>
        </p:txBody>
      </p:sp>
      <p:sp>
        <p:nvSpPr>
          <p:cNvPr id="83" name="Google Shape;83;p6"/>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84" name="Google Shape;84;p6"/>
          <p:cNvSpPr txBox="1"/>
          <p:nvPr/>
        </p:nvSpPr>
        <p:spPr>
          <a:xfrm>
            <a:off x="360800" y="6571912"/>
            <a:ext cx="6840000" cy="620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22</a:t>
            </a:r>
            <a:r>
              <a:rPr lang="pt-BR" sz="1200">
                <a:solidFill>
                  <a:srgbClr val="666666"/>
                </a:solidFill>
              </a:rPr>
              <a:t>/11/2023</a:t>
            </a:r>
            <a:endParaRPr sz="1200">
              <a:solidFill>
                <a:srgbClr val="666666"/>
              </a:solidFill>
            </a:endParaRPr>
          </a:p>
          <a:p>
            <a:pPr indent="0" lvl="0" marL="0" rtl="0" algn="just">
              <a:spcBef>
                <a:spcPts val="1000"/>
              </a:spcBef>
              <a:spcAft>
                <a:spcPts val="1000"/>
              </a:spcAft>
              <a:buNone/>
            </a:pPr>
            <a:r>
              <a:rPr b="1" lang="pt-BR" sz="800">
                <a:solidFill>
                  <a:srgbClr val="666666"/>
                </a:solidFill>
              </a:rPr>
              <a:t>Encaminhamentos:</a:t>
            </a:r>
            <a:r>
              <a:rPr lang="pt-BR" sz="800">
                <a:solidFill>
                  <a:srgbClr val="666666"/>
                </a:solidFill>
              </a:rPr>
              <a:t> Encaminhado alerta de rumor para Gerência de Zoonoses / Coordenadoria de Saúde Única</a:t>
            </a:r>
            <a:endParaRPr sz="800">
              <a:solidFill>
                <a:srgbClr val="666666"/>
              </a:solidFill>
            </a:endParaRPr>
          </a:p>
        </p:txBody>
      </p:sp>
      <p:sp>
        <p:nvSpPr>
          <p:cNvPr id="85" name="Google Shape;85;p6"/>
          <p:cNvSpPr txBox="1"/>
          <p:nvPr/>
        </p:nvSpPr>
        <p:spPr>
          <a:xfrm>
            <a:off x="3375400" y="6572024"/>
            <a:ext cx="3827400" cy="369300"/>
          </a:xfrm>
          <a:prstGeom prst="rect">
            <a:avLst/>
          </a:prstGeom>
          <a:noFill/>
          <a:ln>
            <a:noFill/>
          </a:ln>
        </p:spPr>
        <p:txBody>
          <a:bodyPr anchorCtr="0" anchor="t" bIns="91425" lIns="90000"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3">
                  <a:extLst>
                    <a:ext uri="{A12FA001-AC4F-418D-AE19-62706E023703}">
                      <ahyp:hlinkClr val="tx"/>
                    </a:ext>
                  </a:extLst>
                </a:hlinkClick>
              </a:rPr>
              <a:t>Notícias ao Minuto</a:t>
            </a:r>
            <a:endParaRPr sz="1200">
              <a:solidFill>
                <a:srgbClr val="004F9F"/>
              </a:solidFill>
            </a:endParaRPr>
          </a:p>
        </p:txBody>
      </p:sp>
      <p:sp>
        <p:nvSpPr>
          <p:cNvPr id="86" name="Google Shape;86;p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87" name="Google Shape;87;p6"/>
          <p:cNvSpPr txBox="1"/>
          <p:nvPr/>
        </p:nvSpPr>
        <p:spPr>
          <a:xfrm>
            <a:off x="360000" y="1431575"/>
            <a:ext cx="68331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Nigéria enfrenta grande surto de difteria enquanto o número de mortos ultrapassa 600</a:t>
            </a:r>
            <a:endParaRPr b="1" sz="1600">
              <a:solidFill>
                <a:srgbClr val="004F9F"/>
              </a:solidFill>
            </a:endParaRPr>
          </a:p>
        </p:txBody>
      </p:sp>
      <p:sp>
        <p:nvSpPr>
          <p:cNvPr id="88" name="Google Shape;88;p6"/>
          <p:cNvSpPr txBox="1"/>
          <p:nvPr>
            <p:ph idx="2" type="subTitle"/>
          </p:nvPr>
        </p:nvSpPr>
        <p:spPr>
          <a:xfrm>
            <a:off x="830474" y="921150"/>
            <a:ext cx="6372300" cy="360000"/>
          </a:xfrm>
          <a:prstGeom prst="rect">
            <a:avLst/>
          </a:prstGeom>
          <a:gradFill>
            <a:gsLst>
              <a:gs pos="0">
                <a:srgbClr val="FFFFFF"/>
              </a:gs>
              <a:gs pos="100000">
                <a:srgbClr val="004F9F"/>
              </a:gs>
            </a:gsLst>
            <a:lin ang="10801400" scaled="0"/>
          </a:gradFill>
        </p:spPr>
        <p:txBody>
          <a:bodyPr anchorCtr="0" anchor="t"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b="0" lang="pt-BR">
                <a:solidFill>
                  <a:schemeClr val="lt1"/>
                </a:solidFill>
              </a:rPr>
              <a:t>NOTÍCIAS</a:t>
            </a:r>
            <a:r>
              <a:rPr lang="pt-BR">
                <a:solidFill>
                  <a:schemeClr val="lt1"/>
                </a:solidFill>
              </a:rPr>
              <a:t> </a:t>
            </a:r>
            <a:r>
              <a:rPr b="1" lang="pt-BR">
                <a:solidFill>
                  <a:schemeClr val="lt1"/>
                </a:solidFill>
              </a:rPr>
              <a:t>INTERNACIONAIS</a:t>
            </a:r>
            <a:endParaRPr b="1">
              <a:solidFill>
                <a:schemeClr val="lt1"/>
              </a:solidFill>
            </a:endParaRPr>
          </a:p>
        </p:txBody>
      </p:sp>
      <p:sp>
        <p:nvSpPr>
          <p:cNvPr id="89" name="Google Shape;89;p6"/>
          <p:cNvSpPr/>
          <p:nvPr/>
        </p:nvSpPr>
        <p:spPr>
          <a:xfrm>
            <a:off x="376750" y="828874"/>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1</a:t>
            </a:r>
            <a:endParaRPr b="1" sz="3600">
              <a:solidFill>
                <a:srgbClr val="004F9F"/>
              </a:solidFill>
            </a:endParaRPr>
          </a:p>
        </p:txBody>
      </p:sp>
      <p:sp>
        <p:nvSpPr>
          <p:cNvPr id="90" name="Google Shape;90;p6"/>
          <p:cNvSpPr txBox="1"/>
          <p:nvPr/>
        </p:nvSpPr>
        <p:spPr>
          <a:xfrm>
            <a:off x="353125" y="3207256"/>
            <a:ext cx="6840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21</a:t>
            </a:r>
            <a:r>
              <a:rPr lang="pt-BR" sz="1200">
                <a:solidFill>
                  <a:srgbClr val="666666"/>
                </a:solidFill>
              </a:rPr>
              <a:t>/11/2023</a:t>
            </a:r>
            <a:endParaRPr sz="1200">
              <a:solidFill>
                <a:srgbClr val="666666"/>
              </a:solidFill>
            </a:endParaRPr>
          </a:p>
          <a:p>
            <a:pPr indent="0" lvl="0" marL="0" rtl="0" algn="just">
              <a:spcBef>
                <a:spcPts val="1000"/>
              </a:spcBef>
              <a:spcAft>
                <a:spcPts val="1000"/>
              </a:spcAft>
              <a:buNone/>
            </a:pPr>
            <a:r>
              <a:rPr b="1" lang="pt-BR" sz="800">
                <a:solidFill>
                  <a:srgbClr val="666666"/>
                </a:solidFill>
              </a:rPr>
              <a:t>Encaminhamentos:</a:t>
            </a:r>
            <a:r>
              <a:rPr lang="pt-BR" sz="800">
                <a:solidFill>
                  <a:srgbClr val="666666"/>
                </a:solidFill>
              </a:rPr>
              <a:t> Encaminhado alerta de rumor para Coordenadoria de Imunização / Gerência de Doenças Agudas e Exantemáticas</a:t>
            </a:r>
            <a:endParaRPr sz="800">
              <a:solidFill>
                <a:srgbClr val="666666"/>
              </a:solidFill>
            </a:endParaRPr>
          </a:p>
        </p:txBody>
      </p:sp>
      <p:sp>
        <p:nvSpPr>
          <p:cNvPr id="91" name="Google Shape;91;p6"/>
          <p:cNvSpPr txBox="1"/>
          <p:nvPr/>
        </p:nvSpPr>
        <p:spPr>
          <a:xfrm>
            <a:off x="3956875" y="3207377"/>
            <a:ext cx="3238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4">
                  <a:extLst>
                    <a:ext uri="{A12FA001-AC4F-418D-AE19-62706E023703}">
                      <ahyp:hlinkClr val="tx"/>
                    </a:ext>
                  </a:extLst>
                </a:hlinkClick>
              </a:rPr>
              <a:t>China.org.cn</a:t>
            </a:r>
            <a:endParaRPr sz="1200">
              <a:solidFill>
                <a:srgbClr val="004F9F"/>
              </a:solidFill>
            </a:endParaRPr>
          </a:p>
        </p:txBody>
      </p:sp>
      <p:cxnSp>
        <p:nvCxnSpPr>
          <p:cNvPr id="92" name="Google Shape;92;p6"/>
          <p:cNvCxnSpPr/>
          <p:nvPr/>
        </p:nvCxnSpPr>
        <p:spPr>
          <a:xfrm>
            <a:off x="365250" y="7438557"/>
            <a:ext cx="6833100" cy="0"/>
          </a:xfrm>
          <a:prstGeom prst="straightConnector1">
            <a:avLst/>
          </a:prstGeom>
          <a:noFill/>
          <a:ln cap="flat" cmpd="sng" w="38100">
            <a:solidFill>
              <a:srgbClr val="004F9F"/>
            </a:solidFill>
            <a:prstDash val="solid"/>
            <a:round/>
            <a:headEnd len="med" w="med" type="none"/>
            <a:tailEnd len="med" w="med" type="none"/>
          </a:ln>
        </p:spPr>
      </p:cxnSp>
      <p:sp>
        <p:nvSpPr>
          <p:cNvPr id="93" name="Google Shape;93;p6"/>
          <p:cNvSpPr txBox="1"/>
          <p:nvPr/>
        </p:nvSpPr>
        <p:spPr>
          <a:xfrm>
            <a:off x="359300" y="8265813"/>
            <a:ext cx="6833100" cy="738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pt-BR" sz="1200">
                <a:solidFill>
                  <a:srgbClr val="666666"/>
                </a:solidFill>
              </a:rPr>
              <a:t>A Organização Mundial da Saúde (OMS) informou que solicitou mais informações às autoridades chinesas sobre um aumento nos casos de doenças respiratórias e de agrupamentos de casos de pneumonia entre crianças no país.</a:t>
            </a:r>
            <a:endParaRPr sz="1200">
              <a:solidFill>
                <a:srgbClr val="666666"/>
              </a:solidFill>
            </a:endParaRPr>
          </a:p>
        </p:txBody>
      </p:sp>
      <p:sp>
        <p:nvSpPr>
          <p:cNvPr id="94" name="Google Shape;94;p6"/>
          <p:cNvSpPr txBox="1"/>
          <p:nvPr/>
        </p:nvSpPr>
        <p:spPr>
          <a:xfrm>
            <a:off x="365125" y="7594609"/>
            <a:ext cx="69732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OMS pede que China esclareça aumento de doenças respiratórias em crianças</a:t>
            </a:r>
            <a:endParaRPr b="1" sz="1600">
              <a:solidFill>
                <a:srgbClr val="004F9F"/>
              </a:solidFill>
            </a:endParaRPr>
          </a:p>
        </p:txBody>
      </p:sp>
      <p:sp>
        <p:nvSpPr>
          <p:cNvPr id="95" name="Google Shape;95;p6"/>
          <p:cNvSpPr txBox="1"/>
          <p:nvPr/>
        </p:nvSpPr>
        <p:spPr>
          <a:xfrm>
            <a:off x="353125" y="8991400"/>
            <a:ext cx="6840000" cy="620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23</a:t>
            </a:r>
            <a:r>
              <a:rPr lang="pt-BR" sz="1200">
                <a:solidFill>
                  <a:srgbClr val="666666"/>
                </a:solidFill>
              </a:rPr>
              <a:t>/11/2023</a:t>
            </a:r>
            <a:endParaRPr sz="1200">
              <a:solidFill>
                <a:srgbClr val="666666"/>
              </a:solidFill>
            </a:endParaRPr>
          </a:p>
          <a:p>
            <a:pPr indent="0" lvl="0" marL="0" rtl="0" algn="just">
              <a:spcBef>
                <a:spcPts val="1000"/>
              </a:spcBef>
              <a:spcAft>
                <a:spcPts val="1000"/>
              </a:spcAft>
              <a:buClr>
                <a:schemeClr val="dk1"/>
              </a:buClr>
              <a:buSzPts val="1100"/>
              <a:buFont typeface="Arial"/>
              <a:buNone/>
            </a:pPr>
            <a:r>
              <a:rPr b="1" lang="pt-BR" sz="800">
                <a:solidFill>
                  <a:srgbClr val="666666"/>
                </a:solidFill>
              </a:rPr>
              <a:t>Encaminhamentos:</a:t>
            </a:r>
            <a:r>
              <a:rPr lang="pt-BR" sz="800">
                <a:solidFill>
                  <a:srgbClr val="666666"/>
                </a:solidFill>
              </a:rPr>
              <a:t> </a:t>
            </a:r>
            <a:r>
              <a:rPr lang="pt-BR" sz="800">
                <a:solidFill>
                  <a:srgbClr val="666666"/>
                </a:solidFill>
              </a:rPr>
              <a:t>Encaminhado alerta de rumor para Gerência de Influenza e Doenças Respiratórias</a:t>
            </a:r>
            <a:endParaRPr sz="800">
              <a:solidFill>
                <a:srgbClr val="666666"/>
              </a:solidFill>
            </a:endParaRPr>
          </a:p>
        </p:txBody>
      </p:sp>
      <p:sp>
        <p:nvSpPr>
          <p:cNvPr id="96" name="Google Shape;96;p6"/>
          <p:cNvSpPr txBox="1"/>
          <p:nvPr/>
        </p:nvSpPr>
        <p:spPr>
          <a:xfrm>
            <a:off x="3779875" y="8991529"/>
            <a:ext cx="3415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5">
                  <a:extLst>
                    <a:ext uri="{A12FA001-AC4F-418D-AE19-62706E023703}">
                      <ahyp:hlinkClr val="tx"/>
                    </a:ext>
                  </a:extLst>
                </a:hlinkClick>
              </a:rPr>
              <a:t>CNN Brasil</a:t>
            </a:r>
            <a:endParaRPr sz="1200">
              <a:solidFill>
                <a:srgbClr val="004F9F"/>
              </a:solidFill>
            </a:endParaRPr>
          </a:p>
        </p:txBody>
      </p:sp>
      <p:pic>
        <p:nvPicPr>
          <p:cNvPr id="97" name="Google Shape;97;p6"/>
          <p:cNvPicPr preferRelativeResize="0"/>
          <p:nvPr/>
        </p:nvPicPr>
        <p:blipFill>
          <a:blip r:embed="rId6">
            <a:alphaModFix/>
          </a:blip>
          <a:stretch>
            <a:fillRect/>
          </a:stretch>
        </p:blipFill>
        <p:spPr>
          <a:xfrm>
            <a:off x="353125" y="5060220"/>
            <a:ext cx="1440000" cy="80982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cxnSp>
        <p:nvCxnSpPr>
          <p:cNvPr id="102" name="Google Shape;102;p7"/>
          <p:cNvCxnSpPr/>
          <p:nvPr/>
        </p:nvCxnSpPr>
        <p:spPr>
          <a:xfrm>
            <a:off x="360000" y="3859280"/>
            <a:ext cx="6840900" cy="0"/>
          </a:xfrm>
          <a:prstGeom prst="straightConnector1">
            <a:avLst/>
          </a:prstGeom>
          <a:noFill/>
          <a:ln cap="flat" cmpd="sng" w="38100">
            <a:solidFill>
              <a:srgbClr val="004F9F"/>
            </a:solidFill>
            <a:prstDash val="solid"/>
            <a:round/>
            <a:headEnd len="med" w="med" type="none"/>
            <a:tailEnd len="med" w="med" type="none"/>
          </a:ln>
        </p:spPr>
      </p:cxnSp>
      <p:sp>
        <p:nvSpPr>
          <p:cNvPr id="103" name="Google Shape;103;p7"/>
          <p:cNvSpPr txBox="1"/>
          <p:nvPr/>
        </p:nvSpPr>
        <p:spPr>
          <a:xfrm>
            <a:off x="357550" y="4021611"/>
            <a:ext cx="70044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Secretaria da Saúde alerta para nova circulação da febre amarela em macacos no Estado</a:t>
            </a:r>
            <a:endParaRPr b="1" sz="1600">
              <a:solidFill>
                <a:srgbClr val="004F9F"/>
              </a:solidFill>
            </a:endParaRPr>
          </a:p>
        </p:txBody>
      </p:sp>
      <p:sp>
        <p:nvSpPr>
          <p:cNvPr id="104" name="Google Shape;104;p7"/>
          <p:cNvSpPr txBox="1"/>
          <p:nvPr/>
        </p:nvSpPr>
        <p:spPr>
          <a:xfrm>
            <a:off x="359300" y="2110625"/>
            <a:ext cx="6833100" cy="923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pt-BR" sz="1200">
                <a:solidFill>
                  <a:srgbClr val="666666"/>
                </a:solidFill>
              </a:rPr>
              <a:t>Tosse, dor no peito, dores de cabeça, tontura, vômito. Estes são alguns dos sintomas da criptococose, conhecida como "Doença do Pombo", que causou a morte da atendente de loja S. S. B., de 49 anos, na última quarta-feira (15) no Pronto-Socorro de Rio Branco. Sandra ficou internada na unidade de saúde por uma semana.</a:t>
            </a:r>
            <a:endParaRPr sz="1200">
              <a:solidFill>
                <a:srgbClr val="666666"/>
              </a:solidFill>
            </a:endParaRPr>
          </a:p>
        </p:txBody>
      </p:sp>
      <p:sp>
        <p:nvSpPr>
          <p:cNvPr id="105" name="Google Shape;105;p7"/>
          <p:cNvSpPr txBox="1"/>
          <p:nvPr/>
        </p:nvSpPr>
        <p:spPr>
          <a:xfrm>
            <a:off x="367700" y="4692967"/>
            <a:ext cx="6833100" cy="1218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lang="pt-BR" sz="1200">
                <a:solidFill>
                  <a:srgbClr val="666666"/>
                </a:solidFill>
              </a:rPr>
              <a:t>O Centro Estadual de Vigilância em Saúde (Cevs) confirmou mais cinco casos de macacos mortos nos quais foi identificado o vírus da febre amarela. As amostras foram coletadas em outubro em bugios encontrados nos municípios de Riozinho, Três Coroas, Santo Antônio das Missões e São Borja – essa última cidade com dois casos confirmados. Os resultados saíram no final da última semana.</a:t>
            </a:r>
            <a:endParaRPr sz="1200">
              <a:solidFill>
                <a:srgbClr val="666666"/>
              </a:solidFill>
            </a:endParaRPr>
          </a:p>
        </p:txBody>
      </p:sp>
      <p:sp>
        <p:nvSpPr>
          <p:cNvPr id="106" name="Google Shape;106;p7"/>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107" name="Google Shape;107;p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108" name="Google Shape;108;p7"/>
          <p:cNvSpPr txBox="1"/>
          <p:nvPr/>
        </p:nvSpPr>
        <p:spPr>
          <a:xfrm>
            <a:off x="360000" y="1431575"/>
            <a:ext cx="68331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Especialista explica sintomas da 'doença do pombo' que matou atendente de loja</a:t>
            </a:r>
            <a:endParaRPr b="1" sz="1600">
              <a:solidFill>
                <a:srgbClr val="004F9F"/>
              </a:solidFill>
            </a:endParaRPr>
          </a:p>
        </p:txBody>
      </p:sp>
      <p:sp>
        <p:nvSpPr>
          <p:cNvPr id="109" name="Google Shape;109;p7"/>
          <p:cNvSpPr txBox="1"/>
          <p:nvPr>
            <p:ph idx="2" type="subTitle"/>
          </p:nvPr>
        </p:nvSpPr>
        <p:spPr>
          <a:xfrm>
            <a:off x="830474" y="921150"/>
            <a:ext cx="6372300" cy="360000"/>
          </a:xfrm>
          <a:prstGeom prst="rect">
            <a:avLst/>
          </a:prstGeom>
          <a:gradFill>
            <a:gsLst>
              <a:gs pos="0">
                <a:srgbClr val="FFFFFF"/>
              </a:gs>
              <a:gs pos="100000">
                <a:srgbClr val="004F9F"/>
              </a:gs>
            </a:gsLst>
            <a:lin ang="10801400" scaled="0"/>
          </a:gradFill>
        </p:spPr>
        <p:txBody>
          <a:bodyPr anchorCtr="0" anchor="t"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b="0" lang="pt-BR">
                <a:solidFill>
                  <a:schemeClr val="lt1"/>
                </a:solidFill>
              </a:rPr>
              <a:t>NOTÍCIAS</a:t>
            </a:r>
            <a:r>
              <a:rPr lang="pt-BR">
                <a:solidFill>
                  <a:schemeClr val="lt1"/>
                </a:solidFill>
              </a:rPr>
              <a:t> NACIONAIS</a:t>
            </a:r>
            <a:endParaRPr b="1">
              <a:solidFill>
                <a:schemeClr val="lt1"/>
              </a:solidFill>
            </a:endParaRPr>
          </a:p>
        </p:txBody>
      </p:sp>
      <p:sp>
        <p:nvSpPr>
          <p:cNvPr id="110" name="Google Shape;110;p7"/>
          <p:cNvSpPr/>
          <p:nvPr/>
        </p:nvSpPr>
        <p:spPr>
          <a:xfrm>
            <a:off x="376750" y="828874"/>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2</a:t>
            </a:r>
            <a:endParaRPr b="1" sz="3600">
              <a:solidFill>
                <a:srgbClr val="004F9F"/>
              </a:solidFill>
            </a:endParaRPr>
          </a:p>
        </p:txBody>
      </p:sp>
      <p:sp>
        <p:nvSpPr>
          <p:cNvPr id="111" name="Google Shape;111;p7"/>
          <p:cNvSpPr txBox="1"/>
          <p:nvPr/>
        </p:nvSpPr>
        <p:spPr>
          <a:xfrm>
            <a:off x="360800" y="6072270"/>
            <a:ext cx="6840000" cy="620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20/11</a:t>
            </a:r>
            <a:r>
              <a:rPr lang="pt-BR" sz="1200">
                <a:solidFill>
                  <a:srgbClr val="666666"/>
                </a:solidFill>
              </a:rPr>
              <a:t>/2023</a:t>
            </a:r>
            <a:endParaRPr sz="1200">
              <a:solidFill>
                <a:srgbClr val="666666"/>
              </a:solidFill>
            </a:endParaRPr>
          </a:p>
          <a:p>
            <a:pPr indent="0" lvl="0" marL="0" rtl="0" algn="just">
              <a:spcBef>
                <a:spcPts val="1000"/>
              </a:spcBef>
              <a:spcAft>
                <a:spcPts val="1000"/>
              </a:spcAft>
              <a:buNone/>
            </a:pPr>
            <a:r>
              <a:rPr b="1" lang="pt-BR" sz="800">
                <a:solidFill>
                  <a:srgbClr val="666666"/>
                </a:solidFill>
              </a:rPr>
              <a:t>Encaminhamentos:</a:t>
            </a:r>
            <a:r>
              <a:rPr lang="pt-BR" sz="800">
                <a:solidFill>
                  <a:srgbClr val="666666"/>
                </a:solidFill>
              </a:rPr>
              <a:t> Encaminhado alerta de rumor para Gerência de Doenças Endêmicas / Coordenadoria de Imunização</a:t>
            </a:r>
            <a:endParaRPr sz="800">
              <a:solidFill>
                <a:srgbClr val="666666"/>
              </a:solidFill>
            </a:endParaRPr>
          </a:p>
        </p:txBody>
      </p:sp>
      <p:sp>
        <p:nvSpPr>
          <p:cNvPr id="112" name="Google Shape;112;p7"/>
          <p:cNvSpPr txBox="1"/>
          <p:nvPr/>
        </p:nvSpPr>
        <p:spPr>
          <a:xfrm>
            <a:off x="3375400" y="6072381"/>
            <a:ext cx="3827400" cy="369300"/>
          </a:xfrm>
          <a:prstGeom prst="rect">
            <a:avLst/>
          </a:prstGeom>
          <a:noFill/>
          <a:ln>
            <a:noFill/>
          </a:ln>
        </p:spPr>
        <p:txBody>
          <a:bodyPr anchorCtr="0" anchor="t" bIns="91425" lIns="90000"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3">
                  <a:extLst>
                    <a:ext uri="{A12FA001-AC4F-418D-AE19-62706E023703}">
                      <ahyp:hlinkClr val="tx"/>
                    </a:ext>
                  </a:extLst>
                </a:hlinkClick>
              </a:rPr>
              <a:t>Governo do Estado do Rio Grande do Sul</a:t>
            </a:r>
            <a:endParaRPr sz="1200">
              <a:solidFill>
                <a:srgbClr val="004F9F"/>
              </a:solidFill>
            </a:endParaRPr>
          </a:p>
        </p:txBody>
      </p:sp>
      <p:sp>
        <p:nvSpPr>
          <p:cNvPr id="113" name="Google Shape;113;p7"/>
          <p:cNvSpPr txBox="1"/>
          <p:nvPr/>
        </p:nvSpPr>
        <p:spPr>
          <a:xfrm>
            <a:off x="353125" y="3061366"/>
            <a:ext cx="6840000" cy="620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19</a:t>
            </a:r>
            <a:r>
              <a:rPr lang="pt-BR" sz="1200">
                <a:solidFill>
                  <a:srgbClr val="666666"/>
                </a:solidFill>
              </a:rPr>
              <a:t>/11/2023</a:t>
            </a:r>
            <a:endParaRPr sz="1200">
              <a:solidFill>
                <a:srgbClr val="666666"/>
              </a:solidFill>
            </a:endParaRPr>
          </a:p>
          <a:p>
            <a:pPr indent="0" lvl="0" marL="0" rtl="0" algn="just">
              <a:spcBef>
                <a:spcPts val="1000"/>
              </a:spcBef>
              <a:spcAft>
                <a:spcPts val="1000"/>
              </a:spcAft>
              <a:buNone/>
            </a:pPr>
            <a:r>
              <a:rPr b="1" lang="pt-BR" sz="800">
                <a:solidFill>
                  <a:srgbClr val="666666"/>
                </a:solidFill>
              </a:rPr>
              <a:t>Encaminhamentos:</a:t>
            </a:r>
            <a:r>
              <a:rPr lang="pt-BR" sz="800">
                <a:solidFill>
                  <a:srgbClr val="666666"/>
                </a:solidFill>
              </a:rPr>
              <a:t> </a:t>
            </a:r>
            <a:r>
              <a:rPr lang="pt-BR" sz="800">
                <a:solidFill>
                  <a:srgbClr val="666666"/>
                </a:solidFill>
              </a:rPr>
              <a:t>Encaminhado alerta de rumor para Gerência de Zoonoses / Coordenadoria de Saúde Única</a:t>
            </a:r>
            <a:endParaRPr sz="800">
              <a:solidFill>
                <a:srgbClr val="666666"/>
              </a:solidFill>
            </a:endParaRPr>
          </a:p>
        </p:txBody>
      </p:sp>
      <p:sp>
        <p:nvSpPr>
          <p:cNvPr id="114" name="Google Shape;114;p7"/>
          <p:cNvSpPr txBox="1"/>
          <p:nvPr/>
        </p:nvSpPr>
        <p:spPr>
          <a:xfrm>
            <a:off x="3780000" y="3061489"/>
            <a:ext cx="3415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4">
                  <a:extLst>
                    <a:ext uri="{A12FA001-AC4F-418D-AE19-62706E023703}">
                      <ahyp:hlinkClr val="tx"/>
                    </a:ext>
                  </a:extLst>
                </a:hlinkClick>
              </a:rPr>
              <a:t>Ururau</a:t>
            </a:r>
            <a:endParaRPr sz="1200">
              <a:solidFill>
                <a:srgbClr val="004F9F"/>
              </a:solidFill>
            </a:endParaRPr>
          </a:p>
        </p:txBody>
      </p:sp>
      <p:cxnSp>
        <p:nvCxnSpPr>
          <p:cNvPr id="115" name="Google Shape;115;p7"/>
          <p:cNvCxnSpPr/>
          <p:nvPr/>
        </p:nvCxnSpPr>
        <p:spPr>
          <a:xfrm>
            <a:off x="365250" y="6886748"/>
            <a:ext cx="6833100" cy="0"/>
          </a:xfrm>
          <a:prstGeom prst="straightConnector1">
            <a:avLst/>
          </a:prstGeom>
          <a:noFill/>
          <a:ln cap="flat" cmpd="sng" w="38100">
            <a:solidFill>
              <a:srgbClr val="004F9F"/>
            </a:solidFill>
            <a:prstDash val="solid"/>
            <a:round/>
            <a:headEnd len="med" w="med" type="none"/>
            <a:tailEnd len="med" w="med" type="none"/>
          </a:ln>
        </p:spPr>
      </p:cxnSp>
      <p:sp>
        <p:nvSpPr>
          <p:cNvPr id="116" name="Google Shape;116;p7"/>
          <p:cNvSpPr txBox="1"/>
          <p:nvPr/>
        </p:nvSpPr>
        <p:spPr>
          <a:xfrm>
            <a:off x="359350" y="7691424"/>
            <a:ext cx="6833100" cy="923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pt-BR" sz="1200">
                <a:solidFill>
                  <a:srgbClr val="666666"/>
                </a:solidFill>
              </a:rPr>
              <a:t>De janeiro a outubro de 2023, em todo o Estado de São Paulo, foram notificados 31 surtos de escarlatina, sem nenhum óbito – sendo um em fevereiro, um em junho, um em julho, nove em agosto, seis em setembro, dez em outubro e três em novembro -, conforme dados da Secretaria da Saúde do Estado de São Paulo divulgados nesta semana.</a:t>
            </a:r>
            <a:endParaRPr sz="1200">
              <a:solidFill>
                <a:srgbClr val="666666"/>
              </a:solidFill>
            </a:endParaRPr>
          </a:p>
        </p:txBody>
      </p:sp>
      <p:sp>
        <p:nvSpPr>
          <p:cNvPr id="117" name="Google Shape;117;p7"/>
          <p:cNvSpPr txBox="1"/>
          <p:nvPr/>
        </p:nvSpPr>
        <p:spPr>
          <a:xfrm>
            <a:off x="365125" y="7013654"/>
            <a:ext cx="69732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SP registra aumento de surtos de escarlatina, doença que acomete principalmente crianças</a:t>
            </a:r>
            <a:endParaRPr b="1" sz="1600">
              <a:solidFill>
                <a:srgbClr val="004F9F"/>
              </a:solidFill>
            </a:endParaRPr>
          </a:p>
        </p:txBody>
      </p:sp>
      <p:sp>
        <p:nvSpPr>
          <p:cNvPr id="118" name="Google Shape;118;p7"/>
          <p:cNvSpPr txBox="1"/>
          <p:nvPr/>
        </p:nvSpPr>
        <p:spPr>
          <a:xfrm>
            <a:off x="353125" y="8598221"/>
            <a:ext cx="6840000" cy="620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22</a:t>
            </a:r>
            <a:r>
              <a:rPr lang="pt-BR" sz="1200">
                <a:solidFill>
                  <a:srgbClr val="666666"/>
                </a:solidFill>
              </a:rPr>
              <a:t>/11/2023</a:t>
            </a:r>
            <a:endParaRPr sz="1200">
              <a:solidFill>
                <a:srgbClr val="666666"/>
              </a:solidFill>
            </a:endParaRPr>
          </a:p>
          <a:p>
            <a:pPr indent="0" lvl="0" marL="0" rtl="0" algn="just">
              <a:spcBef>
                <a:spcPts val="1000"/>
              </a:spcBef>
              <a:spcAft>
                <a:spcPts val="1000"/>
              </a:spcAft>
              <a:buClr>
                <a:schemeClr val="dk1"/>
              </a:buClr>
              <a:buSzPts val="1100"/>
              <a:buFont typeface="Arial"/>
              <a:buNone/>
            </a:pPr>
            <a:r>
              <a:rPr b="1" lang="pt-BR" sz="800">
                <a:solidFill>
                  <a:srgbClr val="666666"/>
                </a:solidFill>
              </a:rPr>
              <a:t>Encaminhamentos:</a:t>
            </a:r>
            <a:r>
              <a:rPr lang="pt-BR" sz="800">
                <a:solidFill>
                  <a:srgbClr val="666666"/>
                </a:solidFill>
              </a:rPr>
              <a:t> </a:t>
            </a:r>
            <a:r>
              <a:rPr lang="pt-BR" sz="800">
                <a:solidFill>
                  <a:srgbClr val="666666"/>
                </a:solidFill>
              </a:rPr>
              <a:t>Encaminhado alerta de rumor para Gerência de Doenças Agudas e Exantemáticas</a:t>
            </a:r>
            <a:endParaRPr sz="800">
              <a:solidFill>
                <a:srgbClr val="666666"/>
              </a:solidFill>
            </a:endParaRPr>
          </a:p>
        </p:txBody>
      </p:sp>
      <p:sp>
        <p:nvSpPr>
          <p:cNvPr id="119" name="Google Shape;119;p7"/>
          <p:cNvSpPr txBox="1"/>
          <p:nvPr/>
        </p:nvSpPr>
        <p:spPr>
          <a:xfrm>
            <a:off x="3779875" y="8598349"/>
            <a:ext cx="3415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5">
                  <a:extLst>
                    <a:ext uri="{A12FA001-AC4F-418D-AE19-62706E023703}">
                      <ahyp:hlinkClr val="tx"/>
                    </a:ext>
                  </a:extLst>
                </a:hlinkClick>
              </a:rPr>
              <a:t>O Globo</a:t>
            </a:r>
            <a:endParaRPr sz="1200">
              <a:solidFill>
                <a:srgbClr val="004F9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cxnSp>
        <p:nvCxnSpPr>
          <p:cNvPr id="124" name="Google Shape;124;p8"/>
          <p:cNvCxnSpPr/>
          <p:nvPr/>
        </p:nvCxnSpPr>
        <p:spPr>
          <a:xfrm>
            <a:off x="360000" y="4159968"/>
            <a:ext cx="6840900" cy="0"/>
          </a:xfrm>
          <a:prstGeom prst="straightConnector1">
            <a:avLst/>
          </a:prstGeom>
          <a:noFill/>
          <a:ln cap="flat" cmpd="sng" w="38100">
            <a:solidFill>
              <a:srgbClr val="004F9F"/>
            </a:solidFill>
            <a:prstDash val="solid"/>
            <a:round/>
            <a:headEnd len="med" w="med" type="none"/>
            <a:tailEnd len="med" w="med" type="none"/>
          </a:ln>
        </p:spPr>
      </p:cxnSp>
      <p:sp>
        <p:nvSpPr>
          <p:cNvPr id="125" name="Google Shape;125;p8"/>
          <p:cNvSpPr txBox="1"/>
          <p:nvPr/>
        </p:nvSpPr>
        <p:spPr>
          <a:xfrm>
            <a:off x="357550" y="4302858"/>
            <a:ext cx="70044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Expansão do sorotipo 3 da dengue no Brasil exige atenção, diz virologista</a:t>
            </a:r>
            <a:endParaRPr b="1" sz="1600">
              <a:solidFill>
                <a:srgbClr val="004F9F"/>
              </a:solidFill>
            </a:endParaRPr>
          </a:p>
        </p:txBody>
      </p:sp>
      <p:sp>
        <p:nvSpPr>
          <p:cNvPr id="126" name="Google Shape;126;p8"/>
          <p:cNvSpPr txBox="1"/>
          <p:nvPr/>
        </p:nvSpPr>
        <p:spPr>
          <a:xfrm>
            <a:off x="1794200" y="1856758"/>
            <a:ext cx="5398200" cy="1477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pt-BR" sz="1200">
                <a:solidFill>
                  <a:srgbClr val="666666"/>
                </a:solidFill>
              </a:rPr>
              <a:t>Á 74 semanas sem confirmação de novas ocorrências, o Brasil obteve a elevação de status de “país endêmico” para “país pendente de reverificação” do sarampo. A mudança foi anunciada durante a Terceira Reunião Anual da Comissão Regional de Monitoramento e Reverificação da Eliminação do Sarampo, da Rubéola (SR) e Síndrome da Rubéola Congênita (SRC), promovida pela Organização Pan-Americana da Saúde (OPAS/OMS), realizada entre os dias 13 e 17 de novembro, em Brasília.</a:t>
            </a:r>
            <a:endParaRPr sz="1200">
              <a:solidFill>
                <a:srgbClr val="666666"/>
              </a:solidFill>
            </a:endParaRPr>
          </a:p>
        </p:txBody>
      </p:sp>
      <p:sp>
        <p:nvSpPr>
          <p:cNvPr id="127" name="Google Shape;127;p8"/>
          <p:cNvSpPr txBox="1"/>
          <p:nvPr/>
        </p:nvSpPr>
        <p:spPr>
          <a:xfrm>
            <a:off x="359900" y="4970062"/>
            <a:ext cx="6840900" cy="1006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lang="pt-BR" sz="1200">
                <a:solidFill>
                  <a:srgbClr val="666666"/>
                </a:solidFill>
              </a:rPr>
              <a:t>A expansão do sorotipo dengue 3 no Brasil, após quatro casos terem sido identificados em Votuporanga, em São Paulo, serve de alerta e demandam vigilância. O subtipo 3 da dengue não era registrado em São Paulo há 15 anos: “Nessa população que não teve contato há tanto tempo, existe risco de infecção.”</a:t>
            </a:r>
            <a:endParaRPr sz="1200">
              <a:solidFill>
                <a:srgbClr val="666666"/>
              </a:solidFill>
            </a:endParaRPr>
          </a:p>
        </p:txBody>
      </p:sp>
      <p:sp>
        <p:nvSpPr>
          <p:cNvPr id="128" name="Google Shape;128;p8"/>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129" name="Google Shape;129;p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130" name="Google Shape;130;p8"/>
          <p:cNvSpPr txBox="1"/>
          <p:nvPr/>
        </p:nvSpPr>
        <p:spPr>
          <a:xfrm>
            <a:off x="360000" y="1431575"/>
            <a:ext cx="68331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Brasil sai da condição de país endêmico para o sarampo</a:t>
            </a:r>
            <a:endParaRPr b="1" sz="1600">
              <a:solidFill>
                <a:srgbClr val="004F9F"/>
              </a:solidFill>
            </a:endParaRPr>
          </a:p>
        </p:txBody>
      </p:sp>
      <p:sp>
        <p:nvSpPr>
          <p:cNvPr id="131" name="Google Shape;131;p8"/>
          <p:cNvSpPr txBox="1"/>
          <p:nvPr>
            <p:ph idx="2" type="subTitle"/>
          </p:nvPr>
        </p:nvSpPr>
        <p:spPr>
          <a:xfrm>
            <a:off x="830474" y="921150"/>
            <a:ext cx="6372300" cy="360000"/>
          </a:xfrm>
          <a:prstGeom prst="rect">
            <a:avLst/>
          </a:prstGeom>
          <a:gradFill>
            <a:gsLst>
              <a:gs pos="0">
                <a:srgbClr val="FFFFFF"/>
              </a:gs>
              <a:gs pos="100000">
                <a:srgbClr val="004F9F"/>
              </a:gs>
            </a:gsLst>
            <a:lin ang="10801400" scaled="0"/>
          </a:gradFill>
        </p:spPr>
        <p:txBody>
          <a:bodyPr anchorCtr="0" anchor="t"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b="0" lang="pt-BR">
                <a:solidFill>
                  <a:schemeClr val="lt1"/>
                </a:solidFill>
              </a:rPr>
              <a:t>NOTÍCIAS</a:t>
            </a:r>
            <a:r>
              <a:rPr lang="pt-BR">
                <a:solidFill>
                  <a:schemeClr val="lt1"/>
                </a:solidFill>
              </a:rPr>
              <a:t> NACIONAIS</a:t>
            </a:r>
            <a:endParaRPr b="1">
              <a:solidFill>
                <a:schemeClr val="lt1"/>
              </a:solidFill>
            </a:endParaRPr>
          </a:p>
        </p:txBody>
      </p:sp>
      <p:sp>
        <p:nvSpPr>
          <p:cNvPr id="132" name="Google Shape;132;p8"/>
          <p:cNvSpPr/>
          <p:nvPr/>
        </p:nvSpPr>
        <p:spPr>
          <a:xfrm>
            <a:off x="376750" y="828874"/>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2</a:t>
            </a:r>
            <a:endParaRPr b="1" sz="3600">
              <a:solidFill>
                <a:srgbClr val="004F9F"/>
              </a:solidFill>
            </a:endParaRPr>
          </a:p>
        </p:txBody>
      </p:sp>
      <p:sp>
        <p:nvSpPr>
          <p:cNvPr id="133" name="Google Shape;133;p8"/>
          <p:cNvSpPr txBox="1"/>
          <p:nvPr/>
        </p:nvSpPr>
        <p:spPr>
          <a:xfrm>
            <a:off x="360800" y="5980137"/>
            <a:ext cx="6840000" cy="620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23</a:t>
            </a:r>
            <a:r>
              <a:rPr lang="pt-BR" sz="1200">
                <a:solidFill>
                  <a:srgbClr val="666666"/>
                </a:solidFill>
              </a:rPr>
              <a:t>/11/2023</a:t>
            </a:r>
            <a:endParaRPr sz="1200">
              <a:solidFill>
                <a:srgbClr val="666666"/>
              </a:solidFill>
            </a:endParaRPr>
          </a:p>
          <a:p>
            <a:pPr indent="0" lvl="0" marL="0" rtl="0" algn="just">
              <a:spcBef>
                <a:spcPts val="1000"/>
              </a:spcBef>
              <a:spcAft>
                <a:spcPts val="1000"/>
              </a:spcAft>
              <a:buNone/>
            </a:pPr>
            <a:r>
              <a:rPr b="1" lang="pt-BR" sz="800">
                <a:solidFill>
                  <a:srgbClr val="666666"/>
                </a:solidFill>
              </a:rPr>
              <a:t>Encaminhamentos:</a:t>
            </a:r>
            <a:r>
              <a:rPr lang="pt-BR" sz="800">
                <a:solidFill>
                  <a:srgbClr val="666666"/>
                </a:solidFill>
              </a:rPr>
              <a:t> </a:t>
            </a:r>
            <a:r>
              <a:rPr lang="pt-BR" sz="800">
                <a:solidFill>
                  <a:srgbClr val="666666"/>
                </a:solidFill>
              </a:rPr>
              <a:t>Encaminhado alerta de rumor para Coordenadoria de Vigilância Epidemiológica Gerência de Doenças Endêmicas</a:t>
            </a:r>
            <a:endParaRPr sz="800">
              <a:solidFill>
                <a:srgbClr val="666666"/>
              </a:solidFill>
            </a:endParaRPr>
          </a:p>
        </p:txBody>
      </p:sp>
      <p:sp>
        <p:nvSpPr>
          <p:cNvPr id="134" name="Google Shape;134;p8"/>
          <p:cNvSpPr txBox="1"/>
          <p:nvPr/>
        </p:nvSpPr>
        <p:spPr>
          <a:xfrm>
            <a:off x="3375400" y="5980248"/>
            <a:ext cx="3827400" cy="369300"/>
          </a:xfrm>
          <a:prstGeom prst="rect">
            <a:avLst/>
          </a:prstGeom>
          <a:noFill/>
          <a:ln>
            <a:noFill/>
          </a:ln>
        </p:spPr>
        <p:txBody>
          <a:bodyPr anchorCtr="0" anchor="t" bIns="91425" lIns="90000"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3">
                  <a:extLst>
                    <a:ext uri="{A12FA001-AC4F-418D-AE19-62706E023703}">
                      <ahyp:hlinkClr val="tx"/>
                    </a:ext>
                  </a:extLst>
                </a:hlinkClick>
              </a:rPr>
              <a:t>CNN Brasil</a:t>
            </a:r>
            <a:endParaRPr sz="1200" u="sng">
              <a:solidFill>
                <a:srgbClr val="004F9F"/>
              </a:solidFill>
            </a:endParaRPr>
          </a:p>
        </p:txBody>
      </p:sp>
      <p:sp>
        <p:nvSpPr>
          <p:cNvPr id="135" name="Google Shape;135;p8"/>
          <p:cNvSpPr txBox="1"/>
          <p:nvPr/>
        </p:nvSpPr>
        <p:spPr>
          <a:xfrm>
            <a:off x="353125" y="3281578"/>
            <a:ext cx="6840000" cy="744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22</a:t>
            </a:r>
            <a:r>
              <a:rPr lang="pt-BR" sz="1200">
                <a:solidFill>
                  <a:srgbClr val="666666"/>
                </a:solidFill>
              </a:rPr>
              <a:t>/11/2023</a:t>
            </a:r>
            <a:endParaRPr sz="1200">
              <a:solidFill>
                <a:srgbClr val="666666"/>
              </a:solidFill>
            </a:endParaRPr>
          </a:p>
          <a:p>
            <a:pPr indent="0" lvl="0" marL="0" rtl="0" algn="just">
              <a:spcBef>
                <a:spcPts val="1000"/>
              </a:spcBef>
              <a:spcAft>
                <a:spcPts val="1000"/>
              </a:spcAft>
              <a:buNone/>
            </a:pPr>
            <a:r>
              <a:rPr b="1" lang="pt-BR" sz="800">
                <a:solidFill>
                  <a:srgbClr val="666666"/>
                </a:solidFill>
              </a:rPr>
              <a:t>Encaminhamentos: </a:t>
            </a:r>
            <a:r>
              <a:rPr lang="pt-BR" sz="800">
                <a:solidFill>
                  <a:srgbClr val="666666"/>
                </a:solidFill>
              </a:rPr>
              <a:t>Encaminhado alerta de rumor para Coordenadoria de Imunização / Gerência de Doenças Agudas e Exantemáticas / Coordenadoria de Vigilância Epidemiológica</a:t>
            </a:r>
            <a:endParaRPr b="1" sz="800">
              <a:solidFill>
                <a:srgbClr val="666666"/>
              </a:solidFill>
            </a:endParaRPr>
          </a:p>
        </p:txBody>
      </p:sp>
      <p:sp>
        <p:nvSpPr>
          <p:cNvPr id="136" name="Google Shape;136;p8"/>
          <p:cNvSpPr txBox="1"/>
          <p:nvPr/>
        </p:nvSpPr>
        <p:spPr>
          <a:xfrm>
            <a:off x="3780000" y="3281702"/>
            <a:ext cx="3415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4">
                  <a:extLst>
                    <a:ext uri="{A12FA001-AC4F-418D-AE19-62706E023703}">
                      <ahyp:hlinkClr val="tx"/>
                    </a:ext>
                  </a:extLst>
                </a:hlinkClick>
              </a:rPr>
              <a:t>Ministério da Saúde</a:t>
            </a:r>
            <a:endParaRPr sz="1200">
              <a:solidFill>
                <a:srgbClr val="004F9F"/>
              </a:solidFill>
            </a:endParaRPr>
          </a:p>
        </p:txBody>
      </p:sp>
      <p:pic>
        <p:nvPicPr>
          <p:cNvPr id="137" name="Google Shape;137;p8"/>
          <p:cNvPicPr preferRelativeResize="0"/>
          <p:nvPr/>
        </p:nvPicPr>
        <p:blipFill>
          <a:blip r:embed="rId5">
            <a:alphaModFix/>
          </a:blip>
          <a:stretch>
            <a:fillRect/>
          </a:stretch>
        </p:blipFill>
        <p:spPr>
          <a:xfrm>
            <a:off x="362970" y="1935831"/>
            <a:ext cx="1440000" cy="6640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cxnSp>
        <p:nvCxnSpPr>
          <p:cNvPr id="142" name="Google Shape;142;p9"/>
          <p:cNvCxnSpPr/>
          <p:nvPr/>
        </p:nvCxnSpPr>
        <p:spPr>
          <a:xfrm>
            <a:off x="360000" y="4091051"/>
            <a:ext cx="6840900" cy="0"/>
          </a:xfrm>
          <a:prstGeom prst="straightConnector1">
            <a:avLst/>
          </a:prstGeom>
          <a:noFill/>
          <a:ln cap="flat" cmpd="sng" w="38100">
            <a:solidFill>
              <a:srgbClr val="004F9F"/>
            </a:solidFill>
            <a:prstDash val="solid"/>
            <a:round/>
            <a:headEnd len="med" w="med" type="none"/>
            <a:tailEnd len="med" w="med" type="none"/>
          </a:ln>
        </p:spPr>
      </p:cxnSp>
      <p:sp>
        <p:nvSpPr>
          <p:cNvPr id="143" name="Google Shape;143;p9"/>
          <p:cNvSpPr txBox="1"/>
          <p:nvPr/>
        </p:nvSpPr>
        <p:spPr>
          <a:xfrm>
            <a:off x="357550" y="4312703"/>
            <a:ext cx="70044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Casos de conjuntivite aumentam 80% e fumaça de incêndios pode piorar quadro</a:t>
            </a:r>
            <a:endParaRPr b="1" sz="1600">
              <a:solidFill>
                <a:srgbClr val="004F9F"/>
              </a:solidFill>
            </a:endParaRPr>
          </a:p>
        </p:txBody>
      </p:sp>
      <p:sp>
        <p:nvSpPr>
          <p:cNvPr id="144" name="Google Shape;144;p9"/>
          <p:cNvSpPr txBox="1"/>
          <p:nvPr/>
        </p:nvSpPr>
        <p:spPr>
          <a:xfrm>
            <a:off x="1794200" y="2073355"/>
            <a:ext cx="5398200" cy="923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pt-BR" sz="1200">
                <a:solidFill>
                  <a:srgbClr val="666666"/>
                </a:solidFill>
              </a:rPr>
              <a:t>Uma criança de um ano está internada no HRMS (Hospital Regional de Mato Grosso do Sul) após ser picada por um escorpião. O caso foi registrado no bairro Coophavilla, em Campo Grande, mas ainda não se sabe o estado de saúde da vítima.</a:t>
            </a:r>
            <a:endParaRPr sz="1200">
              <a:solidFill>
                <a:srgbClr val="666666"/>
              </a:solidFill>
            </a:endParaRPr>
          </a:p>
        </p:txBody>
      </p:sp>
      <p:sp>
        <p:nvSpPr>
          <p:cNvPr id="145" name="Google Shape;145;p9"/>
          <p:cNvSpPr txBox="1"/>
          <p:nvPr/>
        </p:nvSpPr>
        <p:spPr>
          <a:xfrm>
            <a:off x="1802600" y="4999600"/>
            <a:ext cx="5398200" cy="1431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lang="pt-BR" sz="1200">
                <a:solidFill>
                  <a:srgbClr val="666666"/>
                </a:solidFill>
              </a:rPr>
              <a:t>Houve 1.839 notificações de conjuntivite na Capital entre janeiro e outubro do ano passado; este ano são 3.327 . A fumaça dos incêndios no Pantanal e na Amazônia chegaram em Campo Grande na semana passada, como mostrou o Campo Grande News. Isso significa que a qualidade do ar está baixa e que pessoas mais sensíveis podem ter problemas respiratórios e mesmo conjuntivite devido ao acúmulo de partículas poluentes suspensas.</a:t>
            </a:r>
            <a:endParaRPr sz="1200">
              <a:solidFill>
                <a:srgbClr val="666666"/>
              </a:solidFill>
            </a:endParaRPr>
          </a:p>
        </p:txBody>
      </p:sp>
      <p:sp>
        <p:nvSpPr>
          <p:cNvPr id="146" name="Google Shape;146;p9"/>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147" name="Google Shape;147;p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148" name="Google Shape;148;p9"/>
          <p:cNvSpPr txBox="1"/>
          <p:nvPr/>
        </p:nvSpPr>
        <p:spPr>
          <a:xfrm>
            <a:off x="360000" y="1431575"/>
            <a:ext cx="68331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Criança de um ano é internada após ser picada por escorpião em Campo Grande</a:t>
            </a:r>
            <a:endParaRPr b="1" sz="1600">
              <a:solidFill>
                <a:srgbClr val="004F9F"/>
              </a:solidFill>
            </a:endParaRPr>
          </a:p>
        </p:txBody>
      </p:sp>
      <p:sp>
        <p:nvSpPr>
          <p:cNvPr id="149" name="Google Shape;149;p9"/>
          <p:cNvSpPr txBox="1"/>
          <p:nvPr>
            <p:ph idx="2" type="subTitle"/>
          </p:nvPr>
        </p:nvSpPr>
        <p:spPr>
          <a:xfrm>
            <a:off x="830474" y="921150"/>
            <a:ext cx="6372300" cy="360000"/>
          </a:xfrm>
          <a:prstGeom prst="rect">
            <a:avLst/>
          </a:prstGeom>
          <a:gradFill>
            <a:gsLst>
              <a:gs pos="0">
                <a:srgbClr val="FFFFFF"/>
              </a:gs>
              <a:gs pos="100000">
                <a:srgbClr val="004F9F"/>
              </a:gs>
            </a:gsLst>
            <a:lin ang="10801400" scaled="0"/>
          </a:gradFill>
        </p:spPr>
        <p:txBody>
          <a:bodyPr anchorCtr="0" anchor="t"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b="0" lang="pt-BR">
                <a:solidFill>
                  <a:schemeClr val="lt1"/>
                </a:solidFill>
              </a:rPr>
              <a:t>NOTÍCIAS</a:t>
            </a:r>
            <a:r>
              <a:rPr lang="pt-BR">
                <a:solidFill>
                  <a:schemeClr val="lt1"/>
                </a:solidFill>
              </a:rPr>
              <a:t> ESTADUAIS</a:t>
            </a:r>
            <a:endParaRPr b="1">
              <a:solidFill>
                <a:schemeClr val="lt1"/>
              </a:solidFill>
            </a:endParaRPr>
          </a:p>
        </p:txBody>
      </p:sp>
      <p:sp>
        <p:nvSpPr>
          <p:cNvPr id="150" name="Google Shape;150;p9"/>
          <p:cNvSpPr/>
          <p:nvPr/>
        </p:nvSpPr>
        <p:spPr>
          <a:xfrm>
            <a:off x="376750" y="828874"/>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3</a:t>
            </a:r>
            <a:endParaRPr b="1" sz="3600">
              <a:solidFill>
                <a:srgbClr val="004F9F"/>
              </a:solidFill>
            </a:endParaRPr>
          </a:p>
        </p:txBody>
      </p:sp>
      <p:sp>
        <p:nvSpPr>
          <p:cNvPr id="151" name="Google Shape;151;p9"/>
          <p:cNvSpPr txBox="1"/>
          <p:nvPr/>
        </p:nvSpPr>
        <p:spPr>
          <a:xfrm>
            <a:off x="360800" y="6354259"/>
            <a:ext cx="6840000" cy="744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20</a:t>
            </a:r>
            <a:r>
              <a:rPr lang="pt-BR" sz="1200">
                <a:solidFill>
                  <a:srgbClr val="666666"/>
                </a:solidFill>
              </a:rPr>
              <a:t>/11/2023</a:t>
            </a:r>
            <a:endParaRPr sz="1200">
              <a:solidFill>
                <a:srgbClr val="666666"/>
              </a:solidFill>
            </a:endParaRPr>
          </a:p>
          <a:p>
            <a:pPr indent="0" lvl="0" marL="0" rtl="0" algn="just">
              <a:spcBef>
                <a:spcPts val="1000"/>
              </a:spcBef>
              <a:spcAft>
                <a:spcPts val="1000"/>
              </a:spcAft>
              <a:buNone/>
            </a:pPr>
            <a:r>
              <a:rPr b="1" lang="pt-BR" sz="800">
                <a:solidFill>
                  <a:srgbClr val="666666"/>
                </a:solidFill>
              </a:rPr>
              <a:t>Encaminhamentos:</a:t>
            </a:r>
            <a:r>
              <a:rPr lang="pt-BR" sz="800">
                <a:solidFill>
                  <a:srgbClr val="666666"/>
                </a:solidFill>
              </a:rPr>
              <a:t> </a:t>
            </a:r>
            <a:r>
              <a:rPr lang="pt-BR" sz="800">
                <a:solidFill>
                  <a:srgbClr val="666666"/>
                </a:solidFill>
              </a:rPr>
              <a:t>Encaminhado alerta de rumor para Coordenadoria de Vigilância Epidemiológica / Gerência de Doenças Agudas e Exantemáticas</a:t>
            </a:r>
            <a:endParaRPr sz="800">
              <a:solidFill>
                <a:srgbClr val="666666"/>
              </a:solidFill>
            </a:endParaRPr>
          </a:p>
        </p:txBody>
      </p:sp>
      <p:sp>
        <p:nvSpPr>
          <p:cNvPr id="152" name="Google Shape;152;p9"/>
          <p:cNvSpPr txBox="1"/>
          <p:nvPr/>
        </p:nvSpPr>
        <p:spPr>
          <a:xfrm>
            <a:off x="3375400" y="6354370"/>
            <a:ext cx="3827400" cy="369300"/>
          </a:xfrm>
          <a:prstGeom prst="rect">
            <a:avLst/>
          </a:prstGeom>
          <a:noFill/>
          <a:ln>
            <a:noFill/>
          </a:ln>
        </p:spPr>
        <p:txBody>
          <a:bodyPr anchorCtr="0" anchor="t" bIns="91425" lIns="90000"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3">
                  <a:extLst>
                    <a:ext uri="{A12FA001-AC4F-418D-AE19-62706E023703}">
                      <ahyp:hlinkClr val="tx"/>
                    </a:ext>
                  </a:extLst>
                </a:hlinkClick>
              </a:rPr>
              <a:t>Campo Grande News</a:t>
            </a:r>
            <a:endParaRPr sz="1200" u="sng">
              <a:solidFill>
                <a:srgbClr val="004F9F"/>
              </a:solidFill>
            </a:endParaRPr>
          </a:p>
        </p:txBody>
      </p:sp>
      <p:sp>
        <p:nvSpPr>
          <p:cNvPr id="153" name="Google Shape;153;p9"/>
          <p:cNvSpPr txBox="1"/>
          <p:nvPr/>
        </p:nvSpPr>
        <p:spPr>
          <a:xfrm>
            <a:off x="353125" y="3163435"/>
            <a:ext cx="6840000" cy="744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20</a:t>
            </a:r>
            <a:r>
              <a:rPr lang="pt-BR" sz="1200">
                <a:solidFill>
                  <a:srgbClr val="666666"/>
                </a:solidFill>
              </a:rPr>
              <a:t>/11/2023</a:t>
            </a:r>
            <a:endParaRPr sz="1200">
              <a:solidFill>
                <a:srgbClr val="666666"/>
              </a:solidFill>
            </a:endParaRPr>
          </a:p>
          <a:p>
            <a:pPr indent="0" lvl="0" marL="0" rtl="0" algn="just">
              <a:spcBef>
                <a:spcPts val="1000"/>
              </a:spcBef>
              <a:spcAft>
                <a:spcPts val="1000"/>
              </a:spcAft>
              <a:buNone/>
            </a:pPr>
            <a:r>
              <a:rPr b="1" lang="pt-BR" sz="800">
                <a:solidFill>
                  <a:srgbClr val="666666"/>
                </a:solidFill>
              </a:rPr>
              <a:t>Encaminhamentos: </a:t>
            </a:r>
            <a:r>
              <a:rPr lang="pt-BR" sz="800">
                <a:solidFill>
                  <a:srgbClr val="666666"/>
                </a:solidFill>
              </a:rPr>
              <a:t>Encaminhado alerta de rumor para Coordenadoria de Vigilância Ambiental e Toxicológica/Gerência de Vigilância em Saúde Ambiental relacionadas aos Desastres Naturais e Produtos Perigosos</a:t>
            </a:r>
            <a:endParaRPr b="1" sz="800">
              <a:solidFill>
                <a:srgbClr val="666666"/>
              </a:solidFill>
            </a:endParaRPr>
          </a:p>
        </p:txBody>
      </p:sp>
      <p:sp>
        <p:nvSpPr>
          <p:cNvPr id="154" name="Google Shape;154;p9"/>
          <p:cNvSpPr txBox="1"/>
          <p:nvPr/>
        </p:nvSpPr>
        <p:spPr>
          <a:xfrm>
            <a:off x="3780000" y="3163558"/>
            <a:ext cx="3415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4">
                  <a:extLst>
                    <a:ext uri="{A12FA001-AC4F-418D-AE19-62706E023703}">
                      <ahyp:hlinkClr val="tx"/>
                    </a:ext>
                  </a:extLst>
                </a:hlinkClick>
              </a:rPr>
              <a:t>Midiamax</a:t>
            </a:r>
            <a:endParaRPr sz="1200">
              <a:solidFill>
                <a:srgbClr val="004F9F"/>
              </a:solidFill>
            </a:endParaRPr>
          </a:p>
        </p:txBody>
      </p:sp>
      <p:pic>
        <p:nvPicPr>
          <p:cNvPr id="155" name="Google Shape;155;p9"/>
          <p:cNvPicPr preferRelativeResize="0"/>
          <p:nvPr/>
        </p:nvPicPr>
        <p:blipFill>
          <a:blip r:embed="rId5">
            <a:alphaModFix/>
          </a:blip>
          <a:stretch>
            <a:fillRect/>
          </a:stretch>
        </p:blipFill>
        <p:spPr>
          <a:xfrm>
            <a:off x="359900" y="2179460"/>
            <a:ext cx="1440000" cy="809622"/>
          </a:xfrm>
          <a:prstGeom prst="rect">
            <a:avLst/>
          </a:prstGeom>
          <a:noFill/>
          <a:ln>
            <a:noFill/>
          </a:ln>
        </p:spPr>
      </p:pic>
      <p:cxnSp>
        <p:nvCxnSpPr>
          <p:cNvPr id="156" name="Google Shape;156;p9"/>
          <p:cNvCxnSpPr/>
          <p:nvPr/>
        </p:nvCxnSpPr>
        <p:spPr>
          <a:xfrm>
            <a:off x="365250" y="7260869"/>
            <a:ext cx="6833100" cy="0"/>
          </a:xfrm>
          <a:prstGeom prst="straightConnector1">
            <a:avLst/>
          </a:prstGeom>
          <a:noFill/>
          <a:ln cap="flat" cmpd="sng" w="38100">
            <a:solidFill>
              <a:srgbClr val="004F9F"/>
            </a:solidFill>
            <a:prstDash val="solid"/>
            <a:round/>
            <a:headEnd len="med" w="med" type="none"/>
            <a:tailEnd len="med" w="med" type="none"/>
          </a:ln>
        </p:spPr>
      </p:cxnSp>
      <p:sp>
        <p:nvSpPr>
          <p:cNvPr id="157" name="Google Shape;157;p9"/>
          <p:cNvSpPr txBox="1"/>
          <p:nvPr/>
        </p:nvSpPr>
        <p:spPr>
          <a:xfrm>
            <a:off x="359350" y="8075391"/>
            <a:ext cx="6833100" cy="738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pt-BR" sz="1200">
                <a:solidFill>
                  <a:srgbClr val="666666"/>
                </a:solidFill>
              </a:rPr>
              <a:t>O Município de Antônio João virou alvo de inquérito civil por causa da alta incidência nos casos de dengue. Na última semana, Mato Grosso do Sul ultrapassou os 40 mil casos confirmados para o ano de 2023.</a:t>
            </a:r>
            <a:endParaRPr sz="1200">
              <a:solidFill>
                <a:srgbClr val="666666"/>
              </a:solidFill>
            </a:endParaRPr>
          </a:p>
        </p:txBody>
      </p:sp>
      <p:sp>
        <p:nvSpPr>
          <p:cNvPr id="158" name="Google Shape;158;p9"/>
          <p:cNvSpPr txBox="1"/>
          <p:nvPr/>
        </p:nvSpPr>
        <p:spPr>
          <a:xfrm>
            <a:off x="365125" y="7407466"/>
            <a:ext cx="69732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Alta incidência nos casos de dengue em Antônio João vira alvo de inquérito</a:t>
            </a:r>
            <a:endParaRPr b="1" sz="1600">
              <a:solidFill>
                <a:srgbClr val="004F9F"/>
              </a:solidFill>
            </a:endParaRPr>
          </a:p>
        </p:txBody>
      </p:sp>
      <p:sp>
        <p:nvSpPr>
          <p:cNvPr id="159" name="Google Shape;159;p9"/>
          <p:cNvSpPr txBox="1"/>
          <p:nvPr/>
        </p:nvSpPr>
        <p:spPr>
          <a:xfrm>
            <a:off x="353125" y="8795127"/>
            <a:ext cx="6840000" cy="620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21/11/2023</a:t>
            </a:r>
            <a:endParaRPr sz="1200">
              <a:solidFill>
                <a:srgbClr val="666666"/>
              </a:solidFill>
            </a:endParaRPr>
          </a:p>
          <a:p>
            <a:pPr indent="0" lvl="0" marL="0" rtl="0" algn="just">
              <a:spcBef>
                <a:spcPts val="1000"/>
              </a:spcBef>
              <a:spcAft>
                <a:spcPts val="1000"/>
              </a:spcAft>
              <a:buClr>
                <a:schemeClr val="dk1"/>
              </a:buClr>
              <a:buSzPts val="1100"/>
              <a:buFont typeface="Arial"/>
              <a:buNone/>
            </a:pPr>
            <a:r>
              <a:rPr b="1" lang="pt-BR" sz="800">
                <a:solidFill>
                  <a:srgbClr val="666666"/>
                </a:solidFill>
              </a:rPr>
              <a:t>Encaminhamentos:</a:t>
            </a:r>
            <a:r>
              <a:rPr lang="pt-BR" sz="800">
                <a:solidFill>
                  <a:srgbClr val="666666"/>
                </a:solidFill>
              </a:rPr>
              <a:t> </a:t>
            </a:r>
            <a:r>
              <a:rPr lang="pt-BR" sz="800">
                <a:solidFill>
                  <a:srgbClr val="666666"/>
                </a:solidFill>
              </a:rPr>
              <a:t>Encaminhado alerta de rumor para Coordenadoria de Controle de Vetores / Gerência de Doenças Endêmicas</a:t>
            </a:r>
            <a:endParaRPr sz="800">
              <a:solidFill>
                <a:srgbClr val="666666"/>
              </a:solidFill>
            </a:endParaRPr>
          </a:p>
        </p:txBody>
      </p:sp>
      <p:sp>
        <p:nvSpPr>
          <p:cNvPr id="160" name="Google Shape;160;p9"/>
          <p:cNvSpPr txBox="1"/>
          <p:nvPr/>
        </p:nvSpPr>
        <p:spPr>
          <a:xfrm>
            <a:off x="3779875" y="8795256"/>
            <a:ext cx="3415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6">
                  <a:extLst>
                    <a:ext uri="{A12FA001-AC4F-418D-AE19-62706E023703}">
                      <ahyp:hlinkClr val="tx"/>
                    </a:ext>
                  </a:extLst>
                </a:hlinkClick>
              </a:rPr>
              <a:t>Midiamax</a:t>
            </a:r>
            <a:endParaRPr sz="1200">
              <a:solidFill>
                <a:srgbClr val="004F9F"/>
              </a:solidFill>
            </a:endParaRPr>
          </a:p>
        </p:txBody>
      </p:sp>
      <p:pic>
        <p:nvPicPr>
          <p:cNvPr id="161" name="Google Shape;161;p9"/>
          <p:cNvPicPr preferRelativeResize="0"/>
          <p:nvPr/>
        </p:nvPicPr>
        <p:blipFill>
          <a:blip r:embed="rId7">
            <a:alphaModFix/>
          </a:blip>
          <a:stretch>
            <a:fillRect/>
          </a:stretch>
        </p:blipFill>
        <p:spPr>
          <a:xfrm>
            <a:off x="359900" y="5101742"/>
            <a:ext cx="1440000" cy="8269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graphicFrame>
        <p:nvGraphicFramePr>
          <p:cNvPr id="166" name="Google Shape;166;p10"/>
          <p:cNvGraphicFramePr/>
          <p:nvPr/>
        </p:nvGraphicFramePr>
        <p:xfrm>
          <a:off x="359991" y="588600"/>
          <a:ext cx="3000000" cy="3000000"/>
        </p:xfrm>
        <a:graphic>
          <a:graphicData uri="http://schemas.openxmlformats.org/drawingml/2006/table">
            <a:tbl>
              <a:tblPr>
                <a:noFill/>
                <a:tableStyleId>{7C3BFF09-15ED-4EC9-9C4B-D9D760D24FCD}</a:tableStyleId>
              </a:tblPr>
              <a:tblGrid>
                <a:gridCol w="415050"/>
                <a:gridCol w="6424950"/>
              </a:tblGrid>
              <a:tr h="392975">
                <a:tc gridSpan="2">
                  <a:txBody>
                    <a:bodyPr/>
                    <a:lstStyle/>
                    <a:p>
                      <a:pPr indent="0" lvl="0" marL="0" rtl="0" algn="ctr">
                        <a:spcBef>
                          <a:spcPts val="0"/>
                        </a:spcBef>
                        <a:spcAft>
                          <a:spcPts val="0"/>
                        </a:spcAft>
                        <a:buNone/>
                      </a:pPr>
                      <a:r>
                        <a:rPr b="1" lang="pt-BR" sz="1600">
                          <a:solidFill>
                            <a:srgbClr val="FFFFFF"/>
                          </a:solidFill>
                        </a:rPr>
                        <a:t>Plantão CIEVS Estadual</a:t>
                      </a:r>
                      <a:endParaRPr b="1" sz="1600">
                        <a:solidFill>
                          <a:srgbClr val="FFFFFF"/>
                        </a:solidFill>
                      </a:endParaRPr>
                    </a:p>
                  </a:txBody>
                  <a:tcPr marT="90000" marB="90000" marR="28800" marL="28800">
                    <a:lnL cap="flat" cmpd="sng" w="38100">
                      <a:solidFill>
                        <a:srgbClr val="004F9F"/>
                      </a:solidFill>
                      <a:prstDash val="solid"/>
                      <a:round/>
                      <a:headEnd len="sm" w="sm" type="none"/>
                      <a:tailEnd len="sm" w="sm" type="none"/>
                    </a:lnL>
                    <a:lnR cap="flat" cmpd="sng" w="38100">
                      <a:solidFill>
                        <a:srgbClr val="004F9F"/>
                      </a:solidFill>
                      <a:prstDash val="solid"/>
                      <a:round/>
                      <a:headEnd len="sm" w="sm" type="none"/>
                      <a:tailEnd len="sm" w="sm" type="none"/>
                    </a:lnR>
                    <a:lnT cap="flat" cmpd="sng" w="38100">
                      <a:solidFill>
                        <a:srgbClr val="004F9F"/>
                      </a:solidFill>
                      <a:prstDash val="solid"/>
                      <a:round/>
                      <a:headEnd len="sm" w="sm" type="none"/>
                      <a:tailEnd len="sm" w="sm" type="none"/>
                    </a:lnT>
                    <a:lnB cap="flat" cmpd="sng" w="38100">
                      <a:solidFill>
                        <a:srgbClr val="004F9F"/>
                      </a:solidFill>
                      <a:prstDash val="solid"/>
                      <a:round/>
                      <a:headEnd len="sm" w="sm" type="none"/>
                      <a:tailEnd len="sm" w="sm" type="none"/>
                    </a:lnB>
                    <a:solidFill>
                      <a:srgbClr val="004F9F"/>
                    </a:solidFill>
                  </a:tcPr>
                </a:tc>
                <a:tc hMerge="1"/>
              </a:tr>
              <a:tr h="2999275">
                <a:tc gridSpan="2">
                  <a:txBody>
                    <a:bodyPr/>
                    <a:lstStyle/>
                    <a:p>
                      <a:pPr indent="0" lvl="0" marL="0" marR="0" rtl="0" algn="ctr">
                        <a:lnSpc>
                          <a:spcPct val="115000"/>
                        </a:lnSpc>
                        <a:spcBef>
                          <a:spcPts val="0"/>
                        </a:spcBef>
                        <a:spcAft>
                          <a:spcPts val="0"/>
                        </a:spcAft>
                        <a:buNone/>
                      </a:pPr>
                      <a:r>
                        <a:rPr b="1" lang="pt-BR" sz="1600">
                          <a:solidFill>
                            <a:srgbClr val="004F9F"/>
                          </a:solidFill>
                        </a:rPr>
                        <a:t>DISQUE-NOTIFICA</a:t>
                      </a:r>
                      <a:endParaRPr b="1" sz="1600">
                        <a:solidFill>
                          <a:srgbClr val="004F9F"/>
                        </a:solidFill>
                      </a:endParaRPr>
                    </a:p>
                    <a:p>
                      <a:pPr indent="0" lvl="0" marL="0" marR="0" rtl="0" algn="ctr">
                        <a:lnSpc>
                          <a:spcPct val="115000"/>
                        </a:lnSpc>
                        <a:spcBef>
                          <a:spcPts val="1000"/>
                        </a:spcBef>
                        <a:spcAft>
                          <a:spcPts val="0"/>
                        </a:spcAft>
                        <a:buNone/>
                      </a:pPr>
                      <a:r>
                        <a:rPr b="1" lang="pt-BR">
                          <a:solidFill>
                            <a:srgbClr val="666666"/>
                          </a:solidFill>
                        </a:rPr>
                        <a:t>0800-647-1650</a:t>
                      </a:r>
                      <a:endParaRPr>
                        <a:solidFill>
                          <a:srgbClr val="666666"/>
                        </a:solidFill>
                      </a:endParaRPr>
                    </a:p>
                    <a:p>
                      <a:pPr indent="0" lvl="0" marL="0" marR="0" rtl="0" algn="ctr">
                        <a:lnSpc>
                          <a:spcPct val="115000"/>
                        </a:lnSpc>
                        <a:spcBef>
                          <a:spcPts val="1000"/>
                        </a:spcBef>
                        <a:spcAft>
                          <a:spcPts val="0"/>
                        </a:spcAft>
                        <a:buNone/>
                      </a:pPr>
                      <a:r>
                        <a:rPr b="1" lang="pt-BR">
                          <a:solidFill>
                            <a:srgbClr val="666666"/>
                          </a:solidFill>
                        </a:rPr>
                        <a:t>(67) 98477-3435</a:t>
                      </a:r>
                      <a:r>
                        <a:rPr lang="pt-BR">
                          <a:solidFill>
                            <a:srgbClr val="666666"/>
                          </a:solidFill>
                        </a:rPr>
                        <a:t> (ligações, SMS, WhatsApp - 24 horas)</a:t>
                      </a:r>
                      <a:endParaRPr>
                        <a:solidFill>
                          <a:srgbClr val="666666"/>
                        </a:solidFill>
                      </a:endParaRPr>
                    </a:p>
                    <a:p>
                      <a:pPr indent="0" lvl="0" marL="0" marR="0" rtl="0" algn="ctr">
                        <a:lnSpc>
                          <a:spcPct val="115000"/>
                        </a:lnSpc>
                        <a:spcBef>
                          <a:spcPts val="1000"/>
                        </a:spcBef>
                        <a:spcAft>
                          <a:spcPts val="0"/>
                        </a:spcAft>
                        <a:buNone/>
                      </a:pPr>
                      <a:r>
                        <a:rPr b="1" lang="pt-BR">
                          <a:solidFill>
                            <a:srgbClr val="666666"/>
                          </a:solidFill>
                        </a:rPr>
                        <a:t>(67) 3318-1823</a:t>
                      </a:r>
                      <a:r>
                        <a:rPr lang="pt-BR">
                          <a:solidFill>
                            <a:srgbClr val="666666"/>
                          </a:solidFill>
                        </a:rPr>
                        <a:t> (expediente)</a:t>
                      </a:r>
                      <a:endParaRPr>
                        <a:solidFill>
                          <a:srgbClr val="666666"/>
                        </a:solidFill>
                      </a:endParaRPr>
                    </a:p>
                    <a:p>
                      <a:pPr indent="0" lvl="0" marL="0" marR="0" rtl="0" algn="just">
                        <a:lnSpc>
                          <a:spcPct val="115000"/>
                        </a:lnSpc>
                        <a:spcBef>
                          <a:spcPts val="1000"/>
                        </a:spcBef>
                        <a:spcAft>
                          <a:spcPts val="0"/>
                        </a:spcAft>
                        <a:buNone/>
                      </a:pPr>
                      <a:r>
                        <a:t/>
                      </a:r>
                      <a:endParaRPr>
                        <a:solidFill>
                          <a:srgbClr val="666666"/>
                        </a:solidFill>
                      </a:endParaRPr>
                    </a:p>
                    <a:p>
                      <a:pPr indent="0" lvl="0" marL="0" marR="0" rtl="0" algn="ctr">
                        <a:lnSpc>
                          <a:spcPct val="115000"/>
                        </a:lnSpc>
                        <a:spcBef>
                          <a:spcPts val="1000"/>
                        </a:spcBef>
                        <a:spcAft>
                          <a:spcPts val="0"/>
                        </a:spcAft>
                        <a:buNone/>
                      </a:pPr>
                      <a:r>
                        <a:rPr b="1" lang="pt-BR" sz="1600">
                          <a:solidFill>
                            <a:srgbClr val="004F9F"/>
                          </a:solidFill>
                        </a:rPr>
                        <a:t>E-NOTIFICA</a:t>
                      </a:r>
                      <a:endParaRPr b="1" sz="1600">
                        <a:solidFill>
                          <a:srgbClr val="004F9F"/>
                        </a:solidFill>
                      </a:endParaRPr>
                    </a:p>
                    <a:p>
                      <a:pPr indent="0" lvl="0" marL="0" marR="0" rtl="0" algn="ctr">
                        <a:lnSpc>
                          <a:spcPct val="115000"/>
                        </a:lnSpc>
                        <a:spcBef>
                          <a:spcPts val="1000"/>
                        </a:spcBef>
                        <a:spcAft>
                          <a:spcPts val="0"/>
                        </a:spcAft>
                        <a:buNone/>
                      </a:pPr>
                      <a:r>
                        <a:rPr lang="pt-BR" u="sng">
                          <a:solidFill>
                            <a:srgbClr val="004F9F"/>
                          </a:solidFill>
                          <a:hlinkClick r:id="rId3">
                            <a:extLst>
                              <a:ext uri="{A12FA001-AC4F-418D-AE19-62706E023703}">
                                <ahyp:hlinkClr val="tx"/>
                              </a:ext>
                            </a:extLst>
                          </a:hlinkClick>
                        </a:rPr>
                        <a:t>cievs.ms@hotmail.com</a:t>
                      </a:r>
                      <a:r>
                        <a:rPr lang="pt-BR">
                          <a:solidFill>
                            <a:srgbClr val="666666"/>
                          </a:solidFill>
                        </a:rPr>
                        <a:t> (24 horas)</a:t>
                      </a:r>
                      <a:endParaRPr>
                        <a:solidFill>
                          <a:srgbClr val="666666"/>
                        </a:solidFill>
                      </a:endParaRPr>
                    </a:p>
                    <a:p>
                      <a:pPr indent="0" lvl="0" marL="0" marR="0" rtl="0" algn="ctr">
                        <a:lnSpc>
                          <a:spcPct val="115000"/>
                        </a:lnSpc>
                        <a:spcBef>
                          <a:spcPts val="1000"/>
                        </a:spcBef>
                        <a:spcAft>
                          <a:spcPts val="1000"/>
                        </a:spcAft>
                        <a:buNone/>
                      </a:pPr>
                      <a:r>
                        <a:rPr lang="pt-BR" u="sng">
                          <a:solidFill>
                            <a:srgbClr val="004F9F"/>
                          </a:solidFill>
                          <a:hlinkClick r:id="rId4">
                            <a:extLst>
                              <a:ext uri="{A12FA001-AC4F-418D-AE19-62706E023703}">
                                <ahyp:hlinkClr val="tx"/>
                              </a:ext>
                            </a:extLst>
                          </a:hlinkClick>
                        </a:rPr>
                        <a:t>cievs@saude.ms.gov.br</a:t>
                      </a:r>
                      <a:r>
                        <a:rPr lang="pt-BR">
                          <a:solidFill>
                            <a:srgbClr val="666666"/>
                          </a:solidFill>
                        </a:rPr>
                        <a:t> (expediente)</a:t>
                      </a:r>
                      <a:endParaRPr>
                        <a:solidFill>
                          <a:srgbClr val="666666"/>
                        </a:solidFill>
                      </a:endParaRPr>
                    </a:p>
                  </a:txBody>
                  <a:tcPr marT="144000" marB="72000" marR="72000" marL="72000">
                    <a:lnL cap="flat" cmpd="sng" w="38100">
                      <a:solidFill>
                        <a:srgbClr val="004F9F"/>
                      </a:solidFill>
                      <a:prstDash val="solid"/>
                      <a:round/>
                      <a:headEnd len="sm" w="sm" type="none"/>
                      <a:tailEnd len="sm" w="sm" type="none"/>
                    </a:lnL>
                    <a:lnR cap="flat" cmpd="sng" w="38100">
                      <a:solidFill>
                        <a:srgbClr val="004F9F"/>
                      </a:solidFill>
                      <a:prstDash val="solid"/>
                      <a:round/>
                      <a:headEnd len="sm" w="sm" type="none"/>
                      <a:tailEnd len="sm" w="sm" type="none"/>
                    </a:lnR>
                    <a:lnT cap="flat" cmpd="sng" w="38100">
                      <a:solidFill>
                        <a:srgbClr val="004F9F"/>
                      </a:solidFill>
                      <a:prstDash val="solid"/>
                      <a:round/>
                      <a:headEnd len="sm" w="sm" type="none"/>
                      <a:tailEnd len="sm" w="sm" type="none"/>
                    </a:lnT>
                    <a:lnB cap="flat" cmpd="sng" w="38100">
                      <a:solidFill>
                        <a:srgbClr val="004F9F"/>
                      </a:solidFill>
                      <a:prstDash val="solid"/>
                      <a:round/>
                      <a:headEnd len="sm" w="sm" type="none"/>
                      <a:tailEnd len="sm" w="sm" type="none"/>
                    </a:lnB>
                  </a:tcPr>
                </a:tc>
                <a:tc hMerge="1"/>
              </a:tr>
              <a:tr h="968150">
                <a:tc gridSpan="2">
                  <a:txBody>
                    <a:bodyPr/>
                    <a:lstStyle/>
                    <a:p>
                      <a:pPr indent="0" lvl="0" marL="0" marR="0" rtl="0" algn="ctr">
                        <a:lnSpc>
                          <a:spcPct val="100000"/>
                        </a:lnSpc>
                        <a:spcBef>
                          <a:spcPts val="0"/>
                        </a:spcBef>
                        <a:spcAft>
                          <a:spcPts val="0"/>
                        </a:spcAft>
                        <a:buNone/>
                      </a:pPr>
                      <a:r>
                        <a:rPr b="1" lang="pt-BR" sz="1200">
                          <a:solidFill>
                            <a:srgbClr val="004F9F"/>
                          </a:solidFill>
                        </a:rPr>
                        <a:t>ENDEREÇO</a:t>
                      </a:r>
                      <a:endParaRPr b="1" sz="1200">
                        <a:solidFill>
                          <a:srgbClr val="004F9F"/>
                        </a:solidFill>
                      </a:endParaRPr>
                    </a:p>
                    <a:p>
                      <a:pPr indent="0" lvl="0" marL="0" marR="0" rtl="0" algn="ctr">
                        <a:lnSpc>
                          <a:spcPct val="100000"/>
                        </a:lnSpc>
                        <a:spcBef>
                          <a:spcPts val="600"/>
                        </a:spcBef>
                        <a:spcAft>
                          <a:spcPts val="0"/>
                        </a:spcAft>
                        <a:buNone/>
                      </a:pPr>
                      <a:r>
                        <a:rPr lang="pt-BR" sz="1200">
                          <a:solidFill>
                            <a:srgbClr val="666666"/>
                          </a:solidFill>
                        </a:rPr>
                        <a:t>Rua Delegado Osmar de Camargo, s/nº, Parque dos Poderes - Jardim Veraneio </a:t>
                      </a:r>
                      <a:endParaRPr sz="1200">
                        <a:solidFill>
                          <a:srgbClr val="666666"/>
                        </a:solidFill>
                      </a:endParaRPr>
                    </a:p>
                    <a:p>
                      <a:pPr indent="0" lvl="0" marL="0" marR="0" rtl="0" algn="ctr">
                        <a:lnSpc>
                          <a:spcPct val="100000"/>
                        </a:lnSpc>
                        <a:spcBef>
                          <a:spcPts val="0"/>
                        </a:spcBef>
                        <a:spcAft>
                          <a:spcPts val="1000"/>
                        </a:spcAft>
                        <a:buNone/>
                      </a:pPr>
                      <a:r>
                        <a:rPr lang="pt-BR" sz="1200">
                          <a:solidFill>
                            <a:srgbClr val="666666"/>
                          </a:solidFill>
                        </a:rPr>
                        <a:t>CEP: 79.037-108 - Campo Grande / MS</a:t>
                      </a:r>
                      <a:endParaRPr sz="1200">
                        <a:solidFill>
                          <a:srgbClr val="666666"/>
                        </a:solidFill>
                      </a:endParaRPr>
                    </a:p>
                  </a:txBody>
                  <a:tcPr marT="144000" marB="72000" marR="72000" marL="72000">
                    <a:lnL cap="flat" cmpd="sng" w="38100">
                      <a:solidFill>
                        <a:srgbClr val="004F9F"/>
                      </a:solidFill>
                      <a:prstDash val="solid"/>
                      <a:round/>
                      <a:headEnd len="sm" w="sm" type="none"/>
                      <a:tailEnd len="sm" w="sm" type="none"/>
                    </a:lnL>
                    <a:lnR cap="flat" cmpd="sng" w="38100">
                      <a:solidFill>
                        <a:srgbClr val="004F9F"/>
                      </a:solidFill>
                      <a:prstDash val="solid"/>
                      <a:round/>
                      <a:headEnd len="sm" w="sm" type="none"/>
                      <a:tailEnd len="sm" w="sm" type="none"/>
                    </a:lnR>
                    <a:lnT cap="flat" cmpd="sng" w="38100">
                      <a:solidFill>
                        <a:srgbClr val="004F9F"/>
                      </a:solidFill>
                      <a:prstDash val="solid"/>
                      <a:round/>
                      <a:headEnd len="sm" w="sm" type="none"/>
                      <a:tailEnd len="sm" w="sm" type="none"/>
                    </a:lnT>
                    <a:lnB cap="flat" cmpd="sng" w="38100">
                      <a:solidFill>
                        <a:srgbClr val="004F9F"/>
                      </a:solidFill>
                      <a:prstDash val="solid"/>
                      <a:round/>
                      <a:headEnd len="sm" w="sm" type="none"/>
                      <a:tailEnd len="sm" w="sm" type="none"/>
                    </a:lnB>
                  </a:tcPr>
                </a:tc>
                <a:tc hMerge="1"/>
              </a:tr>
            </a:tbl>
          </a:graphicData>
        </a:graphic>
      </p:graphicFrame>
      <p:sp>
        <p:nvSpPr>
          <p:cNvPr id="167" name="Google Shape;167;p10"/>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graphicFrame>
        <p:nvGraphicFramePr>
          <p:cNvPr id="168" name="Google Shape;168;p10"/>
          <p:cNvGraphicFramePr/>
          <p:nvPr/>
        </p:nvGraphicFramePr>
        <p:xfrm>
          <a:off x="696000" y="6822700"/>
          <a:ext cx="3000000" cy="3000000"/>
        </p:xfrm>
        <a:graphic>
          <a:graphicData uri="http://schemas.openxmlformats.org/drawingml/2006/table">
            <a:tbl>
              <a:tblPr>
                <a:noFill/>
                <a:tableStyleId>{93EFD5E2-F679-420E-866C-11377DB76531}</a:tableStyleId>
              </a:tblPr>
              <a:tblGrid>
                <a:gridCol w="3236400"/>
                <a:gridCol w="3236400"/>
              </a:tblGrid>
              <a:tr h="152275">
                <a:tc>
                  <a:txBody>
                    <a:bodyPr/>
                    <a:lstStyle/>
                    <a:p>
                      <a:pPr indent="0" lvl="0" marL="0" rtl="0" algn="r">
                        <a:spcBef>
                          <a:spcPts val="0"/>
                        </a:spcBef>
                        <a:spcAft>
                          <a:spcPts val="0"/>
                        </a:spcAft>
                        <a:buNone/>
                      </a:pPr>
                      <a:r>
                        <a:rPr b="1" lang="pt-BR" sz="1000">
                          <a:solidFill>
                            <a:srgbClr val="666666"/>
                          </a:solidFill>
                        </a:rPr>
                        <a:t>Governador do Estado de Mato Grosso do Sul</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Eduardo Correa Riedel</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Secretário de Estado de Saúde</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Maurício Simões Corrêa</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Secretária de Estado de Saúde Adjunta</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Crhistinne Cavalheiro Maymone Gonçalves</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Superintendente de Vigilância em Saúde</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Larissa Domingues Castilho de Arruda</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Coordenadora de Emergências em Saúde Pública</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Karine Barbosa</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Elaboração</a:t>
                      </a:r>
                      <a:endParaRPr b="1" sz="1000">
                        <a:solidFill>
                          <a:srgbClr val="666666"/>
                        </a:solidFill>
                      </a:endParaRPr>
                    </a:p>
                  </a:txBody>
                  <a:tcPr marT="54000" marB="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Roselene Lopes de Oliveira</a:t>
                      </a:r>
                      <a:endParaRPr sz="1000">
                        <a:solidFill>
                          <a:srgbClr val="666666"/>
                        </a:solidFill>
                      </a:endParaRPr>
                    </a:p>
                    <a:p>
                      <a:pPr indent="0" lvl="0" marL="0" rtl="0" algn="l">
                        <a:spcBef>
                          <a:spcPts val="0"/>
                        </a:spcBef>
                        <a:spcAft>
                          <a:spcPts val="0"/>
                        </a:spcAft>
                        <a:buNone/>
                      </a:pPr>
                      <a:r>
                        <a:rPr lang="pt-BR" sz="1000">
                          <a:solidFill>
                            <a:srgbClr val="666666"/>
                          </a:solidFill>
                        </a:rPr>
                        <a:t>Daniel Henrique Tsuha</a:t>
                      </a:r>
                      <a:endParaRPr sz="1000">
                        <a:solidFill>
                          <a:srgbClr val="666666"/>
                        </a:solidFill>
                      </a:endParaRPr>
                    </a:p>
                    <a:p>
                      <a:pPr indent="0" lvl="0" marL="0" rtl="0" algn="l">
                        <a:spcBef>
                          <a:spcPts val="0"/>
                        </a:spcBef>
                        <a:spcAft>
                          <a:spcPts val="0"/>
                        </a:spcAft>
                        <a:buClr>
                          <a:schemeClr val="dk1"/>
                        </a:buClr>
                        <a:buSzPts val="1100"/>
                        <a:buFont typeface="Arial"/>
                        <a:buNone/>
                      </a:pPr>
                      <a:r>
                        <a:rPr lang="pt-BR" sz="1000">
                          <a:solidFill>
                            <a:srgbClr val="666666"/>
                          </a:solidFill>
                        </a:rPr>
                        <a:t>Karine Barbosa</a:t>
                      </a:r>
                      <a:endParaRPr sz="1000">
                        <a:solidFill>
                          <a:srgbClr val="666666"/>
                        </a:solidFill>
                      </a:endParaRPr>
                    </a:p>
                    <a:p>
                      <a:pPr indent="0" lvl="0" marL="0" rtl="0" algn="l">
                        <a:spcBef>
                          <a:spcPts val="0"/>
                        </a:spcBef>
                        <a:spcAft>
                          <a:spcPts val="0"/>
                        </a:spcAft>
                        <a:buClr>
                          <a:schemeClr val="dk1"/>
                        </a:buClr>
                        <a:buSzPts val="1100"/>
                        <a:buFont typeface="Arial"/>
                        <a:buNone/>
                      </a:pPr>
                      <a:r>
                        <a:rPr lang="pt-BR" sz="1000">
                          <a:solidFill>
                            <a:srgbClr val="666666"/>
                          </a:solidFill>
                        </a:rPr>
                        <a:t>Carolina Azambuja Cavalcante Rossi </a:t>
                      </a:r>
                      <a:endParaRPr sz="1000">
                        <a:solidFill>
                          <a:srgbClr val="666666"/>
                        </a:solidFill>
                      </a:endParaRPr>
                    </a:p>
                    <a:p>
                      <a:pPr indent="0" lvl="0" marL="0" rtl="0" algn="l">
                        <a:spcBef>
                          <a:spcPts val="0"/>
                        </a:spcBef>
                        <a:spcAft>
                          <a:spcPts val="0"/>
                        </a:spcAft>
                        <a:buClr>
                          <a:schemeClr val="dk1"/>
                        </a:buClr>
                        <a:buSzPts val="1100"/>
                        <a:buFont typeface="Arial"/>
                        <a:buNone/>
                      </a:pPr>
                      <a:r>
                        <a:t/>
                      </a:r>
                      <a:endParaRPr sz="1000">
                        <a:solidFill>
                          <a:srgbClr val="666666"/>
                        </a:solidFill>
                      </a:endParaRPr>
                    </a:p>
                    <a:p>
                      <a:pPr indent="0" lvl="0" marL="0" marR="0" rtl="0" algn="l">
                        <a:lnSpc>
                          <a:spcPct val="100000"/>
                        </a:lnSpc>
                        <a:spcBef>
                          <a:spcPts val="0"/>
                        </a:spcBef>
                        <a:spcAft>
                          <a:spcPts val="0"/>
                        </a:spcAft>
                        <a:buNone/>
                      </a:pPr>
                      <a:r>
                        <a:t/>
                      </a:r>
                      <a:endParaRPr sz="1000">
                        <a:solidFill>
                          <a:srgbClr val="666666"/>
                        </a:solidFill>
                      </a:endParaRPr>
                    </a:p>
                    <a:p>
                      <a:pPr indent="0" lvl="0" marL="0" rtl="0" algn="l">
                        <a:spcBef>
                          <a:spcPts val="0"/>
                        </a:spcBef>
                        <a:spcAft>
                          <a:spcPts val="0"/>
                        </a:spcAft>
                        <a:buNone/>
                      </a:pPr>
                      <a:r>
                        <a:t/>
                      </a:r>
                      <a:endParaRPr sz="1000">
                        <a:solidFill>
                          <a:srgbClr val="666666"/>
                        </a:solidFill>
                      </a:endParaRPr>
                    </a:p>
                    <a:p>
                      <a:pPr indent="0" lvl="0" marL="0" rtl="0" algn="l">
                        <a:spcBef>
                          <a:spcPts val="0"/>
                        </a:spcBef>
                        <a:spcAft>
                          <a:spcPts val="0"/>
                        </a:spcAft>
                        <a:buNone/>
                      </a:pPr>
                      <a:r>
                        <a:t/>
                      </a:r>
                      <a:endParaRPr sz="1000">
                        <a:solidFill>
                          <a:srgbClr val="666666"/>
                        </a:solidFill>
                      </a:endParaRPr>
                    </a:p>
                  </a:txBody>
                  <a:tcPr marT="54000" marB="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