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10692000" cx="7560000"/>
  <p:notesSz cx="6858000" cy="9144000"/>
  <p:embeddedFontLst>
    <p:embeddedFont>
      <p:font typeface="Merriweather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717">
          <p15:clr>
            <a:srgbClr val="9AA0A6"/>
          </p15:clr>
        </p15:guide>
        <p15:guide id="2" orient="horz" pos="806">
          <p15:clr>
            <a:srgbClr val="9AA0A6"/>
          </p15:clr>
        </p15:guide>
        <p15:guide id="3" orient="horz" pos="2608">
          <p15:clr>
            <a:srgbClr val="9AA0A6"/>
          </p15:clr>
        </p15:guide>
        <p15:guide id="4" orient="horz" pos="5725">
          <p15:clr>
            <a:srgbClr val="9AA0A6"/>
          </p15:clr>
        </p15:guide>
        <p15:guide id="5" pos="2381">
          <p15:clr>
            <a:srgbClr val="9AA0A6"/>
          </p15:clr>
        </p15:guide>
        <p15:guide id="6" pos="113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D00AE58-A8FB-4A13-A37F-1AAD6EC673FB}">
  <a:tblStyle styleId="{AD00AE58-A8FB-4A13-A37F-1AAD6EC673F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85E0B60-1557-4EDD-B8BE-9D042AF0D47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26BDAA0-36C9-47A4-A300-709388181DD6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717" orient="horz"/>
        <p:guide pos="806" orient="horz"/>
        <p:guide pos="2608" orient="horz"/>
        <p:guide pos="5725" orient="horz"/>
        <p:guide pos="2381"/>
        <p:guide pos="113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Merriweather-regular.fntdata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Merriweather-italic.fntdata"/><Relationship Id="rId14" Type="http://schemas.openxmlformats.org/officeDocument/2006/relationships/font" Target="fonts/Merriweather-bold.fntdata"/><Relationship Id="rId16" Type="http://schemas.openxmlformats.org/officeDocument/2006/relationships/font" Target="fonts/Merriweather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79e34999f_1_6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79e34999f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e10d704d76_0_10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e10d704d7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7b49e451ce_0_43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7b49e451c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eb81aeab13_0_32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eb81aeab1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83d01881d9_0_6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83d01881d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meira página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360000"/>
            <a:ext cx="6840003" cy="2575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8663" y="404788"/>
            <a:ext cx="1900800" cy="59618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360175" y="3052700"/>
            <a:ext cx="6840000" cy="411900"/>
          </a:xfrm>
          <a:prstGeom prst="rect">
            <a:avLst/>
          </a:prstGeom>
          <a:gradFill>
            <a:gsLst>
              <a:gs pos="0">
                <a:srgbClr val="4FB852"/>
              </a:gs>
              <a:gs pos="50000">
                <a:srgbClr val="009A53"/>
              </a:gs>
              <a:gs pos="100000">
                <a:srgbClr val="007744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805382" y="9991887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5" name="Google Shape;15;p2"/>
          <p:cNvSpPr txBox="1"/>
          <p:nvPr/>
        </p:nvSpPr>
        <p:spPr>
          <a:xfrm>
            <a:off x="360000" y="3012350"/>
            <a:ext cx="6840000" cy="492600"/>
          </a:xfrm>
          <a:prstGeom prst="rect">
            <a:avLst/>
          </a:prstGeom>
          <a:gradFill>
            <a:gsLst>
              <a:gs pos="0">
                <a:srgbClr val="004F9F"/>
              </a:gs>
              <a:gs pos="50000">
                <a:srgbClr val="14387F"/>
              </a:gs>
              <a:gs pos="100000">
                <a:srgbClr val="20286D"/>
              </a:gs>
            </a:gsLst>
            <a:lin ang="0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lt1"/>
                </a:solidFill>
              </a:rPr>
              <a:t>CLIPPING </a:t>
            </a:r>
            <a:r>
              <a:rPr b="1" lang="pt-BR" sz="2000">
                <a:solidFill>
                  <a:schemeClr val="lt1"/>
                </a:solidFill>
              </a:rPr>
              <a:t>DE NOTÍCIAS</a:t>
            </a:r>
            <a:endParaRPr b="1" sz="2000">
              <a:solidFill>
                <a:schemeClr val="lt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3368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25" y="189150"/>
            <a:ext cx="7560000" cy="646500"/>
          </a:xfrm>
          <a:prstGeom prst="rect">
            <a:avLst/>
          </a:prstGeom>
          <a:gradFill>
            <a:gsLst>
              <a:gs pos="0">
                <a:srgbClr val="004F9F"/>
              </a:gs>
              <a:gs pos="50000">
                <a:srgbClr val="14387F"/>
              </a:gs>
              <a:gs pos="100000">
                <a:srgbClr val="20286D"/>
              </a:gs>
            </a:gsLst>
            <a:lin ang="0" scaled="0"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                                          </a:t>
            </a:r>
            <a:r>
              <a:rPr b="1" lang="pt-BR" sz="3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CIEVS-MS</a:t>
            </a:r>
            <a:endParaRPr b="1" sz="3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0" y="360000"/>
            <a:ext cx="4968000" cy="52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360000" y="886860"/>
            <a:ext cx="6840000" cy="7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F9F"/>
              </a:buClr>
              <a:buSzPts val="2400"/>
              <a:buChar char="●"/>
              <a:defRPr b="1" sz="2400">
                <a:solidFill>
                  <a:srgbClr val="004F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360000" y="1528919"/>
            <a:ext cx="6840000" cy="23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6805382" y="9991887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7560000" cy="360000"/>
          </a:xfrm>
          <a:prstGeom prst="rect">
            <a:avLst/>
          </a:prstGeom>
          <a:gradFill>
            <a:gsLst>
              <a:gs pos="0">
                <a:srgbClr val="004F9F"/>
              </a:gs>
              <a:gs pos="50000">
                <a:srgbClr val="14387F"/>
              </a:gs>
              <a:gs pos="100000">
                <a:srgbClr val="20286D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idx="2" type="subTitle"/>
          </p:nvPr>
        </p:nvSpPr>
        <p:spPr>
          <a:xfrm>
            <a:off x="360000" y="588600"/>
            <a:ext cx="68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b="1" sz="14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4" name="Google Shape;24;p3"/>
          <p:cNvSpPr/>
          <p:nvPr/>
        </p:nvSpPr>
        <p:spPr>
          <a:xfrm>
            <a:off x="7200000" y="436250"/>
            <a:ext cx="360000" cy="45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ltima página">
  <p:cSld name="CUSTOM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805382" y="9991887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0" y="0"/>
            <a:ext cx="7560000" cy="360000"/>
          </a:xfrm>
          <a:prstGeom prst="rect">
            <a:avLst/>
          </a:prstGeom>
          <a:gradFill>
            <a:gsLst>
              <a:gs pos="0">
                <a:srgbClr val="004F9F"/>
              </a:gs>
              <a:gs pos="50000">
                <a:srgbClr val="14387F"/>
              </a:gs>
              <a:gs pos="100000">
                <a:srgbClr val="20286D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0167700"/>
            <a:ext cx="7560000" cy="540000"/>
          </a:xfrm>
          <a:prstGeom prst="rect">
            <a:avLst/>
          </a:prstGeom>
          <a:gradFill>
            <a:gsLst>
              <a:gs pos="0">
                <a:srgbClr val="004F9F"/>
              </a:gs>
              <a:gs pos="50000">
                <a:srgbClr val="14387F"/>
              </a:gs>
              <a:gs pos="100000">
                <a:srgbClr val="20286D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6805382" y="9991887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200">
                <a:solidFill>
                  <a:srgbClr val="FFFFFF"/>
                </a:solidFill>
              </a:defRPr>
            </a:lvl1pPr>
            <a:lvl2pPr lvl="1" algn="r">
              <a:buNone/>
              <a:defRPr sz="1200">
                <a:solidFill>
                  <a:srgbClr val="FFFFFF"/>
                </a:solidFill>
              </a:defRPr>
            </a:lvl2pPr>
            <a:lvl3pPr lvl="2" algn="r">
              <a:buNone/>
              <a:defRPr sz="1200">
                <a:solidFill>
                  <a:srgbClr val="FFFFFF"/>
                </a:solidFill>
              </a:defRPr>
            </a:lvl3pPr>
            <a:lvl4pPr lvl="3" algn="r">
              <a:buNone/>
              <a:defRPr sz="1200">
                <a:solidFill>
                  <a:srgbClr val="FFFFFF"/>
                </a:solidFill>
              </a:defRPr>
            </a:lvl4pPr>
            <a:lvl5pPr lvl="4" algn="r">
              <a:buNone/>
              <a:defRPr sz="1200">
                <a:solidFill>
                  <a:srgbClr val="FFFFFF"/>
                </a:solidFill>
              </a:defRPr>
            </a:lvl5pPr>
            <a:lvl6pPr lvl="5" algn="r">
              <a:buNone/>
              <a:defRPr sz="1200">
                <a:solidFill>
                  <a:srgbClr val="FFFFFF"/>
                </a:solidFill>
              </a:defRPr>
            </a:lvl6pPr>
            <a:lvl7pPr lvl="6" algn="r">
              <a:buNone/>
              <a:defRPr sz="1200">
                <a:solidFill>
                  <a:srgbClr val="FFFFFF"/>
                </a:solidFill>
              </a:defRPr>
            </a:lvl7pPr>
            <a:lvl8pPr lvl="7" algn="r">
              <a:buNone/>
              <a:defRPr sz="1200">
                <a:solidFill>
                  <a:srgbClr val="FFFFFF"/>
                </a:solidFill>
              </a:defRPr>
            </a:lvl8pPr>
            <a:lvl9pPr lvl="8" algn="r">
              <a:buNone/>
              <a:defRPr sz="12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360000" y="886860"/>
            <a:ext cx="68400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F9F"/>
              </a:buClr>
              <a:buSzPts val="2400"/>
              <a:buChar char="●"/>
              <a:defRPr b="1" sz="2400">
                <a:solidFill>
                  <a:srgbClr val="004F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360000" y="1528919"/>
            <a:ext cx="6840000" cy="23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27">
          <p15:clr>
            <a:srgbClr val="EA4335"/>
          </p15:clr>
        </p15:guide>
        <p15:guide id="2" pos="4535">
          <p15:clr>
            <a:srgbClr val="EA4335"/>
          </p15:clr>
        </p15:guide>
        <p15:guide id="3" orient="horz" pos="371">
          <p15:clr>
            <a:srgbClr val="EA4335"/>
          </p15:clr>
        </p15:guide>
        <p15:guide id="4" orient="horz" pos="640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7.png"/><Relationship Id="rId13" Type="http://schemas.openxmlformats.org/officeDocument/2006/relationships/image" Target="../media/image3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Relationship Id="rId14" Type="http://schemas.openxmlformats.org/officeDocument/2006/relationships/image" Target="../media/image4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opovo.com.br/noticias/saude/2023/11/28/salmonella-consumo-de-melao-esta-diretamente-ligado-ao-surto-nos-eua.html" TargetMode="External"/><Relationship Id="rId4" Type="http://schemas.openxmlformats.org/officeDocument/2006/relationships/hyperlink" Target="https://www.newsfirst.lk/2023/11/27/1-250-leprosy-cases-reported-in-sri-lanka-so-far-this-year" TargetMode="External"/><Relationship Id="rId5" Type="http://schemas.openxmlformats.org/officeDocument/2006/relationships/hyperlink" Target="https://www.precisionvaccinations.com/2023/11/30/invasive-group-strep-outbreak-alert-issued-argentina" TargetMode="External"/><Relationship Id="rId6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liberal.com.br/mais/bem-estar/morte-de-idosos-por-calor-aumenta-no-brasil-2067541/" TargetMode="External"/><Relationship Id="rId4" Type="http://schemas.openxmlformats.org/officeDocument/2006/relationships/hyperlink" Target="https://www.pontaporaemdia.com.br/noticia/39246/brasil-deve-registrar-704-mil-casos-de-cancer-ao-ano-entre-2023-e-2025" TargetMode="External"/><Relationship Id="rId5" Type="http://schemas.openxmlformats.org/officeDocument/2006/relationships/hyperlink" Target="https://g1.globo.com/sp/bauru-marilia/noticia/2023/11/28/marilia-confirma-terceira-morte-por-meningite-em-2023.ghtml" TargetMode="External"/><Relationship Id="rId6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pontaporaemdia.com.br/noticia/39465/casos-de-sifilis-e-de-hiv-aids-aumentam-entre-homens-jovens" TargetMode="External"/><Relationship Id="rId4" Type="http://schemas.openxmlformats.org/officeDocument/2006/relationships/hyperlink" Target="https://www.folhape.com.br/noticias/lacen-identifica-novos-casos-da-dengue-com-sorotipo-nao-registrado-ha/304059/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midiamax.uol.com.br/policia/2023/4-mil-vitimas-da-violencia-uma-mulher-pede-medida-de-urgencia-a-cada-2-horas-em-campo-grande/" TargetMode="External"/><Relationship Id="rId4" Type="http://schemas.openxmlformats.org/officeDocument/2006/relationships/hyperlink" Target="https://www.rcn67.com.br/jpnews/tres-lagoas/atendimentos-de-doencas-respiratorias-aumentam-na-upa-devido-a/185056/" TargetMode="External"/><Relationship Id="rId5" Type="http://schemas.openxmlformats.org/officeDocument/2006/relationships/hyperlink" Target="https://midiamax.uol.com.br/cotidiano/2023/aumento-de-44-em-cirurgias-bariatricas-revela-preocupacoes-com-a-obesidade-em-campo-grande/" TargetMode="External"/><Relationship Id="rId6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cievs.ms@hotmail.com" TargetMode="External"/><Relationship Id="rId4" Type="http://schemas.openxmlformats.org/officeDocument/2006/relationships/hyperlink" Target="mailto:cievs@saude.ms.gov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435680" y="2263788"/>
            <a:ext cx="325263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/>
          <p:nvPr>
            <p:ph idx="1" type="subTitle"/>
          </p:nvPr>
        </p:nvSpPr>
        <p:spPr>
          <a:xfrm>
            <a:off x="817200" y="8196050"/>
            <a:ext cx="4843500" cy="360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4F9F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</a:rPr>
              <a:t> </a:t>
            </a:r>
            <a:r>
              <a:rPr lang="pt-BR">
                <a:solidFill>
                  <a:schemeClr val="lt1"/>
                </a:solidFill>
              </a:rPr>
              <a:t>NOTÍCIAS </a:t>
            </a:r>
            <a:r>
              <a:rPr b="1" lang="pt-BR">
                <a:solidFill>
                  <a:schemeClr val="lt1"/>
                </a:solidFill>
              </a:rPr>
              <a:t>INTERNACIONAIS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4" name="Google Shape;34;p5"/>
          <p:cNvSpPr txBox="1"/>
          <p:nvPr>
            <p:ph idx="2" type="subTitle"/>
          </p:nvPr>
        </p:nvSpPr>
        <p:spPr>
          <a:xfrm>
            <a:off x="814575" y="8879425"/>
            <a:ext cx="4843500" cy="360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4F9F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</a:rPr>
              <a:t> </a:t>
            </a:r>
            <a:r>
              <a:rPr lang="pt-BR">
                <a:solidFill>
                  <a:schemeClr val="lt1"/>
                </a:solidFill>
              </a:rPr>
              <a:t>NOTÍCIAS </a:t>
            </a:r>
            <a:r>
              <a:rPr b="1" lang="pt-BR">
                <a:solidFill>
                  <a:schemeClr val="lt1"/>
                </a:solidFill>
              </a:rPr>
              <a:t>NACIONAIS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5" name="Google Shape;35;p5"/>
          <p:cNvSpPr txBox="1"/>
          <p:nvPr>
            <p:ph idx="3" type="subTitle"/>
          </p:nvPr>
        </p:nvSpPr>
        <p:spPr>
          <a:xfrm>
            <a:off x="820675" y="9561700"/>
            <a:ext cx="4843500" cy="360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4F9F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</a:rPr>
              <a:t> </a:t>
            </a:r>
            <a:r>
              <a:rPr lang="pt-BR">
                <a:solidFill>
                  <a:schemeClr val="lt1"/>
                </a:solidFill>
              </a:rPr>
              <a:t>NOTÍCIAS </a:t>
            </a:r>
            <a:r>
              <a:rPr b="1" lang="pt-BR">
                <a:solidFill>
                  <a:schemeClr val="lt1"/>
                </a:solidFill>
              </a:rPr>
              <a:t>ESTADUAIS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6" name="Google Shape;36;p5"/>
          <p:cNvSpPr txBox="1"/>
          <p:nvPr/>
        </p:nvSpPr>
        <p:spPr>
          <a:xfrm>
            <a:off x="360100" y="3617000"/>
            <a:ext cx="431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004F9F"/>
                </a:solidFill>
              </a:rPr>
              <a:t>Semana Epidemiológica 48</a:t>
            </a:r>
            <a:r>
              <a:rPr b="1" lang="pt-BR">
                <a:solidFill>
                  <a:srgbClr val="069343"/>
                </a:solidFill>
              </a:rPr>
              <a:t> </a:t>
            </a:r>
            <a:r>
              <a:rPr lang="pt-BR">
                <a:solidFill>
                  <a:srgbClr val="666666"/>
                </a:solidFill>
              </a:rPr>
              <a:t>|</a:t>
            </a:r>
            <a:r>
              <a:rPr b="1" lang="pt-BR">
                <a:solidFill>
                  <a:srgbClr val="666666"/>
                </a:solidFill>
              </a:rPr>
              <a:t> </a:t>
            </a:r>
            <a:r>
              <a:rPr b="1" lang="pt-BR">
                <a:solidFill>
                  <a:srgbClr val="004F9F"/>
                </a:solidFill>
              </a:rPr>
              <a:t>Ano 2023</a:t>
            </a:r>
            <a:endParaRPr b="1">
              <a:solidFill>
                <a:srgbClr val="004F9F"/>
              </a:solidFill>
            </a:endParaRPr>
          </a:p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805382" y="9991887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8" name="Google Shape;38;p5"/>
          <p:cNvSpPr txBox="1"/>
          <p:nvPr/>
        </p:nvSpPr>
        <p:spPr>
          <a:xfrm>
            <a:off x="360000" y="6246935"/>
            <a:ext cx="6840000" cy="1693200"/>
          </a:xfrm>
          <a:prstGeom prst="rect">
            <a:avLst/>
          </a:prstGeom>
          <a:solidFill>
            <a:srgbClr val="004F9F">
              <a:alpha val="2471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No sentido de aprimorar a capacidade de alerta e respostas </a:t>
            </a:r>
            <a:r>
              <a:rPr lang="pt-BR">
                <a:solidFill>
                  <a:srgbClr val="666666"/>
                </a:solidFill>
              </a:rPr>
              <a:t>às</a:t>
            </a:r>
            <a:r>
              <a:rPr lang="pt-BR">
                <a:solidFill>
                  <a:srgbClr val="666666"/>
                </a:solidFill>
              </a:rPr>
              <a:t> emergências em Saúde Pública, o CIEVS/SES/MS realiza semanalmente a busca ativa de rumores veiculados pela mídia em canais de </a:t>
            </a:r>
            <a:r>
              <a:rPr lang="pt-BR">
                <a:solidFill>
                  <a:srgbClr val="666666"/>
                </a:solidFill>
              </a:rPr>
              <a:t>comunicação</a:t>
            </a:r>
            <a:r>
              <a:rPr lang="pt-BR">
                <a:solidFill>
                  <a:srgbClr val="666666"/>
                </a:solidFill>
              </a:rPr>
              <a:t> internacionais, nacionais e estaduais por meio de um processo denominado “Clipping”. A permanência e ativação dos links não estão sob o nosso domínio. Visando trazer visibilidade e conscientização para questões relacionadas à saúde, o clipping insere laços simbolizando as campanhas mensais realizadas no Brasil.</a:t>
            </a:r>
            <a:endParaRPr>
              <a:solidFill>
                <a:srgbClr val="666666"/>
              </a:solidFill>
              <a:highlight>
                <a:schemeClr val="accent6"/>
              </a:highlight>
            </a:endParaRPr>
          </a:p>
        </p:txBody>
      </p:sp>
      <p:cxnSp>
        <p:nvCxnSpPr>
          <p:cNvPr id="39" name="Google Shape;39;p5"/>
          <p:cNvCxnSpPr/>
          <p:nvPr/>
        </p:nvCxnSpPr>
        <p:spPr>
          <a:xfrm>
            <a:off x="363475" y="7962049"/>
            <a:ext cx="6833100" cy="0"/>
          </a:xfrm>
          <a:prstGeom prst="straightConnector1">
            <a:avLst/>
          </a:prstGeom>
          <a:noFill/>
          <a:ln cap="flat" cmpd="sng" w="38100">
            <a:solidFill>
              <a:srgbClr val="004F9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Google Shape;40;p5"/>
          <p:cNvSpPr txBox="1"/>
          <p:nvPr/>
        </p:nvSpPr>
        <p:spPr>
          <a:xfrm>
            <a:off x="4677150" y="3617000"/>
            <a:ext cx="252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004F9F"/>
                </a:solidFill>
              </a:rPr>
              <a:t>26</a:t>
            </a:r>
            <a:r>
              <a:rPr b="1" lang="pt-BR">
                <a:solidFill>
                  <a:srgbClr val="004F9F"/>
                </a:solidFill>
              </a:rPr>
              <a:t>/11/2023</a:t>
            </a:r>
            <a:r>
              <a:rPr b="1" lang="pt-BR">
                <a:solidFill>
                  <a:srgbClr val="069343"/>
                </a:solidFill>
              </a:rPr>
              <a:t> </a:t>
            </a:r>
            <a:r>
              <a:rPr lang="pt-BR">
                <a:solidFill>
                  <a:srgbClr val="666666"/>
                </a:solidFill>
              </a:rPr>
              <a:t>a</a:t>
            </a:r>
            <a:r>
              <a:rPr b="1" lang="pt-BR">
                <a:solidFill>
                  <a:srgbClr val="004F9F"/>
                </a:solidFill>
              </a:rPr>
              <a:t> 02/12/2023</a:t>
            </a:r>
            <a:endParaRPr b="1">
              <a:solidFill>
                <a:srgbClr val="004F9F"/>
              </a:solidFill>
            </a:endParaRPr>
          </a:p>
        </p:txBody>
      </p:sp>
      <p:cxnSp>
        <p:nvCxnSpPr>
          <p:cNvPr id="41" name="Google Shape;41;p5"/>
          <p:cNvCxnSpPr/>
          <p:nvPr/>
        </p:nvCxnSpPr>
        <p:spPr>
          <a:xfrm>
            <a:off x="363450" y="6265904"/>
            <a:ext cx="6833100" cy="0"/>
          </a:xfrm>
          <a:prstGeom prst="straightConnector1">
            <a:avLst/>
          </a:prstGeom>
          <a:noFill/>
          <a:ln cap="flat" cmpd="sng" w="38100">
            <a:solidFill>
              <a:srgbClr val="004F9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Google Shape;42;p5"/>
          <p:cNvSpPr txBox="1"/>
          <p:nvPr>
            <p:ph idx="4" type="subTitle"/>
          </p:nvPr>
        </p:nvSpPr>
        <p:spPr>
          <a:xfrm>
            <a:off x="4086929" y="8178174"/>
            <a:ext cx="1521600" cy="36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pág.</a:t>
            </a:r>
            <a:r>
              <a:rPr b="1" lang="pt-BR">
                <a:solidFill>
                  <a:srgbClr val="069343"/>
                </a:solidFill>
              </a:rPr>
              <a:t> </a:t>
            </a:r>
            <a:r>
              <a:rPr b="1" lang="pt-BR">
                <a:solidFill>
                  <a:srgbClr val="004F9F"/>
                </a:solidFill>
              </a:rPr>
              <a:t>2</a:t>
            </a:r>
            <a:endParaRPr b="1">
              <a:solidFill>
                <a:srgbClr val="004F9F"/>
              </a:solidFill>
            </a:endParaRPr>
          </a:p>
        </p:txBody>
      </p:sp>
      <p:sp>
        <p:nvSpPr>
          <p:cNvPr id="43" name="Google Shape;43;p5"/>
          <p:cNvSpPr txBox="1"/>
          <p:nvPr>
            <p:ph idx="5" type="subTitle"/>
          </p:nvPr>
        </p:nvSpPr>
        <p:spPr>
          <a:xfrm>
            <a:off x="4080829" y="8860461"/>
            <a:ext cx="1521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pág.</a:t>
            </a:r>
            <a:r>
              <a:rPr b="1" lang="pt-BR">
                <a:solidFill>
                  <a:srgbClr val="069343"/>
                </a:solidFill>
              </a:rPr>
              <a:t> </a:t>
            </a:r>
            <a:r>
              <a:rPr b="1" lang="pt-BR">
                <a:solidFill>
                  <a:srgbClr val="004F9F"/>
                </a:solidFill>
              </a:rPr>
              <a:t>3</a:t>
            </a:r>
            <a:endParaRPr b="1">
              <a:solidFill>
                <a:srgbClr val="004F9F"/>
              </a:solidFill>
            </a:endParaRPr>
          </a:p>
        </p:txBody>
      </p:sp>
      <p:sp>
        <p:nvSpPr>
          <p:cNvPr id="44" name="Google Shape;44;p5"/>
          <p:cNvSpPr txBox="1"/>
          <p:nvPr>
            <p:ph idx="6" type="subTitle"/>
          </p:nvPr>
        </p:nvSpPr>
        <p:spPr>
          <a:xfrm>
            <a:off x="4086929" y="9542722"/>
            <a:ext cx="1521600" cy="36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666666"/>
                </a:solidFill>
              </a:rPr>
              <a:t>pág.</a:t>
            </a:r>
            <a:r>
              <a:rPr b="1" lang="pt-BR">
                <a:solidFill>
                  <a:srgbClr val="069343"/>
                </a:solidFill>
              </a:rPr>
              <a:t> </a:t>
            </a:r>
            <a:r>
              <a:rPr b="1" lang="pt-BR">
                <a:solidFill>
                  <a:srgbClr val="004F9F"/>
                </a:solidFill>
              </a:rPr>
              <a:t>5</a:t>
            </a:r>
            <a:endParaRPr b="1">
              <a:solidFill>
                <a:srgbClr val="004F9F"/>
              </a:solidFill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363475" y="8103773"/>
            <a:ext cx="480900" cy="4332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4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04F9F"/>
                </a:solidFill>
              </a:rPr>
              <a:t>1</a:t>
            </a:r>
            <a:endParaRPr b="1" sz="3600">
              <a:solidFill>
                <a:srgbClr val="004F9F"/>
              </a:solidFill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363475" y="9470573"/>
            <a:ext cx="480900" cy="4332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4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04F9F"/>
                </a:solidFill>
              </a:rPr>
              <a:t>3</a:t>
            </a:r>
            <a:endParaRPr b="1" sz="3600">
              <a:solidFill>
                <a:srgbClr val="004F9F"/>
              </a:solidFill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363475" y="8787173"/>
            <a:ext cx="480900" cy="4332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4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04F9F"/>
                </a:solidFill>
              </a:rPr>
              <a:t>2</a:t>
            </a:r>
            <a:endParaRPr b="1" sz="3600">
              <a:solidFill>
                <a:srgbClr val="004F9F"/>
              </a:solidFill>
            </a:endParaRPr>
          </a:p>
        </p:txBody>
      </p:sp>
      <p:graphicFrame>
        <p:nvGraphicFramePr>
          <p:cNvPr id="48" name="Google Shape;48;p5"/>
          <p:cNvGraphicFramePr/>
          <p:nvPr/>
        </p:nvGraphicFramePr>
        <p:xfrm>
          <a:off x="363475" y="413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{AD00AE58-A8FB-4A13-A37F-1AAD6EC673FB}</a:tableStyleId>
              </a:tblPr>
              <a:tblGrid>
                <a:gridCol w="486600"/>
                <a:gridCol w="486600"/>
                <a:gridCol w="486600"/>
                <a:gridCol w="486600"/>
                <a:gridCol w="486600"/>
                <a:gridCol w="486600"/>
                <a:gridCol w="395900"/>
              </a:tblGrid>
              <a:tr h="251450">
                <a:tc gridSpan="7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Dezembro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B cap="flat" cmpd="sng" w="254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51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D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T cap="flat" cmpd="sng" w="254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T cap="flat" cmpd="sng" w="254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T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T cap="flat" cmpd="sng" w="254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Q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T cap="flat" cmpd="sng" w="254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Q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T cap="flat" cmpd="sng" w="254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T cap="flat" cmpd="sng" w="254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666666"/>
                          </a:solidFill>
                        </a:rPr>
                        <a:t>S</a:t>
                      </a:r>
                      <a:endParaRPr b="1"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T cap="flat" cmpd="sng" w="254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B7B7B7"/>
                          </a:solidFill>
                        </a:rPr>
                        <a:t>26</a:t>
                      </a:r>
                      <a:endParaRPr sz="1200">
                        <a:solidFill>
                          <a:srgbClr val="B7B7B7"/>
                        </a:solidFill>
                      </a:endParaRPr>
                    </a:p>
                  </a:txBody>
                  <a:tcPr marT="19050" marB="19050" marR="28575" marL="28575" anchor="b">
                    <a:lnT cap="flat" cmpd="sng" w="254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B7B7B7"/>
                          </a:solidFill>
                        </a:rPr>
                        <a:t>27</a:t>
                      </a:r>
                      <a:endParaRPr sz="1200">
                        <a:solidFill>
                          <a:srgbClr val="B7B7B7"/>
                        </a:solidFill>
                      </a:endParaRPr>
                    </a:p>
                  </a:txBody>
                  <a:tcPr marT="19050" marB="19050" marR="28575" marL="28575" anchor="b">
                    <a:lnT cap="flat" cmpd="sng" w="254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B7B7B7"/>
                          </a:solidFill>
                        </a:rPr>
                        <a:t>28</a:t>
                      </a:r>
                      <a:endParaRPr sz="1200">
                        <a:solidFill>
                          <a:srgbClr val="B7B7B7"/>
                        </a:solidFill>
                      </a:endParaRPr>
                    </a:p>
                  </a:txBody>
                  <a:tcPr marT="19050" marB="19050" marR="28575" marL="28575" anchor="b">
                    <a:lnT cap="flat" cmpd="sng" w="254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B7B7B7"/>
                          </a:solidFill>
                        </a:rPr>
                        <a:t>29</a:t>
                      </a:r>
                      <a:endParaRPr sz="1200">
                        <a:solidFill>
                          <a:srgbClr val="B7B7B7"/>
                        </a:solidFill>
                      </a:endParaRPr>
                    </a:p>
                  </a:txBody>
                  <a:tcPr marT="19050" marB="19050" marR="28575" marL="28575" anchor="b">
                    <a:lnT cap="flat" cmpd="sng" w="254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B7B7B7"/>
                          </a:solidFill>
                        </a:rPr>
                        <a:t>30</a:t>
                      </a:r>
                      <a:endParaRPr sz="1200">
                        <a:solidFill>
                          <a:srgbClr val="B7B7B7"/>
                        </a:solidFill>
                      </a:endParaRPr>
                    </a:p>
                  </a:txBody>
                  <a:tcPr marT="19050" marB="19050" marR="28575" marL="28575" anchor="b">
                    <a:lnT cap="flat" cmpd="sng" w="254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T cap="flat" cmpd="sng" w="254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>
                    <a:lnT cap="flat" cmpd="sng" w="254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19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22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23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24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25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26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27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28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29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30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</a:tr>
              <a:tr h="251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31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9050" marB="19050" marR="28575" marL="28575" anchor="b"/>
                </a:tc>
              </a:tr>
            </a:tbl>
          </a:graphicData>
        </a:graphic>
      </p:graphicFrame>
      <p:graphicFrame>
        <p:nvGraphicFramePr>
          <p:cNvPr id="49" name="Google Shape;49;p5"/>
          <p:cNvGraphicFramePr/>
          <p:nvPr/>
        </p:nvGraphicFramePr>
        <p:xfrm>
          <a:off x="7963225" y="905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{AD00AE58-A8FB-4A13-A37F-1AAD6EC673FB}</a:tableStyleId>
              </a:tblPr>
              <a:tblGrid>
                <a:gridCol w="952500"/>
                <a:gridCol w="952500"/>
                <a:gridCol w="952500"/>
              </a:tblGrid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Semana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Início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Término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01/01/2023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07/01/2023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08/01/2023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14/01/2023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15/01/2023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21/01/2023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4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22/01/2023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28/01/2023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5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29/01/2023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04/02/2023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6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05/02/2023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11/02/2023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7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12/02/2023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18/02/2023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8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19/02/2023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25/02/2023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9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26/02/2023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04/03/2023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10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05/03/2023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11/03/2023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11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12/03/2023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18/03/2023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12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19/03/2023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25/03/2023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26/03/2023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01/04/2023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14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02/04/2023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08/04/2023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15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09/04/2023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15/04/2023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16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16/04/2023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22/04/2023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17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23/04/2023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29/04/2023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18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30/04/2023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06/05/2023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19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07/05/2023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13/05/2023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20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14/05/2023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20/05/2023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21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21/05/2023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27/05/2023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22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28/05/2023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03/06/2023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04/06/2023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10/06/2023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24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11/06/2023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17/06/2023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25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18/06/2023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24/06/2023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26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25/06/2023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01/07/2023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27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02/07/2023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08/07/2023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28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09/07/2023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15/07/2023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29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16/07/2023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22/07/2023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30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23/07/2023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29/07/2023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31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30/07/2023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05/08/2023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32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06/08/2023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12/08/2023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33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13/08/2023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19/08/2023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34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20/08/2023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26/08/2023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35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27/08/2023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02/09/2023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36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03/09/2023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09/09/2023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37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10/09/2023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16/09/2023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38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17/09/2023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23/09/2023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39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24/09/2023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30/09/2023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40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01/10/2023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07/10/2023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41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08/10/2023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14/10/2023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42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15/10/2023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21/10/2023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43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22/10/2023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28/10/2023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44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29/10/2023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04/11/2023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45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05/11/2023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11/11/2023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46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12/11/2023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18/11/2023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47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19/11/2023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25/11/2023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48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26/11/2023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02/12/2023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>
                        <a:alpha val="24710"/>
                      </a:srgbClr>
                    </a:solidFill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49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03/12/2023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09/12/2023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50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10/12/2023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16/12/2023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51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17/12/2023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23/12/2023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68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52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24/12/2023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/>
                        <a:t>30/12/2023</a:t>
                      </a:r>
                      <a:endParaRPr sz="1000"/>
                    </a:p>
                  </a:txBody>
                  <a:tcPr marT="0" marB="0" marR="28575" marL="28575" anchor="b">
                    <a:lnL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63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0" name="Google Shape;5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0725" y="8116625"/>
            <a:ext cx="1584625" cy="158459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"/>
          <p:cNvSpPr txBox="1"/>
          <p:nvPr/>
        </p:nvSpPr>
        <p:spPr>
          <a:xfrm>
            <a:off x="5600713" y="9567563"/>
            <a:ext cx="170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666666"/>
                </a:solidFill>
              </a:rPr>
              <a:t>Leia o QR code para acessar os clippings publicados</a:t>
            </a:r>
            <a:endParaRPr sz="900">
              <a:solidFill>
                <a:srgbClr val="666666"/>
              </a:solidFill>
            </a:endParaRPr>
          </a:p>
        </p:txBody>
      </p:sp>
      <p:pic>
        <p:nvPicPr>
          <p:cNvPr id="52" name="Google Shape;52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104900" y="5040575"/>
            <a:ext cx="326160" cy="5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20550" y="4244800"/>
            <a:ext cx="327144" cy="5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5"/>
          <p:cNvSpPr txBox="1"/>
          <p:nvPr/>
        </p:nvSpPr>
        <p:spPr>
          <a:xfrm>
            <a:off x="-6678425" y="4162565"/>
            <a:ext cx="2736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Maio Roxo - Dia 19</a:t>
            </a:r>
            <a:endParaRPr b="1" sz="1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</a:rPr>
              <a:t>Dia mundial da doença inflamatória intestinal</a:t>
            </a:r>
            <a:endParaRPr sz="1100">
              <a:solidFill>
                <a:srgbClr val="666666"/>
              </a:solidFill>
            </a:endParaRPr>
          </a:p>
        </p:txBody>
      </p:sp>
      <p:sp>
        <p:nvSpPr>
          <p:cNvPr id="55" name="Google Shape;55;p5"/>
          <p:cNvSpPr txBox="1"/>
          <p:nvPr/>
        </p:nvSpPr>
        <p:spPr>
          <a:xfrm>
            <a:off x="-6678425" y="4873775"/>
            <a:ext cx="25962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Maio Amarelo</a:t>
            </a:r>
            <a:endParaRPr b="1" sz="1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</a:rPr>
              <a:t>Movimento internacional, apartidário, de conscientização para redução de acidentes de trânsito</a:t>
            </a:r>
            <a:endParaRPr sz="1100">
              <a:solidFill>
                <a:srgbClr val="666666"/>
              </a:solidFill>
            </a:endParaRPr>
          </a:p>
        </p:txBody>
      </p:sp>
      <p:pic>
        <p:nvPicPr>
          <p:cNvPr id="56" name="Google Shape;56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7209275" y="6130771"/>
            <a:ext cx="327144" cy="5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5"/>
          <p:cNvSpPr txBox="1"/>
          <p:nvPr/>
        </p:nvSpPr>
        <p:spPr>
          <a:xfrm>
            <a:off x="-6767150" y="6048536"/>
            <a:ext cx="2736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Junho Vermelho</a:t>
            </a:r>
            <a:endParaRPr b="1" sz="1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</a:rPr>
              <a:t>Mês de conscientização para a doação de sangue</a:t>
            </a:r>
            <a:endParaRPr sz="1100">
              <a:solidFill>
                <a:srgbClr val="666666"/>
              </a:solidFill>
            </a:endParaRPr>
          </a:p>
        </p:txBody>
      </p:sp>
      <p:pic>
        <p:nvPicPr>
          <p:cNvPr id="58" name="Google Shape;58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209275" y="7140450"/>
            <a:ext cx="326160" cy="5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5"/>
          <p:cNvSpPr txBox="1"/>
          <p:nvPr/>
        </p:nvSpPr>
        <p:spPr>
          <a:xfrm>
            <a:off x="-6767650" y="7054086"/>
            <a:ext cx="2736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Julho Amarelo</a:t>
            </a:r>
            <a:endParaRPr b="1" sz="1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</a:rPr>
              <a:t>Mês de luta contra as hepatites virais</a:t>
            </a:r>
            <a:endParaRPr sz="1100">
              <a:solidFill>
                <a:srgbClr val="666666"/>
              </a:solidFill>
            </a:endParaRPr>
          </a:p>
        </p:txBody>
      </p:sp>
      <p:pic>
        <p:nvPicPr>
          <p:cNvPr id="60" name="Google Shape;60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7208615" y="8678501"/>
            <a:ext cx="324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7208040" y="8026193"/>
            <a:ext cx="324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5"/>
          <p:cNvSpPr txBox="1"/>
          <p:nvPr/>
        </p:nvSpPr>
        <p:spPr>
          <a:xfrm>
            <a:off x="-6777190" y="8592851"/>
            <a:ext cx="2985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Agosto Laranja - Dia 30</a:t>
            </a:r>
            <a:endParaRPr b="1" sz="1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</a:rPr>
              <a:t>Dia nacional de conscientização sobre esclerose múltipla</a:t>
            </a:r>
            <a:endParaRPr sz="1100">
              <a:solidFill>
                <a:srgbClr val="666666"/>
              </a:solidFill>
            </a:endParaRPr>
          </a:p>
        </p:txBody>
      </p:sp>
      <p:sp>
        <p:nvSpPr>
          <p:cNvPr id="63" name="Google Shape;63;p5"/>
          <p:cNvSpPr txBox="1"/>
          <p:nvPr/>
        </p:nvSpPr>
        <p:spPr>
          <a:xfrm>
            <a:off x="-6789440" y="8016743"/>
            <a:ext cx="2985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Agosto Dourado - Dia 1 a 7</a:t>
            </a:r>
            <a:endParaRPr b="1" sz="1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</a:rPr>
              <a:t>Semana mundial do aleitamento materno</a:t>
            </a:r>
            <a:endParaRPr sz="1100">
              <a:solidFill>
                <a:srgbClr val="666666"/>
              </a:solidFill>
            </a:endParaRPr>
          </a:p>
        </p:txBody>
      </p:sp>
      <p:pic>
        <p:nvPicPr>
          <p:cNvPr id="64" name="Google Shape;64;p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7209265" y="9331490"/>
            <a:ext cx="324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5"/>
          <p:cNvSpPr txBox="1"/>
          <p:nvPr/>
        </p:nvSpPr>
        <p:spPr>
          <a:xfrm>
            <a:off x="-6763240" y="9238013"/>
            <a:ext cx="2985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Agosto Lilás</a:t>
            </a:r>
            <a:endParaRPr b="1" sz="1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</a:rPr>
              <a:t>Mês de enfrentamento da violência contra a mulher - 17 anos da Lei Maria da Penha</a:t>
            </a:r>
            <a:endParaRPr sz="1100">
              <a:solidFill>
                <a:srgbClr val="666666"/>
              </a:solidFill>
            </a:endParaRPr>
          </a:p>
        </p:txBody>
      </p:sp>
      <p:sp>
        <p:nvSpPr>
          <p:cNvPr id="66" name="Google Shape;66;p5"/>
          <p:cNvSpPr txBox="1"/>
          <p:nvPr/>
        </p:nvSpPr>
        <p:spPr>
          <a:xfrm>
            <a:off x="-7016450" y="2194418"/>
            <a:ext cx="2985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Novembro Azul</a:t>
            </a:r>
            <a:endParaRPr b="1" sz="1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</a:rPr>
              <a:t>Mês mundial de combate ao câncer</a:t>
            </a:r>
            <a:endParaRPr sz="11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</a:rPr>
              <a:t>de próstata</a:t>
            </a:r>
            <a:endParaRPr sz="1100">
              <a:solidFill>
                <a:srgbClr val="666666"/>
              </a:solidFill>
            </a:endParaRPr>
          </a:p>
        </p:txBody>
      </p:sp>
      <p:pic>
        <p:nvPicPr>
          <p:cNvPr id="67" name="Google Shape;67;p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3770975" y="3248475"/>
            <a:ext cx="324000" cy="54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3777950" y="2596125"/>
            <a:ext cx="324000" cy="541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-3769750" y="1943750"/>
            <a:ext cx="324000" cy="54108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5"/>
          <p:cNvSpPr txBox="1"/>
          <p:nvPr/>
        </p:nvSpPr>
        <p:spPr>
          <a:xfrm>
            <a:off x="-3338900" y="2594608"/>
            <a:ext cx="2985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Setembro Verde - Dia 27</a:t>
            </a:r>
            <a:endParaRPr b="1" sz="1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</a:rPr>
              <a:t>Dia Nacional da Doação de Órgãos</a:t>
            </a:r>
            <a:endParaRPr sz="1100">
              <a:solidFill>
                <a:srgbClr val="666666"/>
              </a:solidFill>
            </a:endParaRPr>
          </a:p>
        </p:txBody>
      </p:sp>
      <p:sp>
        <p:nvSpPr>
          <p:cNvPr id="71" name="Google Shape;71;p5"/>
          <p:cNvSpPr txBox="1"/>
          <p:nvPr/>
        </p:nvSpPr>
        <p:spPr>
          <a:xfrm>
            <a:off x="-3351150" y="1933718"/>
            <a:ext cx="2985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Setembro Amarelo</a:t>
            </a:r>
            <a:endParaRPr b="1" sz="1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</a:rPr>
              <a:t>Mês da Prevenção ao Suicídio</a:t>
            </a:r>
            <a:endParaRPr sz="1100">
              <a:solidFill>
                <a:srgbClr val="666666"/>
              </a:solidFill>
            </a:endParaRPr>
          </a:p>
        </p:txBody>
      </p:sp>
      <p:sp>
        <p:nvSpPr>
          <p:cNvPr id="72" name="Google Shape;72;p5"/>
          <p:cNvSpPr txBox="1"/>
          <p:nvPr/>
        </p:nvSpPr>
        <p:spPr>
          <a:xfrm>
            <a:off x="-3324950" y="3249190"/>
            <a:ext cx="2985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Setembro Vermelho - Dia 29</a:t>
            </a:r>
            <a:endParaRPr b="1" sz="1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</a:rPr>
              <a:t>Dia Mundial do Coração</a:t>
            </a:r>
            <a:endParaRPr sz="1100">
              <a:solidFill>
                <a:srgbClr val="666666"/>
              </a:solidFill>
            </a:endParaRPr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-3770975" y="4344924"/>
            <a:ext cx="323145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5"/>
          <p:cNvSpPr txBox="1"/>
          <p:nvPr/>
        </p:nvSpPr>
        <p:spPr>
          <a:xfrm>
            <a:off x="-3352800" y="4334037"/>
            <a:ext cx="2777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Outubro Rosa</a:t>
            </a:r>
            <a:endParaRPr b="1" sz="1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</a:rPr>
              <a:t>Mês de conscientização sobre o câncer de mama</a:t>
            </a:r>
            <a:endParaRPr sz="1100">
              <a:solidFill>
                <a:srgbClr val="666666"/>
              </a:solidFill>
            </a:endParaRPr>
          </a:p>
        </p:txBody>
      </p:sp>
      <p:pic>
        <p:nvPicPr>
          <p:cNvPr id="75" name="Google Shape;75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07412" y="5243910"/>
            <a:ext cx="324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5"/>
          <p:cNvSpPr txBox="1"/>
          <p:nvPr/>
        </p:nvSpPr>
        <p:spPr>
          <a:xfrm>
            <a:off x="4338837" y="5148460"/>
            <a:ext cx="2985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Dezembro</a:t>
            </a:r>
            <a:r>
              <a:rPr b="1" lang="pt-BR" sz="1200">
                <a:solidFill>
                  <a:srgbClr val="666666"/>
                </a:solidFill>
              </a:rPr>
              <a:t> Laranja</a:t>
            </a:r>
            <a:endParaRPr b="1" sz="1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</a:rPr>
              <a:t>Mês de conscientização da prevenção do câncer de pele</a:t>
            </a:r>
            <a:endParaRPr sz="1100">
              <a:solidFill>
                <a:srgbClr val="666666"/>
              </a:solidFill>
            </a:endParaRPr>
          </a:p>
        </p:txBody>
      </p:sp>
      <p:pic>
        <p:nvPicPr>
          <p:cNvPr id="77" name="Google Shape;77;p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07402" y="4426555"/>
            <a:ext cx="324000" cy="54103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5"/>
          <p:cNvSpPr txBox="1"/>
          <p:nvPr/>
        </p:nvSpPr>
        <p:spPr>
          <a:xfrm>
            <a:off x="4353427" y="4407670"/>
            <a:ext cx="2985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Dezembro</a:t>
            </a:r>
            <a:r>
              <a:rPr b="1" lang="pt-BR" sz="1200">
                <a:solidFill>
                  <a:srgbClr val="666666"/>
                </a:solidFill>
              </a:rPr>
              <a:t> Vermelho - Dia 01</a:t>
            </a:r>
            <a:endParaRPr b="1" sz="12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666666"/>
                </a:solidFill>
              </a:rPr>
              <a:t>Dia mundial da luta contra a AIDS</a:t>
            </a:r>
            <a:endParaRPr sz="11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p6"/>
          <p:cNvCxnSpPr/>
          <p:nvPr/>
        </p:nvCxnSpPr>
        <p:spPr>
          <a:xfrm>
            <a:off x="360000" y="3755813"/>
            <a:ext cx="6840900" cy="0"/>
          </a:xfrm>
          <a:prstGeom prst="straightConnector1">
            <a:avLst/>
          </a:prstGeom>
          <a:noFill/>
          <a:ln cap="flat" cmpd="sng" w="38100">
            <a:solidFill>
              <a:srgbClr val="004F9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" name="Google Shape;84;p6"/>
          <p:cNvSpPr txBox="1"/>
          <p:nvPr/>
        </p:nvSpPr>
        <p:spPr>
          <a:xfrm>
            <a:off x="357550" y="3924799"/>
            <a:ext cx="68409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BR" sz="1600">
                <a:solidFill>
                  <a:srgbClr val="004F9F"/>
                </a:solidFill>
              </a:rPr>
              <a:t>Salmonella: consumo de melão está diretamente ligado ao surto nos EUA</a:t>
            </a:r>
            <a:endParaRPr b="1" sz="1600">
              <a:solidFill>
                <a:srgbClr val="004F9F"/>
              </a:solidFill>
            </a:endParaRPr>
          </a:p>
        </p:txBody>
      </p:sp>
      <p:sp>
        <p:nvSpPr>
          <p:cNvPr id="85" name="Google Shape;85;p6"/>
          <p:cNvSpPr txBox="1"/>
          <p:nvPr/>
        </p:nvSpPr>
        <p:spPr>
          <a:xfrm>
            <a:off x="359300" y="2117745"/>
            <a:ext cx="6833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666666"/>
                </a:solidFill>
              </a:rPr>
              <a:t>O Ministério da Saúde disse que 1.250 casos de hanseníase foram relatados no Sri Lanka nos últimos 10 meses. O diretor da Campanha Anti-Hanseníase, Dr. Prasad Ranaweera, disse que os casos incluem 131 crianças menores de 14 anos de idade.</a:t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86" name="Google Shape;86;p6"/>
          <p:cNvSpPr txBox="1"/>
          <p:nvPr/>
        </p:nvSpPr>
        <p:spPr>
          <a:xfrm>
            <a:off x="1794200" y="4583678"/>
            <a:ext cx="5406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666666"/>
                </a:solidFill>
              </a:rPr>
              <a:t>Autoridades de saúde dos Estados Unidos confirmam associação do surto de salmonella com o consumo de melão. A epidemia causou ao menos duas mortes em Minnesota até a última sexta-feira, 24. De acordo com autoridades locais, até a semana passada houveram 99 casos em 32 estados norte-americanos.</a:t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87" name="Google Shape;87;p6"/>
          <p:cNvSpPr txBox="1"/>
          <p:nvPr>
            <p:ph idx="12" type="sldNum"/>
          </p:nvPr>
        </p:nvSpPr>
        <p:spPr>
          <a:xfrm>
            <a:off x="6805382" y="9991887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88" name="Google Shape;88;p6"/>
          <p:cNvSpPr txBox="1"/>
          <p:nvPr/>
        </p:nvSpPr>
        <p:spPr>
          <a:xfrm>
            <a:off x="360800" y="5670295"/>
            <a:ext cx="68400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Data da notícia: </a:t>
            </a:r>
            <a:r>
              <a:rPr lang="pt-BR" sz="1200">
                <a:solidFill>
                  <a:srgbClr val="666666"/>
                </a:solidFill>
              </a:rPr>
              <a:t>28</a:t>
            </a:r>
            <a:r>
              <a:rPr lang="pt-BR" sz="1200">
                <a:solidFill>
                  <a:srgbClr val="666666"/>
                </a:solidFill>
              </a:rPr>
              <a:t>/11/2023</a:t>
            </a:r>
            <a:endParaRPr sz="12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pt-BR" sz="800">
                <a:solidFill>
                  <a:srgbClr val="666666"/>
                </a:solidFill>
              </a:rPr>
              <a:t>Encaminhamentos:</a:t>
            </a:r>
            <a:r>
              <a:rPr lang="pt-BR" sz="800">
                <a:solidFill>
                  <a:srgbClr val="666666"/>
                </a:solidFill>
              </a:rPr>
              <a:t> Encaminhado alerta de rumor para Coordenadoria de Vigilância Sanitária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89" name="Google Shape;89;p6"/>
          <p:cNvSpPr txBox="1"/>
          <p:nvPr/>
        </p:nvSpPr>
        <p:spPr>
          <a:xfrm>
            <a:off x="3375400" y="5670407"/>
            <a:ext cx="382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Fonte: </a:t>
            </a:r>
            <a:r>
              <a:rPr lang="pt-BR" sz="1200" u="sng">
                <a:solidFill>
                  <a:srgbClr val="004F9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 Povo</a:t>
            </a:r>
            <a:endParaRPr sz="1200">
              <a:solidFill>
                <a:srgbClr val="004F9F"/>
              </a:solidFill>
            </a:endParaRPr>
          </a:p>
        </p:txBody>
      </p:sp>
      <p:sp>
        <p:nvSpPr>
          <p:cNvPr id="90" name="Google Shape;90;p6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sp>
        <p:nvSpPr>
          <p:cNvPr id="91" name="Google Shape;91;p6"/>
          <p:cNvSpPr txBox="1"/>
          <p:nvPr/>
        </p:nvSpPr>
        <p:spPr>
          <a:xfrm>
            <a:off x="360000" y="1431575"/>
            <a:ext cx="68331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BR" sz="1600">
                <a:solidFill>
                  <a:srgbClr val="004F9F"/>
                </a:solidFill>
              </a:rPr>
              <a:t>1.250 casos de hanseníase relatados no Sri Lanka até agora este ano</a:t>
            </a:r>
            <a:endParaRPr b="1" sz="1600">
              <a:solidFill>
                <a:srgbClr val="004F9F"/>
              </a:solidFill>
            </a:endParaRPr>
          </a:p>
        </p:txBody>
      </p:sp>
      <p:sp>
        <p:nvSpPr>
          <p:cNvPr id="92" name="Google Shape;92;p6"/>
          <p:cNvSpPr txBox="1"/>
          <p:nvPr>
            <p:ph idx="2" type="subTitle"/>
          </p:nvPr>
        </p:nvSpPr>
        <p:spPr>
          <a:xfrm>
            <a:off x="830474" y="921150"/>
            <a:ext cx="6372300" cy="360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4F9F"/>
              </a:gs>
            </a:gsLst>
            <a:lin ang="10801400" scaled="0"/>
          </a:gra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</a:rPr>
              <a:t> </a:t>
            </a:r>
            <a:r>
              <a:rPr b="0" lang="pt-BR">
                <a:solidFill>
                  <a:schemeClr val="lt1"/>
                </a:solidFill>
              </a:rPr>
              <a:t>NOTÍCIAS</a:t>
            </a:r>
            <a:r>
              <a:rPr lang="pt-BR">
                <a:solidFill>
                  <a:schemeClr val="lt1"/>
                </a:solidFill>
              </a:rPr>
              <a:t> </a:t>
            </a:r>
            <a:r>
              <a:rPr b="1" lang="pt-BR">
                <a:solidFill>
                  <a:schemeClr val="lt1"/>
                </a:solidFill>
              </a:rPr>
              <a:t>INTERNACIONAIS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376750" y="828874"/>
            <a:ext cx="480900" cy="4332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4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04F9F"/>
                </a:solidFill>
              </a:rPr>
              <a:t>1</a:t>
            </a:r>
            <a:endParaRPr b="1" sz="3600">
              <a:solidFill>
                <a:srgbClr val="004F9F"/>
              </a:solidFill>
            </a:endParaRPr>
          </a:p>
        </p:txBody>
      </p:sp>
      <p:sp>
        <p:nvSpPr>
          <p:cNvPr id="94" name="Google Shape;94;p6"/>
          <p:cNvSpPr txBox="1"/>
          <p:nvPr/>
        </p:nvSpPr>
        <p:spPr>
          <a:xfrm>
            <a:off x="353125" y="2844650"/>
            <a:ext cx="68400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Data da notícia: </a:t>
            </a:r>
            <a:r>
              <a:rPr lang="pt-BR" sz="1200">
                <a:solidFill>
                  <a:srgbClr val="666666"/>
                </a:solidFill>
              </a:rPr>
              <a:t>27</a:t>
            </a:r>
            <a:r>
              <a:rPr lang="pt-BR" sz="1200">
                <a:solidFill>
                  <a:srgbClr val="666666"/>
                </a:solidFill>
              </a:rPr>
              <a:t>/11/2023</a:t>
            </a:r>
            <a:endParaRPr sz="12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pt-BR" sz="800">
                <a:solidFill>
                  <a:srgbClr val="666666"/>
                </a:solidFill>
              </a:rPr>
              <a:t>Encaminhamentos:</a:t>
            </a:r>
            <a:r>
              <a:rPr lang="pt-BR" sz="800">
                <a:solidFill>
                  <a:srgbClr val="666666"/>
                </a:solidFill>
              </a:rPr>
              <a:t> Encaminhado alerta de rumor para Gerência de Controle de Doenças Negligenciadas (Tuberculose e Hanseníase)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3956875" y="2844770"/>
            <a:ext cx="323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Fonte: </a:t>
            </a:r>
            <a:r>
              <a:rPr lang="pt-BR" sz="1200" u="sng">
                <a:solidFill>
                  <a:srgbClr val="004F9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News 1st (Sri Lanka)</a:t>
            </a:r>
            <a:endParaRPr sz="1200">
              <a:solidFill>
                <a:srgbClr val="004F9F"/>
              </a:solidFill>
            </a:endParaRPr>
          </a:p>
        </p:txBody>
      </p:sp>
      <p:cxnSp>
        <p:nvCxnSpPr>
          <p:cNvPr id="96" name="Google Shape;96;p6"/>
          <p:cNvCxnSpPr/>
          <p:nvPr/>
        </p:nvCxnSpPr>
        <p:spPr>
          <a:xfrm>
            <a:off x="365250" y="6595742"/>
            <a:ext cx="6833100" cy="0"/>
          </a:xfrm>
          <a:prstGeom prst="straightConnector1">
            <a:avLst/>
          </a:prstGeom>
          <a:noFill/>
          <a:ln cap="flat" cmpd="sng" w="38100">
            <a:solidFill>
              <a:srgbClr val="004F9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Google Shape;97;p6"/>
          <p:cNvSpPr txBox="1"/>
          <p:nvPr/>
        </p:nvSpPr>
        <p:spPr>
          <a:xfrm>
            <a:off x="359300" y="7501399"/>
            <a:ext cx="6833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666666"/>
                </a:solidFill>
              </a:rPr>
              <a:t>A Organização Pan-Americana da Saúde (OPAS) emitiu recentemente um Alerta Epidemiológico  após um aumento no número de casos de infecção invasiva por estreptococos do grupo A (iGAS), especialmente em crianças.</a:t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98" name="Google Shape;98;p6"/>
          <p:cNvSpPr txBox="1"/>
          <p:nvPr/>
        </p:nvSpPr>
        <p:spPr>
          <a:xfrm>
            <a:off x="365125" y="6830195"/>
            <a:ext cx="6973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BR" sz="1600">
                <a:solidFill>
                  <a:srgbClr val="004F9F"/>
                </a:solidFill>
              </a:rPr>
              <a:t>Alerta de surto de estreptococo invasivo do grupo A emitido na Argentina</a:t>
            </a:r>
            <a:endParaRPr b="1" sz="1600">
              <a:solidFill>
                <a:srgbClr val="004F9F"/>
              </a:solidFill>
            </a:endParaRPr>
          </a:p>
        </p:txBody>
      </p:sp>
      <p:sp>
        <p:nvSpPr>
          <p:cNvPr id="99" name="Google Shape;99;p6"/>
          <p:cNvSpPr txBox="1"/>
          <p:nvPr/>
        </p:nvSpPr>
        <p:spPr>
          <a:xfrm>
            <a:off x="353125" y="8226985"/>
            <a:ext cx="68400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Data da notícia: </a:t>
            </a:r>
            <a:r>
              <a:rPr lang="pt-BR" sz="1200">
                <a:solidFill>
                  <a:srgbClr val="666666"/>
                </a:solidFill>
              </a:rPr>
              <a:t>30</a:t>
            </a:r>
            <a:r>
              <a:rPr lang="pt-BR" sz="1200">
                <a:solidFill>
                  <a:srgbClr val="666666"/>
                </a:solidFill>
              </a:rPr>
              <a:t>/11/2023</a:t>
            </a:r>
            <a:endParaRPr sz="12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800">
                <a:solidFill>
                  <a:srgbClr val="666666"/>
                </a:solidFill>
              </a:rPr>
              <a:t>Encaminhamentos:</a:t>
            </a:r>
            <a:r>
              <a:rPr lang="pt-BR" sz="800">
                <a:solidFill>
                  <a:srgbClr val="666666"/>
                </a:solidFill>
              </a:rPr>
              <a:t> </a:t>
            </a:r>
            <a:r>
              <a:rPr lang="pt-BR" sz="800">
                <a:solidFill>
                  <a:srgbClr val="666666"/>
                </a:solidFill>
              </a:rPr>
              <a:t>Encaminhado alerta de rumor para Gerência do Núcleo de Vigilância Epidemiológica Hospitalar / Coordenadoria de Vigilância Epidemiológica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100" name="Google Shape;100;p6"/>
          <p:cNvSpPr txBox="1"/>
          <p:nvPr/>
        </p:nvSpPr>
        <p:spPr>
          <a:xfrm>
            <a:off x="3779875" y="8227114"/>
            <a:ext cx="341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Fonte: </a:t>
            </a:r>
            <a:r>
              <a:rPr lang="pt-BR" sz="1200" u="sng">
                <a:solidFill>
                  <a:srgbClr val="004F9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Precision Vaccinations</a:t>
            </a:r>
            <a:endParaRPr sz="1200">
              <a:solidFill>
                <a:srgbClr val="004F9F"/>
              </a:solidFill>
            </a:endParaRPr>
          </a:p>
        </p:txBody>
      </p:sp>
      <p:pic>
        <p:nvPicPr>
          <p:cNvPr id="101" name="Google Shape;101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800" y="4688093"/>
            <a:ext cx="1439999" cy="807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7"/>
          <p:cNvCxnSpPr/>
          <p:nvPr/>
        </p:nvCxnSpPr>
        <p:spPr>
          <a:xfrm>
            <a:off x="360000" y="4515893"/>
            <a:ext cx="6840900" cy="0"/>
          </a:xfrm>
          <a:prstGeom prst="straightConnector1">
            <a:avLst/>
          </a:prstGeom>
          <a:noFill/>
          <a:ln cap="flat" cmpd="sng" w="38100">
            <a:solidFill>
              <a:srgbClr val="004F9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" name="Google Shape;107;p7"/>
          <p:cNvSpPr txBox="1"/>
          <p:nvPr/>
        </p:nvSpPr>
        <p:spPr>
          <a:xfrm>
            <a:off x="357550" y="4688024"/>
            <a:ext cx="7004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BR" sz="1600">
                <a:solidFill>
                  <a:srgbClr val="004F9F"/>
                </a:solidFill>
              </a:rPr>
              <a:t>Número de mortes de idosos por calor aumenta no Brasil</a:t>
            </a:r>
            <a:endParaRPr b="1" sz="1600">
              <a:solidFill>
                <a:srgbClr val="004F9F"/>
              </a:solidFill>
            </a:endParaRPr>
          </a:p>
        </p:txBody>
      </p:sp>
      <p:sp>
        <p:nvSpPr>
          <p:cNvPr id="108" name="Google Shape;108;p7"/>
          <p:cNvSpPr txBox="1"/>
          <p:nvPr/>
        </p:nvSpPr>
        <p:spPr>
          <a:xfrm>
            <a:off x="359300" y="2110625"/>
            <a:ext cx="68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666666"/>
                </a:solidFill>
              </a:rPr>
              <a:t>O Brasil deve registrar 704 mil casos novos de câncer ao ano no triênio 2023-2025, com destaque para as regiões Sul e Sudeste, que concentram cerca de 70% da incidência da doença. A previsão é do Instituto Nacional de Câncer (Inca) e foi divulgada em razão do Dia Nacional de Combate ao Câncer, lembrado nesta segunda-feira (27). O levantamento mostra que o tumor maligno mais incidente no Brasil é o de pele não melanoma (31,3% do total de casos), seguido pelos de mama feminina (10,5%), próstata (10,2%), cólon e reto (6,5%), pulmão (4,6%) e estômago (3,1%)</a:t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109" name="Google Shape;109;p7"/>
          <p:cNvSpPr txBox="1"/>
          <p:nvPr/>
        </p:nvSpPr>
        <p:spPr>
          <a:xfrm>
            <a:off x="1794200" y="5114374"/>
            <a:ext cx="54066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solidFill>
                  <a:srgbClr val="666666"/>
                </a:solidFill>
              </a:rPr>
              <a:t>Segundo um relatório feito pela revista The Lancet, o número de mortes de idosos por calor no Brasil aumentou 85% nas últimas três décadas, devido às altas temperaturas e às mudanças climáticas.</a:t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110" name="Google Shape;110;p7"/>
          <p:cNvSpPr txBox="1"/>
          <p:nvPr>
            <p:ph idx="12" type="sldNum"/>
          </p:nvPr>
        </p:nvSpPr>
        <p:spPr>
          <a:xfrm>
            <a:off x="6805382" y="9991887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11" name="Google Shape;111;p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sp>
        <p:nvSpPr>
          <p:cNvPr id="112" name="Google Shape;112;p7"/>
          <p:cNvSpPr txBox="1"/>
          <p:nvPr/>
        </p:nvSpPr>
        <p:spPr>
          <a:xfrm>
            <a:off x="360000" y="1431575"/>
            <a:ext cx="68331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BR" sz="1600">
                <a:solidFill>
                  <a:srgbClr val="004F9F"/>
                </a:solidFill>
              </a:rPr>
              <a:t>Brasil deve registrar 704 mil casos de câncer ao ano entre 2023 e 2025</a:t>
            </a:r>
            <a:endParaRPr b="1" sz="1600">
              <a:solidFill>
                <a:srgbClr val="004F9F"/>
              </a:solidFill>
            </a:endParaRPr>
          </a:p>
        </p:txBody>
      </p:sp>
      <p:sp>
        <p:nvSpPr>
          <p:cNvPr id="113" name="Google Shape;113;p7"/>
          <p:cNvSpPr txBox="1"/>
          <p:nvPr>
            <p:ph idx="2" type="subTitle"/>
          </p:nvPr>
        </p:nvSpPr>
        <p:spPr>
          <a:xfrm>
            <a:off x="830474" y="921150"/>
            <a:ext cx="6372300" cy="360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4F9F"/>
              </a:gs>
            </a:gsLst>
            <a:lin ang="10801400" scaled="0"/>
          </a:gra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</a:rPr>
              <a:t> </a:t>
            </a:r>
            <a:r>
              <a:rPr b="0" lang="pt-BR">
                <a:solidFill>
                  <a:schemeClr val="lt1"/>
                </a:solidFill>
              </a:rPr>
              <a:t>NOTÍCIAS</a:t>
            </a:r>
            <a:r>
              <a:rPr lang="pt-BR">
                <a:solidFill>
                  <a:schemeClr val="lt1"/>
                </a:solidFill>
              </a:rPr>
              <a:t> NACIONAIS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4" name="Google Shape;114;p7"/>
          <p:cNvSpPr/>
          <p:nvPr/>
        </p:nvSpPr>
        <p:spPr>
          <a:xfrm>
            <a:off x="376750" y="828874"/>
            <a:ext cx="480900" cy="4332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4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04F9F"/>
                </a:solidFill>
              </a:rPr>
              <a:t>2</a:t>
            </a:r>
            <a:endParaRPr b="1" sz="3600">
              <a:solidFill>
                <a:srgbClr val="004F9F"/>
              </a:solidFill>
            </a:endParaRPr>
          </a:p>
        </p:txBody>
      </p:sp>
      <p:sp>
        <p:nvSpPr>
          <p:cNvPr id="115" name="Google Shape;115;p7"/>
          <p:cNvSpPr txBox="1"/>
          <p:nvPr/>
        </p:nvSpPr>
        <p:spPr>
          <a:xfrm>
            <a:off x="360800" y="6258473"/>
            <a:ext cx="68400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Data da notícia: </a:t>
            </a:r>
            <a:r>
              <a:rPr lang="pt-BR" sz="1200">
                <a:solidFill>
                  <a:srgbClr val="666666"/>
                </a:solidFill>
              </a:rPr>
              <a:t>27/11</a:t>
            </a:r>
            <a:r>
              <a:rPr lang="pt-BR" sz="1200">
                <a:solidFill>
                  <a:srgbClr val="666666"/>
                </a:solidFill>
              </a:rPr>
              <a:t>/2023</a:t>
            </a:r>
            <a:endParaRPr sz="12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pt-BR" sz="800">
                <a:solidFill>
                  <a:srgbClr val="666666"/>
                </a:solidFill>
              </a:rPr>
              <a:t>Encaminhamentos:</a:t>
            </a:r>
            <a:r>
              <a:rPr lang="pt-BR" sz="800">
                <a:solidFill>
                  <a:srgbClr val="666666"/>
                </a:solidFill>
              </a:rPr>
              <a:t> Encaminhado alerta de rumor para Gerência de Atenção à Pessoa Idosa / Coordenadoria de Ações em Saúde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116" name="Google Shape;116;p7"/>
          <p:cNvSpPr txBox="1"/>
          <p:nvPr/>
        </p:nvSpPr>
        <p:spPr>
          <a:xfrm>
            <a:off x="3375400" y="6258584"/>
            <a:ext cx="382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Fonte: </a:t>
            </a:r>
            <a:r>
              <a:rPr lang="pt-BR" sz="1200" u="sng">
                <a:solidFill>
                  <a:srgbClr val="004F9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Liberal</a:t>
            </a:r>
            <a:endParaRPr sz="1200">
              <a:solidFill>
                <a:srgbClr val="004F9F"/>
              </a:solidFill>
            </a:endParaRPr>
          </a:p>
        </p:txBody>
      </p:sp>
      <p:sp>
        <p:nvSpPr>
          <p:cNvPr id="117" name="Google Shape;117;p7"/>
          <p:cNvSpPr txBox="1"/>
          <p:nvPr/>
        </p:nvSpPr>
        <p:spPr>
          <a:xfrm>
            <a:off x="353125" y="3551375"/>
            <a:ext cx="68400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Data da notícia: </a:t>
            </a:r>
            <a:r>
              <a:rPr lang="pt-BR" sz="1200">
                <a:solidFill>
                  <a:srgbClr val="666666"/>
                </a:solidFill>
              </a:rPr>
              <a:t>27</a:t>
            </a:r>
            <a:r>
              <a:rPr lang="pt-BR" sz="1200">
                <a:solidFill>
                  <a:srgbClr val="666666"/>
                </a:solidFill>
              </a:rPr>
              <a:t>/11/2023</a:t>
            </a:r>
            <a:endParaRPr sz="12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pt-BR" sz="800">
                <a:solidFill>
                  <a:srgbClr val="666666"/>
                </a:solidFill>
              </a:rPr>
              <a:t>Encaminhamentos:</a:t>
            </a:r>
            <a:r>
              <a:rPr lang="pt-BR" sz="800">
                <a:solidFill>
                  <a:srgbClr val="666666"/>
                </a:solidFill>
              </a:rPr>
              <a:t> </a:t>
            </a:r>
            <a:r>
              <a:rPr lang="pt-BR" sz="800">
                <a:solidFill>
                  <a:srgbClr val="666666"/>
                </a:solidFill>
              </a:rPr>
              <a:t>Encaminhado alerta de rumor para Gerência do Programa de Avaliação e Vigilância do Câncer / Coordenadoria de Ações em Saúde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118" name="Google Shape;118;p7"/>
          <p:cNvSpPr txBox="1"/>
          <p:nvPr/>
        </p:nvSpPr>
        <p:spPr>
          <a:xfrm>
            <a:off x="3780000" y="3551498"/>
            <a:ext cx="341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Fonte: </a:t>
            </a:r>
            <a:r>
              <a:rPr lang="pt-BR" sz="1200" u="sng">
                <a:solidFill>
                  <a:srgbClr val="004F9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Ponta Porã em Dia</a:t>
            </a:r>
            <a:endParaRPr sz="1200">
              <a:solidFill>
                <a:srgbClr val="004F9F"/>
              </a:solidFill>
            </a:endParaRPr>
          </a:p>
        </p:txBody>
      </p:sp>
      <p:cxnSp>
        <p:nvCxnSpPr>
          <p:cNvPr id="119" name="Google Shape;119;p7"/>
          <p:cNvCxnSpPr/>
          <p:nvPr/>
        </p:nvCxnSpPr>
        <p:spPr>
          <a:xfrm>
            <a:off x="365250" y="7121952"/>
            <a:ext cx="6833100" cy="0"/>
          </a:xfrm>
          <a:prstGeom prst="straightConnector1">
            <a:avLst/>
          </a:prstGeom>
          <a:noFill/>
          <a:ln cap="flat" cmpd="sng" w="38100">
            <a:solidFill>
              <a:srgbClr val="004F9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" name="Google Shape;120;p7"/>
          <p:cNvSpPr txBox="1"/>
          <p:nvPr/>
        </p:nvSpPr>
        <p:spPr>
          <a:xfrm>
            <a:off x="359350" y="7779625"/>
            <a:ext cx="6833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666666"/>
                </a:solidFill>
              </a:rPr>
              <a:t>Vítima é um idoso de 71 anos, que foi internado no dia 24 de setembro e morreu no dia 16 de novembro. Morte foi confirmada nesta segunda-feira (27), após uma avaliação laboratorial do Instituto Adolfo Lutz.</a:t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121" name="Google Shape;121;p7"/>
          <p:cNvSpPr txBox="1"/>
          <p:nvPr/>
        </p:nvSpPr>
        <p:spPr>
          <a:xfrm>
            <a:off x="365125" y="7337060"/>
            <a:ext cx="6973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BR" sz="1600">
                <a:solidFill>
                  <a:srgbClr val="004F9F"/>
                </a:solidFill>
              </a:rPr>
              <a:t>Marília confirma terceira morte por meningite em 2023</a:t>
            </a:r>
            <a:endParaRPr b="1" sz="1600">
              <a:solidFill>
                <a:srgbClr val="004F9F"/>
              </a:solidFill>
            </a:endParaRPr>
          </a:p>
        </p:txBody>
      </p:sp>
      <p:sp>
        <p:nvSpPr>
          <p:cNvPr id="122" name="Google Shape;122;p7"/>
          <p:cNvSpPr txBox="1"/>
          <p:nvPr/>
        </p:nvSpPr>
        <p:spPr>
          <a:xfrm>
            <a:off x="353125" y="8490419"/>
            <a:ext cx="68400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Data da notícia: </a:t>
            </a:r>
            <a:r>
              <a:rPr lang="pt-BR" sz="1200">
                <a:solidFill>
                  <a:srgbClr val="666666"/>
                </a:solidFill>
              </a:rPr>
              <a:t>28</a:t>
            </a:r>
            <a:r>
              <a:rPr lang="pt-BR" sz="1200">
                <a:solidFill>
                  <a:srgbClr val="666666"/>
                </a:solidFill>
              </a:rPr>
              <a:t>/11/2023</a:t>
            </a:r>
            <a:endParaRPr sz="12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800">
                <a:solidFill>
                  <a:srgbClr val="666666"/>
                </a:solidFill>
              </a:rPr>
              <a:t>Encaminhamentos:</a:t>
            </a:r>
            <a:r>
              <a:rPr lang="pt-BR" sz="800">
                <a:solidFill>
                  <a:srgbClr val="666666"/>
                </a:solidFill>
              </a:rPr>
              <a:t> </a:t>
            </a:r>
            <a:r>
              <a:rPr lang="pt-BR" sz="800">
                <a:solidFill>
                  <a:srgbClr val="666666"/>
                </a:solidFill>
              </a:rPr>
              <a:t>Encaminhado alerta de rumor para Gerência de Doenças Agudas e Exantemáticas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123" name="Google Shape;123;p7"/>
          <p:cNvSpPr txBox="1"/>
          <p:nvPr/>
        </p:nvSpPr>
        <p:spPr>
          <a:xfrm>
            <a:off x="3779875" y="8490547"/>
            <a:ext cx="341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Fonte: </a:t>
            </a:r>
            <a:r>
              <a:rPr lang="pt-BR" sz="1200" u="sng">
                <a:solidFill>
                  <a:srgbClr val="004F9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G1</a:t>
            </a:r>
            <a:endParaRPr sz="1200">
              <a:solidFill>
                <a:srgbClr val="004F9F"/>
              </a:solidFill>
            </a:endParaRPr>
          </a:p>
        </p:txBody>
      </p:sp>
      <p:pic>
        <p:nvPicPr>
          <p:cNvPr id="124" name="Google Shape;124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3125" y="5217776"/>
            <a:ext cx="1440000" cy="10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Google Shape;129;p8"/>
          <p:cNvCxnSpPr/>
          <p:nvPr/>
        </p:nvCxnSpPr>
        <p:spPr>
          <a:xfrm>
            <a:off x="360000" y="4159968"/>
            <a:ext cx="6840900" cy="0"/>
          </a:xfrm>
          <a:prstGeom prst="straightConnector1">
            <a:avLst/>
          </a:prstGeom>
          <a:noFill/>
          <a:ln cap="flat" cmpd="sng" w="38100">
            <a:solidFill>
              <a:srgbClr val="004F9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0" name="Google Shape;130;p8"/>
          <p:cNvSpPr txBox="1"/>
          <p:nvPr/>
        </p:nvSpPr>
        <p:spPr>
          <a:xfrm>
            <a:off x="357550" y="4302858"/>
            <a:ext cx="7004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BR" sz="1600">
                <a:solidFill>
                  <a:srgbClr val="004F9F"/>
                </a:solidFill>
              </a:rPr>
              <a:t>Casos de sífilis e de HIV/aids aumentam entre homens jovens</a:t>
            </a:r>
            <a:endParaRPr b="1" sz="1600">
              <a:solidFill>
                <a:srgbClr val="004F9F"/>
              </a:solidFill>
            </a:endParaRPr>
          </a:p>
        </p:txBody>
      </p:sp>
      <p:sp>
        <p:nvSpPr>
          <p:cNvPr id="131" name="Google Shape;131;p8"/>
          <p:cNvSpPr txBox="1"/>
          <p:nvPr/>
        </p:nvSpPr>
        <p:spPr>
          <a:xfrm>
            <a:off x="1794200" y="2150763"/>
            <a:ext cx="5398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666666"/>
                </a:solidFill>
              </a:rPr>
              <a:t>Nesta terça-feira (28), o Laboratório Central de Saúde Pública de Pernambuco (Lacen) confirmou quatro amostras positivas para o sorotipo 3 da dengue, sem registro no Estado há mais de 15 anos.</a:t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132" name="Google Shape;132;p8"/>
          <p:cNvSpPr txBox="1"/>
          <p:nvPr/>
        </p:nvSpPr>
        <p:spPr>
          <a:xfrm>
            <a:off x="1794200" y="4764246"/>
            <a:ext cx="54066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solidFill>
                  <a:srgbClr val="666666"/>
                </a:solidFill>
              </a:rPr>
              <a:t>Dados do Ministério da Saúde indicam que o país vem registrando queda nos casos de HIV/aids, mas não entre homens de 15 a 29 anos. Nesta faixa, o índice tem aumentado, chegando, em 2021, a 53,3% dos infectados de 25 a 29 anos. Os números da pasta também registram crescimento dos casos de sífilis em homens, mulheres e gestantes.</a:t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133" name="Google Shape;133;p8"/>
          <p:cNvSpPr txBox="1"/>
          <p:nvPr>
            <p:ph idx="12" type="sldNum"/>
          </p:nvPr>
        </p:nvSpPr>
        <p:spPr>
          <a:xfrm>
            <a:off x="6805382" y="9991887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34" name="Google Shape;134;p8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sp>
        <p:nvSpPr>
          <p:cNvPr id="135" name="Google Shape;135;p8"/>
          <p:cNvSpPr txBox="1"/>
          <p:nvPr/>
        </p:nvSpPr>
        <p:spPr>
          <a:xfrm>
            <a:off x="360000" y="1431575"/>
            <a:ext cx="68331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BR" sz="1600">
                <a:solidFill>
                  <a:srgbClr val="004F9F"/>
                </a:solidFill>
              </a:rPr>
              <a:t>Lacen identifica novos casos da dengue com sorotipo não registrado há mais de 15 anos em Pernambuco</a:t>
            </a:r>
            <a:endParaRPr b="1" sz="1600">
              <a:solidFill>
                <a:srgbClr val="004F9F"/>
              </a:solidFill>
            </a:endParaRPr>
          </a:p>
        </p:txBody>
      </p:sp>
      <p:sp>
        <p:nvSpPr>
          <p:cNvPr id="136" name="Google Shape;136;p8"/>
          <p:cNvSpPr txBox="1"/>
          <p:nvPr>
            <p:ph idx="2" type="subTitle"/>
          </p:nvPr>
        </p:nvSpPr>
        <p:spPr>
          <a:xfrm>
            <a:off x="830474" y="921150"/>
            <a:ext cx="6372300" cy="360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4F9F"/>
              </a:gs>
            </a:gsLst>
            <a:lin ang="10801400" scaled="0"/>
          </a:gra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</a:rPr>
              <a:t> </a:t>
            </a:r>
            <a:r>
              <a:rPr b="0" lang="pt-BR">
                <a:solidFill>
                  <a:schemeClr val="lt1"/>
                </a:solidFill>
              </a:rPr>
              <a:t>NOTÍCIAS</a:t>
            </a:r>
            <a:r>
              <a:rPr lang="pt-BR">
                <a:solidFill>
                  <a:schemeClr val="lt1"/>
                </a:solidFill>
              </a:rPr>
              <a:t> NACIONAIS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37" name="Google Shape;137;p8"/>
          <p:cNvSpPr/>
          <p:nvPr/>
        </p:nvSpPr>
        <p:spPr>
          <a:xfrm>
            <a:off x="376750" y="828874"/>
            <a:ext cx="480900" cy="4332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4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04F9F"/>
                </a:solidFill>
              </a:rPr>
              <a:t>2</a:t>
            </a:r>
            <a:endParaRPr b="1" sz="3600">
              <a:solidFill>
                <a:srgbClr val="004F9F"/>
              </a:solidFill>
            </a:endParaRPr>
          </a:p>
        </p:txBody>
      </p:sp>
      <p:sp>
        <p:nvSpPr>
          <p:cNvPr id="138" name="Google Shape;138;p8"/>
          <p:cNvSpPr txBox="1"/>
          <p:nvPr/>
        </p:nvSpPr>
        <p:spPr>
          <a:xfrm>
            <a:off x="360800" y="5960537"/>
            <a:ext cx="68400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Data da notícia: </a:t>
            </a:r>
            <a:r>
              <a:rPr lang="pt-BR" sz="1200">
                <a:solidFill>
                  <a:srgbClr val="666666"/>
                </a:solidFill>
              </a:rPr>
              <a:t>01</a:t>
            </a:r>
            <a:r>
              <a:rPr lang="pt-BR" sz="1200">
                <a:solidFill>
                  <a:srgbClr val="666666"/>
                </a:solidFill>
              </a:rPr>
              <a:t>/12/2023</a:t>
            </a:r>
            <a:endParaRPr sz="12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pt-BR" sz="800">
                <a:solidFill>
                  <a:srgbClr val="666666"/>
                </a:solidFill>
              </a:rPr>
              <a:t>Encaminhamentos:</a:t>
            </a:r>
            <a:r>
              <a:rPr lang="pt-BR" sz="800">
                <a:solidFill>
                  <a:srgbClr val="666666"/>
                </a:solidFill>
              </a:rPr>
              <a:t> </a:t>
            </a:r>
            <a:r>
              <a:rPr lang="pt-BR" sz="800">
                <a:solidFill>
                  <a:srgbClr val="666666"/>
                </a:solidFill>
              </a:rPr>
              <a:t>Encaminhado alerta de rumor para Gerência  de IST-AIDS e Hepatites Virais / Gerência  de Atenção à Saúde do Homem/ Coordenadoria de Ações em Saúde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139" name="Google Shape;139;p8"/>
          <p:cNvSpPr txBox="1"/>
          <p:nvPr/>
        </p:nvSpPr>
        <p:spPr>
          <a:xfrm>
            <a:off x="3375400" y="5960648"/>
            <a:ext cx="382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Fonte: </a:t>
            </a:r>
            <a:r>
              <a:rPr lang="pt-BR" sz="1200" u="sng">
                <a:solidFill>
                  <a:srgbClr val="004F9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Ponta Porã em Dia</a:t>
            </a:r>
            <a:endParaRPr sz="1200" u="sng">
              <a:solidFill>
                <a:srgbClr val="004F9F"/>
              </a:solidFill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353125" y="3281578"/>
            <a:ext cx="68400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Data da notícia: </a:t>
            </a:r>
            <a:r>
              <a:rPr lang="pt-BR" sz="1200">
                <a:solidFill>
                  <a:srgbClr val="666666"/>
                </a:solidFill>
              </a:rPr>
              <a:t>28</a:t>
            </a:r>
            <a:r>
              <a:rPr lang="pt-BR" sz="1200">
                <a:solidFill>
                  <a:srgbClr val="666666"/>
                </a:solidFill>
              </a:rPr>
              <a:t>/11/2023</a:t>
            </a:r>
            <a:endParaRPr sz="12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pt-BR" sz="800">
                <a:solidFill>
                  <a:srgbClr val="666666"/>
                </a:solidFill>
              </a:rPr>
              <a:t>Encaminhamentos: </a:t>
            </a:r>
            <a:r>
              <a:rPr lang="pt-BR" sz="800">
                <a:solidFill>
                  <a:srgbClr val="666666"/>
                </a:solidFill>
              </a:rPr>
              <a:t>Encaminhado alerta de rumor para Coordenadoria de Controle de Vetores / Gerência de Doenças Endêmicas</a:t>
            </a:r>
            <a:endParaRPr b="1" sz="800">
              <a:solidFill>
                <a:srgbClr val="666666"/>
              </a:solidFill>
            </a:endParaRPr>
          </a:p>
        </p:txBody>
      </p:sp>
      <p:sp>
        <p:nvSpPr>
          <p:cNvPr id="141" name="Google Shape;141;p8"/>
          <p:cNvSpPr txBox="1"/>
          <p:nvPr/>
        </p:nvSpPr>
        <p:spPr>
          <a:xfrm>
            <a:off x="3780000" y="3281702"/>
            <a:ext cx="341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Fonte: </a:t>
            </a:r>
            <a:r>
              <a:rPr lang="pt-BR" sz="1200" u="sng">
                <a:solidFill>
                  <a:srgbClr val="004F9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Folha de Pernambuco</a:t>
            </a:r>
            <a:endParaRPr sz="1200">
              <a:solidFill>
                <a:srgbClr val="004F9F"/>
              </a:solidFill>
            </a:endParaRPr>
          </a:p>
        </p:txBody>
      </p:sp>
      <p:pic>
        <p:nvPicPr>
          <p:cNvPr id="142" name="Google Shape;142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800" y="2257550"/>
            <a:ext cx="1440000" cy="951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800" y="4871362"/>
            <a:ext cx="1440000" cy="860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9"/>
          <p:cNvCxnSpPr/>
          <p:nvPr/>
        </p:nvCxnSpPr>
        <p:spPr>
          <a:xfrm>
            <a:off x="360000" y="4100851"/>
            <a:ext cx="6840900" cy="0"/>
          </a:xfrm>
          <a:prstGeom prst="straightConnector1">
            <a:avLst/>
          </a:prstGeom>
          <a:noFill/>
          <a:ln cap="flat" cmpd="sng" w="38100">
            <a:solidFill>
              <a:srgbClr val="004F9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" name="Google Shape;149;p9"/>
          <p:cNvSpPr txBox="1"/>
          <p:nvPr/>
        </p:nvSpPr>
        <p:spPr>
          <a:xfrm>
            <a:off x="357550" y="4312703"/>
            <a:ext cx="70044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BR" sz="1600">
                <a:solidFill>
                  <a:srgbClr val="004F9F"/>
                </a:solidFill>
              </a:rPr>
              <a:t>4 mil vítimas da violência: uma mulher pede medida de urgência a cada 2 horas em Campo Grande</a:t>
            </a:r>
            <a:endParaRPr b="1" sz="1600">
              <a:solidFill>
                <a:srgbClr val="004F9F"/>
              </a:solidFill>
            </a:endParaRPr>
          </a:p>
        </p:txBody>
      </p:sp>
      <p:sp>
        <p:nvSpPr>
          <p:cNvPr id="150" name="Google Shape;150;p9"/>
          <p:cNvSpPr txBox="1"/>
          <p:nvPr/>
        </p:nvSpPr>
        <p:spPr>
          <a:xfrm>
            <a:off x="359300" y="2073350"/>
            <a:ext cx="683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666666"/>
                </a:solidFill>
              </a:rPr>
              <a:t>Um número elevado de pessoas tem tido agravamento de saúde devido às mudanças climáticas, principalmente, com as altas temperaturas, o que consequentemente, tem impactado no atendimento na Unidade de Pronto Atendimento (UPA), em Três Lagoas.De acordo com a coordenadora da UPA, Lílian Corazza, cerca de 65% dos pacientes que chegam à unidade relatam sintomas causados, indiretamente, pela temperatura, como sintomas gripais.</a:t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367700" y="4999600"/>
            <a:ext cx="68331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200">
                <a:solidFill>
                  <a:srgbClr val="666666"/>
                </a:solidFill>
              </a:rPr>
              <a:t>Mato Grosso do Sul segue entre os Estados com maior índice de violência doméstica no Brasil. Dados da Sejusp (Secretaria de Estado de Justiça e Segurança Pública) revelam que de janeiro a outubro de 2023 foram registrados 16.707 crimes desta natureza. Em Campo Grande, na Deam (Especializada de Atendimento à Mulher) foram mais de 7 mil boletins de ocorrência que resultaram na solicitação de mais de 4 mil Medidas Protetivas de Urgência.</a:t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152" name="Google Shape;152;p9"/>
          <p:cNvSpPr txBox="1"/>
          <p:nvPr>
            <p:ph idx="12" type="sldNum"/>
          </p:nvPr>
        </p:nvSpPr>
        <p:spPr>
          <a:xfrm>
            <a:off x="6805382" y="9991887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153" name="Google Shape;153;p9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sp>
        <p:nvSpPr>
          <p:cNvPr id="154" name="Google Shape;154;p9"/>
          <p:cNvSpPr txBox="1"/>
          <p:nvPr/>
        </p:nvSpPr>
        <p:spPr>
          <a:xfrm>
            <a:off x="360000" y="1431575"/>
            <a:ext cx="68331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BR" sz="1600">
                <a:solidFill>
                  <a:srgbClr val="004F9F"/>
                </a:solidFill>
              </a:rPr>
              <a:t>Atendimentos de doenças respiratórias aumentam na UPA devido a mudanças climáticas</a:t>
            </a:r>
            <a:endParaRPr b="1" sz="1600">
              <a:solidFill>
                <a:srgbClr val="004F9F"/>
              </a:solidFill>
            </a:endParaRPr>
          </a:p>
        </p:txBody>
      </p:sp>
      <p:sp>
        <p:nvSpPr>
          <p:cNvPr id="155" name="Google Shape;155;p9"/>
          <p:cNvSpPr txBox="1"/>
          <p:nvPr>
            <p:ph idx="2" type="subTitle"/>
          </p:nvPr>
        </p:nvSpPr>
        <p:spPr>
          <a:xfrm>
            <a:off x="830474" y="921150"/>
            <a:ext cx="6372300" cy="360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4F9F"/>
              </a:gs>
            </a:gsLst>
            <a:lin ang="10801400" scaled="0"/>
          </a:gra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</a:rPr>
              <a:t> </a:t>
            </a:r>
            <a:r>
              <a:rPr b="0" lang="pt-BR">
                <a:solidFill>
                  <a:schemeClr val="lt1"/>
                </a:solidFill>
              </a:rPr>
              <a:t>NOTÍCIAS</a:t>
            </a:r>
            <a:r>
              <a:rPr lang="pt-BR">
                <a:solidFill>
                  <a:schemeClr val="lt1"/>
                </a:solidFill>
              </a:rPr>
              <a:t> ESTADUAIS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56" name="Google Shape;156;p9"/>
          <p:cNvSpPr/>
          <p:nvPr/>
        </p:nvSpPr>
        <p:spPr>
          <a:xfrm>
            <a:off x="376750" y="828874"/>
            <a:ext cx="480900" cy="4332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004F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04F9F"/>
                </a:solidFill>
              </a:rPr>
              <a:t>3</a:t>
            </a:r>
            <a:endParaRPr b="1" sz="3600">
              <a:solidFill>
                <a:srgbClr val="004F9F"/>
              </a:solidFill>
            </a:endParaRPr>
          </a:p>
        </p:txBody>
      </p:sp>
      <p:sp>
        <p:nvSpPr>
          <p:cNvPr id="157" name="Google Shape;157;p9"/>
          <p:cNvSpPr txBox="1"/>
          <p:nvPr/>
        </p:nvSpPr>
        <p:spPr>
          <a:xfrm>
            <a:off x="360800" y="6197456"/>
            <a:ext cx="68400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Data da notícia: </a:t>
            </a:r>
            <a:r>
              <a:rPr lang="pt-BR" sz="1200">
                <a:solidFill>
                  <a:srgbClr val="666666"/>
                </a:solidFill>
              </a:rPr>
              <a:t>28</a:t>
            </a:r>
            <a:r>
              <a:rPr lang="pt-BR" sz="1200">
                <a:solidFill>
                  <a:srgbClr val="666666"/>
                </a:solidFill>
              </a:rPr>
              <a:t>/11/2023</a:t>
            </a:r>
            <a:endParaRPr sz="12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pt-BR" sz="800">
                <a:solidFill>
                  <a:srgbClr val="666666"/>
                </a:solidFill>
              </a:rPr>
              <a:t>Encaminhamentos:</a:t>
            </a:r>
            <a:r>
              <a:rPr lang="pt-BR" sz="800">
                <a:solidFill>
                  <a:srgbClr val="666666"/>
                </a:solidFill>
              </a:rPr>
              <a:t> </a:t>
            </a:r>
            <a:r>
              <a:rPr lang="pt-BR" sz="800">
                <a:solidFill>
                  <a:srgbClr val="666666"/>
                </a:solidFill>
              </a:rPr>
              <a:t>Encaminhado alerta de rumor para Gerência de Atenção à Saúde da Mulher e às Pessoas em Situação de Violência / Gerência de Vigilância de Doenças e Agravos Não Transmissíveis</a:t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158" name="Google Shape;158;p9"/>
          <p:cNvSpPr txBox="1"/>
          <p:nvPr/>
        </p:nvSpPr>
        <p:spPr>
          <a:xfrm>
            <a:off x="3375400" y="6197567"/>
            <a:ext cx="382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Fonte: </a:t>
            </a:r>
            <a:r>
              <a:rPr lang="pt-BR" sz="1200" u="sng">
                <a:solidFill>
                  <a:srgbClr val="004F9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Midiamax</a:t>
            </a:r>
            <a:endParaRPr sz="1200" u="sng">
              <a:solidFill>
                <a:srgbClr val="004F9F"/>
              </a:solidFill>
            </a:endParaRPr>
          </a:p>
        </p:txBody>
      </p:sp>
      <p:sp>
        <p:nvSpPr>
          <p:cNvPr id="159" name="Google Shape;159;p9"/>
          <p:cNvSpPr txBox="1"/>
          <p:nvPr/>
        </p:nvSpPr>
        <p:spPr>
          <a:xfrm>
            <a:off x="353125" y="3163435"/>
            <a:ext cx="68400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Data da notícia: </a:t>
            </a:r>
            <a:r>
              <a:rPr lang="pt-BR" sz="1200">
                <a:solidFill>
                  <a:srgbClr val="666666"/>
                </a:solidFill>
              </a:rPr>
              <a:t>28</a:t>
            </a:r>
            <a:r>
              <a:rPr lang="pt-BR" sz="1200">
                <a:solidFill>
                  <a:srgbClr val="666666"/>
                </a:solidFill>
              </a:rPr>
              <a:t>/11/2023</a:t>
            </a:r>
            <a:endParaRPr sz="12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pt-BR" sz="800">
                <a:solidFill>
                  <a:srgbClr val="666666"/>
                </a:solidFill>
              </a:rPr>
              <a:t>Encaminhamentos: </a:t>
            </a:r>
            <a:r>
              <a:rPr lang="pt-BR" sz="800">
                <a:solidFill>
                  <a:srgbClr val="666666"/>
                </a:solidFill>
              </a:rPr>
              <a:t>Encaminhado alerta de rumor para Gerência de Influenza e Doenças Respiratórias / Coordenadoria de Vigilância Ambiental e Toxicológica / Gerência de Vigilância em Saúde Ambiental relacionadas aos Desastres Naturais e Produtos Perigosos</a:t>
            </a:r>
            <a:endParaRPr b="1" sz="800">
              <a:solidFill>
                <a:srgbClr val="666666"/>
              </a:solidFill>
            </a:endParaRPr>
          </a:p>
        </p:txBody>
      </p:sp>
      <p:sp>
        <p:nvSpPr>
          <p:cNvPr id="160" name="Google Shape;160;p9"/>
          <p:cNvSpPr txBox="1"/>
          <p:nvPr/>
        </p:nvSpPr>
        <p:spPr>
          <a:xfrm>
            <a:off x="3780000" y="3163558"/>
            <a:ext cx="341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Fonte: </a:t>
            </a:r>
            <a:r>
              <a:rPr lang="pt-BR" sz="1200" u="sng">
                <a:solidFill>
                  <a:srgbClr val="004F9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RCN67</a:t>
            </a:r>
            <a:endParaRPr sz="1200">
              <a:solidFill>
                <a:srgbClr val="004F9F"/>
              </a:solidFill>
            </a:endParaRPr>
          </a:p>
        </p:txBody>
      </p:sp>
      <p:cxnSp>
        <p:nvCxnSpPr>
          <p:cNvPr id="161" name="Google Shape;161;p9"/>
          <p:cNvCxnSpPr/>
          <p:nvPr/>
        </p:nvCxnSpPr>
        <p:spPr>
          <a:xfrm>
            <a:off x="365250" y="7153067"/>
            <a:ext cx="6833100" cy="0"/>
          </a:xfrm>
          <a:prstGeom prst="straightConnector1">
            <a:avLst/>
          </a:prstGeom>
          <a:noFill/>
          <a:ln cap="flat" cmpd="sng" w="38100">
            <a:solidFill>
              <a:srgbClr val="004F9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Google Shape;162;p9"/>
          <p:cNvSpPr txBox="1"/>
          <p:nvPr/>
        </p:nvSpPr>
        <p:spPr>
          <a:xfrm>
            <a:off x="1794200" y="7967598"/>
            <a:ext cx="5398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rgbClr val="666666"/>
                </a:solidFill>
              </a:rPr>
              <a:t>A "luta" contra a balança aflige muitos brasileiros. Dados do Ministério da Saúde indicam que a obesidade atinge 6,7 milhões de pessoas no Brasil. Nesse cenário, a cirurgia bariátrica surge como uma alternativa viável a quem procura uma melhor qualidade de vida. Em Campo Grande, o número de cirurgias desse tipo registrou um salto de 44% nos primeiros dez meses de 2023.</a:t>
            </a:r>
            <a:endParaRPr sz="1200">
              <a:solidFill>
                <a:srgbClr val="666666"/>
              </a:solidFill>
            </a:endParaRPr>
          </a:p>
        </p:txBody>
      </p:sp>
      <p:sp>
        <p:nvSpPr>
          <p:cNvPr id="163" name="Google Shape;163;p9"/>
          <p:cNvSpPr txBox="1"/>
          <p:nvPr/>
        </p:nvSpPr>
        <p:spPr>
          <a:xfrm>
            <a:off x="365125" y="7299664"/>
            <a:ext cx="69732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pt-BR" sz="1600">
                <a:solidFill>
                  <a:srgbClr val="004F9F"/>
                </a:solidFill>
              </a:rPr>
              <a:t>Aumento de 44% em cirurgias bariátricas revela preocupações com a obesidade em Campo Grande</a:t>
            </a:r>
            <a:endParaRPr b="1" sz="1600">
              <a:solidFill>
                <a:srgbClr val="004F9F"/>
              </a:solidFill>
            </a:endParaRPr>
          </a:p>
        </p:txBody>
      </p:sp>
      <p:sp>
        <p:nvSpPr>
          <p:cNvPr id="164" name="Google Shape;164;p9"/>
          <p:cNvSpPr txBox="1"/>
          <p:nvPr/>
        </p:nvSpPr>
        <p:spPr>
          <a:xfrm>
            <a:off x="353125" y="9206734"/>
            <a:ext cx="6840000" cy="9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Data da notícia: </a:t>
            </a:r>
            <a:r>
              <a:rPr lang="pt-BR" sz="1200">
                <a:solidFill>
                  <a:srgbClr val="666666"/>
                </a:solidFill>
              </a:rPr>
              <a:t>02</a:t>
            </a:r>
            <a:r>
              <a:rPr lang="pt-BR" sz="1200">
                <a:solidFill>
                  <a:srgbClr val="666666"/>
                </a:solidFill>
              </a:rPr>
              <a:t>/12/2023</a:t>
            </a:r>
            <a:endParaRPr sz="1200">
              <a:solidFill>
                <a:srgbClr val="666666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800">
                <a:solidFill>
                  <a:srgbClr val="666666"/>
                </a:solidFill>
              </a:rPr>
              <a:t>Encaminhamentos:</a:t>
            </a:r>
            <a:r>
              <a:rPr lang="pt-BR" sz="800">
                <a:solidFill>
                  <a:srgbClr val="666666"/>
                </a:solidFill>
              </a:rPr>
              <a:t> </a:t>
            </a:r>
            <a:r>
              <a:rPr lang="pt-BR" sz="800">
                <a:solidFill>
                  <a:srgbClr val="666666"/>
                </a:solidFill>
              </a:rPr>
              <a:t>Encaminhado alerta de rumor para Gerência da Rede de Atenção à Saúde das Pessoas com Doenças Crônicas/ Gerência de Vigilância de Doenças e Agravos Não Transmissíveis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666666"/>
              </a:solidFill>
            </a:endParaRPr>
          </a:p>
        </p:txBody>
      </p:sp>
      <p:sp>
        <p:nvSpPr>
          <p:cNvPr id="165" name="Google Shape;165;p9"/>
          <p:cNvSpPr txBox="1"/>
          <p:nvPr/>
        </p:nvSpPr>
        <p:spPr>
          <a:xfrm>
            <a:off x="3779875" y="9206863"/>
            <a:ext cx="3415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666666"/>
                </a:solidFill>
              </a:rPr>
              <a:t>Fonte: </a:t>
            </a:r>
            <a:r>
              <a:rPr lang="pt-BR" sz="1200" u="sng">
                <a:solidFill>
                  <a:srgbClr val="004F9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Midiamax</a:t>
            </a:r>
            <a:endParaRPr sz="1200">
              <a:solidFill>
                <a:srgbClr val="004F9F"/>
              </a:solidFill>
            </a:endParaRPr>
          </a:p>
        </p:txBody>
      </p:sp>
      <p:pic>
        <p:nvPicPr>
          <p:cNvPr id="166" name="Google Shape;166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800" y="8084375"/>
            <a:ext cx="144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Google Shape;171;p10"/>
          <p:cNvGraphicFramePr/>
          <p:nvPr/>
        </p:nvGraphicFramePr>
        <p:xfrm>
          <a:off x="359991" y="588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{285E0B60-1557-4EDD-B8BE-9D042AF0D47F}</a:tableStyleId>
              </a:tblPr>
              <a:tblGrid>
                <a:gridCol w="415050"/>
                <a:gridCol w="6424950"/>
              </a:tblGrid>
              <a:tr h="3929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</a:rPr>
                        <a:t>Plantão CIEVS Estadual</a:t>
                      </a:r>
                      <a:endParaRPr b="1" sz="1600">
                        <a:solidFill>
                          <a:srgbClr val="FFFFFF"/>
                        </a:solidFill>
                      </a:endParaRPr>
                    </a:p>
                  </a:txBody>
                  <a:tcPr marT="90000" marB="90000" marR="28800" marL="28800">
                    <a:lnL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F9F"/>
                    </a:solidFill>
                  </a:tcPr>
                </a:tc>
                <a:tc hMerge="1"/>
              </a:tr>
              <a:tr h="29992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004F9F"/>
                          </a:solidFill>
                        </a:rPr>
                        <a:t>DISQUE-NOTIFICA</a:t>
                      </a:r>
                      <a:endParaRPr b="1" sz="1600">
                        <a:solidFill>
                          <a:srgbClr val="004F9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</a:rPr>
                        <a:t>0800-647-1650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</a:rPr>
                        <a:t>(67) 98477-3435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(ligações, SMS, WhatsApp - 24 horas)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>
                          <a:solidFill>
                            <a:srgbClr val="666666"/>
                          </a:solidFill>
                        </a:rPr>
                        <a:t>(67) 3318-1823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(expediente)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solidFill>
                            <a:srgbClr val="004F9F"/>
                          </a:solidFill>
                        </a:rPr>
                        <a:t>E-NOTIFICA</a:t>
                      </a:r>
                      <a:endParaRPr b="1" sz="1600">
                        <a:solidFill>
                          <a:srgbClr val="004F9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u="sng">
                          <a:solidFill>
                            <a:srgbClr val="004F9F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cievs.ms@hotmail.com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(24 horas)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pt-BR" u="sng">
                          <a:solidFill>
                            <a:srgbClr val="004F9F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cievs@saude.ms.gov.br</a:t>
                      </a:r>
                      <a:r>
                        <a:rPr lang="pt-BR">
                          <a:solidFill>
                            <a:srgbClr val="666666"/>
                          </a:solidFill>
                        </a:rPr>
                        <a:t> (expediente)</a:t>
                      </a:r>
                      <a:endParaRPr>
                        <a:solidFill>
                          <a:srgbClr val="666666"/>
                        </a:solidFill>
                      </a:endParaRPr>
                    </a:p>
                  </a:txBody>
                  <a:tcPr marT="144000" marB="72000" marR="72000" marL="72000">
                    <a:lnL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9681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200">
                          <a:solidFill>
                            <a:srgbClr val="004F9F"/>
                          </a:solidFill>
                        </a:rPr>
                        <a:t>ENDEREÇO</a:t>
                      </a:r>
                      <a:endParaRPr b="1" sz="1200">
                        <a:solidFill>
                          <a:srgbClr val="004F9F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Rua Delegado Osmar de Camargo, s/nº, Parque dos Poderes - Jardim Veraneio 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pt-BR" sz="1200">
                          <a:solidFill>
                            <a:srgbClr val="666666"/>
                          </a:solidFill>
                        </a:rPr>
                        <a:t>CEP: 79.037-108 - Campo Grande / MS</a:t>
                      </a:r>
                      <a:endParaRPr sz="1200">
                        <a:solidFill>
                          <a:srgbClr val="666666"/>
                        </a:solidFill>
                      </a:endParaRPr>
                    </a:p>
                  </a:txBody>
                  <a:tcPr marT="144000" marB="72000" marR="72000" marL="72000">
                    <a:lnL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4F9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172" name="Google Shape;172;p10"/>
          <p:cNvSpPr txBox="1"/>
          <p:nvPr>
            <p:ph idx="12" type="sldNum"/>
          </p:nvPr>
        </p:nvSpPr>
        <p:spPr>
          <a:xfrm>
            <a:off x="6805382" y="9991887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graphicFrame>
        <p:nvGraphicFramePr>
          <p:cNvPr id="173" name="Google Shape;173;p10"/>
          <p:cNvGraphicFramePr/>
          <p:nvPr/>
        </p:nvGraphicFramePr>
        <p:xfrm>
          <a:off x="696000" y="6822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{726BDAA0-36C9-47A4-A300-709388181DD6}</a:tableStyleId>
              </a:tblPr>
              <a:tblGrid>
                <a:gridCol w="3236400"/>
                <a:gridCol w="3236400"/>
              </a:tblGrid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Governador do Estado de Mato Grosso do Sul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Eduardo Correa Riedel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Secretário de Estado de Saúde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Maurício Simões Corrêa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Secretária de Estado de Saúde Adjunta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Crhistinne Cavalheiro Maymone Gonçalves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Superintendente de Vigilância em Saúde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Larissa Domingues Castilho de Arruda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Coordenadora de Emergências em Saúde Pública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Karine Barbosa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91425">
                    <a:lnL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54000" marR="91425" marL="64800">
                    <a:lnL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000">
                          <a:solidFill>
                            <a:srgbClr val="666666"/>
                          </a:solidFill>
                        </a:rPr>
                        <a:t>Elaboração</a:t>
                      </a:r>
                      <a:endParaRPr b="1"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91425">
                    <a:lnL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Roselene Lopes de Oliveira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Daniel Henrique Tsuha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Karine Barbosa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000">
                          <a:solidFill>
                            <a:srgbClr val="666666"/>
                          </a:solidFill>
                        </a:rPr>
                        <a:t>Carolina Azambuja Cavalcante Rossi </a:t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66666"/>
                        </a:solidFill>
                      </a:endParaRPr>
                    </a:p>
                  </a:txBody>
                  <a:tcPr marT="54000" marB="0" marR="91425" marL="64800">
                    <a:lnL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