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 id="261" r:id="rId12"/>
  </p:sldIdLst>
  <p:sldSz cy="10692000" cx="7560000"/>
  <p:notesSz cx="6858000" cy="9144000"/>
  <p:embeddedFontLst>
    <p:embeddedFont>
      <p:font typeface="Merriweather"/>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17">
          <p15:clr>
            <a:srgbClr val="9AA0A6"/>
          </p15:clr>
        </p15:guide>
        <p15:guide id="2" orient="horz" pos="806">
          <p15:clr>
            <a:srgbClr val="9AA0A6"/>
          </p15:clr>
        </p15:guide>
        <p15:guide id="3" orient="horz" pos="2608">
          <p15:clr>
            <a:srgbClr val="9AA0A6"/>
          </p15:clr>
        </p15:guide>
        <p15:guide id="4" orient="horz" pos="5725">
          <p15:clr>
            <a:srgbClr val="9AA0A6"/>
          </p15:clr>
        </p15:guide>
        <p15:guide id="5" pos="2381">
          <p15:clr>
            <a:srgbClr val="9AA0A6"/>
          </p15:clr>
        </p15:guide>
        <p15:guide id="6" pos="113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284D96-E3CF-48C4-A206-220B388E546D}">
  <a:tblStyle styleId="{F7284D96-E3CF-48C4-A206-220B388E546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73D1030-7851-46A5-9F5E-DCC4D66BA542}"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47CFA05-932A-48FF-8887-F11B674713A7}"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17" orient="horz"/>
        <p:guide pos="806" orient="horz"/>
        <p:guide pos="2608" orient="horz"/>
        <p:guide pos="5725" orient="horz"/>
        <p:guide pos="2381"/>
        <p:guide pos="113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regular.fnt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italic.fntdata"/><Relationship Id="rId14" Type="http://schemas.openxmlformats.org/officeDocument/2006/relationships/font" Target="fonts/Merriweather-bold.fntdata"/><Relationship Id="rId16"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e10d704d76_0_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e10d704d7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eb81aeab13_0_3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eb81aeab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a5f8b42760_0_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a5f8b427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6" name="Shape 16"/>
        <p:cNvGrpSpPr/>
        <p:nvPr/>
      </p:nvGrpSpPr>
      <p:grpSpPr>
        <a:xfrm>
          <a:off x="0" y="0"/>
          <a:ext cx="0" cy="0"/>
          <a:chOff x="0" y="0"/>
          <a:chExt cx="0" cy="0"/>
        </a:xfrm>
      </p:grpSpPr>
      <p:sp>
        <p:nvSpPr>
          <p:cNvPr id="17" name="Google Shape;17;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8" name="Google Shape;18;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 name="Google Shape;20;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2" name="Google Shape;22;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4" name="Google Shape;24;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5" name="Shape 25"/>
        <p:cNvGrpSpPr/>
        <p:nvPr/>
      </p:nvGrpSpPr>
      <p:grpSpPr>
        <a:xfrm>
          <a:off x="0" y="0"/>
          <a:ext cx="0" cy="0"/>
          <a:chOff x="0" y="0"/>
          <a:chExt cx="0" cy="0"/>
        </a:xfrm>
      </p:grpSpPr>
      <p:sp>
        <p:nvSpPr>
          <p:cNvPr id="26" name="Google Shape;26;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7" name="Google Shape;27;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4.png"/><Relationship Id="rId13" Type="http://schemas.openxmlformats.org/officeDocument/2006/relationships/image" Target="../media/image10.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em.com.br/app/noticia/internacional/2023/12/06/interna_internacional,1596116/uruguai-detecta-doenca-viral-equina-que-causou-emergencia-na-argentina.shtml" TargetMode="External"/><Relationship Id="rId4" Type="http://schemas.openxmlformats.org/officeDocument/2006/relationships/hyperlink" Target="https://www.mirror.co.uk/news/world-news/mystery-peru-virus-cant-explained-31593518" TargetMode="External"/><Relationship Id="rId5" Type="http://schemas.openxmlformats.org/officeDocument/2006/relationships/hyperlink" Target="https://noticias.r7.com/saude/panama-detecta-virus-equino-em-um-homem-da-provincia-de-darien-081220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recordtv.r7.com/balanco-geral-manha/videos/estudo-indica-que-cancer-de-mama-avanca-em-mulheres-com-menos-de-40-anos-08122023" TargetMode="External"/><Relationship Id="rId4" Type="http://schemas.openxmlformats.org/officeDocument/2006/relationships/hyperlink" Target="https://www.douradosnews.com.br/agro-e-news/peste-suina-classica-e-identificada-no-brasil/1223873/" TargetMode="External"/><Relationship Id="rId5" Type="http://schemas.openxmlformats.org/officeDocument/2006/relationships/hyperlink" Target="https://www.brasil247.com/saude/casos-de-dengue-no-brasil-aumentam-17-5-em-2023-4lewl230" TargetMode="External"/><Relationship Id="rId6" Type="http://schemas.openxmlformats.org/officeDocument/2006/relationships/image" Target="../media/image15.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midiamax.uol.com.br/cotidiano/2023/pai-encontra-escorpiao-proximo-ao-quarto-da-maternidade-candido-mariano/" TargetMode="External"/><Relationship Id="rId4" Type="http://schemas.openxmlformats.org/officeDocument/2006/relationships/hyperlink" Target="https://midiamax.uol.com.br/cotidiano/2023/mulher-encontra-pedaco-de-vidro-em-pacoca-comprada-no-parati/" TargetMode="External"/><Relationship Id="rId5" Type="http://schemas.openxmlformats.org/officeDocument/2006/relationships/hyperlink" Target="https://midiamax.uol.com.br/cotidiano/2023/taxa-de-homicidios-entre-os-jovens-de-mato-grosso-do-sul-chegou-32-em-2021-diz-ipea/" TargetMode="External"/><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sba1.com/noticias/noticia/28661/Incendio-atinge-fabrica-de-celulose-em-construcao-na-cidade-Ribas-do-Rio-Pard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pic>
        <p:nvPicPr>
          <p:cNvPr id="32" name="Google Shape;32;p5"/>
          <p:cNvPicPr preferRelativeResize="0"/>
          <p:nvPr/>
        </p:nvPicPr>
        <p:blipFill>
          <a:blip r:embed="rId3">
            <a:alphaModFix/>
          </a:blip>
          <a:stretch>
            <a:fillRect/>
          </a:stretch>
        </p:blipFill>
        <p:spPr>
          <a:xfrm>
            <a:off x="-7435680" y="2263788"/>
            <a:ext cx="325263" cy="540000"/>
          </a:xfrm>
          <a:prstGeom prst="rect">
            <a:avLst/>
          </a:prstGeom>
          <a:noFill/>
          <a:ln>
            <a:noFill/>
          </a:ln>
        </p:spPr>
      </p:pic>
      <p:sp>
        <p:nvSpPr>
          <p:cNvPr id="33" name="Google Shape;33;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4" name="Google Shape;34;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5" name="Google Shape;35;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6" name="Google Shape;36;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49</a:t>
            </a:r>
            <a:r>
              <a:rPr b="1" lang="pt-BR">
                <a:solidFill>
                  <a:srgbClr val="069343"/>
                </a:solidFill>
              </a:rPr>
              <a:t> </a:t>
            </a:r>
            <a:r>
              <a:rPr lang="pt-BR">
                <a:solidFill>
                  <a:srgbClr val="666666"/>
                </a:solidFill>
              </a:rPr>
              <a:t>|</a:t>
            </a:r>
            <a:r>
              <a:rPr b="1" lang="pt-BR">
                <a:solidFill>
                  <a:srgbClr val="666666"/>
                </a:solidFill>
              </a:rPr>
              <a:t> </a:t>
            </a:r>
            <a:r>
              <a:rPr b="1" lang="pt-BR">
                <a:solidFill>
                  <a:srgbClr val="004F9F"/>
                </a:solidFill>
              </a:rPr>
              <a:t>Ano 2023</a:t>
            </a:r>
            <a:endParaRPr b="1">
              <a:solidFill>
                <a:srgbClr val="004F9F"/>
              </a:solidFill>
            </a:endParaRPr>
          </a:p>
        </p:txBody>
      </p:sp>
      <p:sp>
        <p:nvSpPr>
          <p:cNvPr id="37" name="Google Shape;37;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8" name="Google Shape;38;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39" name="Google Shape;39;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0" name="Google Shape;40;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03</a:t>
            </a:r>
            <a:r>
              <a:rPr b="1" lang="pt-BR">
                <a:solidFill>
                  <a:srgbClr val="004F9F"/>
                </a:solidFill>
              </a:rPr>
              <a:t>/12/2023</a:t>
            </a:r>
            <a:r>
              <a:rPr b="1" lang="pt-BR">
                <a:solidFill>
                  <a:srgbClr val="069343"/>
                </a:solidFill>
              </a:rPr>
              <a:t> </a:t>
            </a:r>
            <a:r>
              <a:rPr lang="pt-BR">
                <a:solidFill>
                  <a:srgbClr val="666666"/>
                </a:solidFill>
              </a:rPr>
              <a:t>a</a:t>
            </a:r>
            <a:r>
              <a:rPr b="1" lang="pt-BR">
                <a:solidFill>
                  <a:srgbClr val="004F9F"/>
                </a:solidFill>
              </a:rPr>
              <a:t> 09/12/2023</a:t>
            </a:r>
            <a:endParaRPr b="1">
              <a:solidFill>
                <a:srgbClr val="004F9F"/>
              </a:solidFill>
            </a:endParaRPr>
          </a:p>
        </p:txBody>
      </p:sp>
      <p:cxnSp>
        <p:nvCxnSpPr>
          <p:cNvPr id="41" name="Google Shape;41;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2" name="Google Shape;42;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3" name="Google Shape;43;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4" name="Google Shape;44;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5" name="Google Shape;45;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6" name="Google Shape;46;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7" name="Google Shape;47;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8" name="Google Shape;48;p5"/>
          <p:cNvGraphicFramePr/>
          <p:nvPr/>
        </p:nvGraphicFramePr>
        <p:xfrm>
          <a:off x="363475" y="4139988"/>
          <a:ext cx="3000000" cy="3000000"/>
        </p:xfrm>
        <a:graphic>
          <a:graphicData uri="http://schemas.openxmlformats.org/drawingml/2006/table">
            <a:tbl>
              <a:tblPr>
                <a:noFill/>
                <a:tableStyleId>{F7284D96-E3CF-48C4-A206-220B388E546D}</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Dezembro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r>
              <a:tr h="251450">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1</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2</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666666"/>
                          </a:solidFill>
                        </a:rPr>
                        <a:t>3</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4</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5</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6</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7</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8</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9</a:t>
                      </a:r>
                      <a:endParaRPr sz="1200">
                        <a:solidFill>
                          <a:srgbClr val="666666"/>
                        </a:solidFill>
                      </a:endParaRPr>
                    </a:p>
                  </a:txBody>
                  <a:tcPr marT="19050" marB="19050" marR="28575" marL="28575" anchor="b">
                    <a:solidFill>
                      <a:srgbClr val="004F9F">
                        <a:alpha val="24710"/>
                      </a:srgbClr>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10</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13</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14</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15</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16</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17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20</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21</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22</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23</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24</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30</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31</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r>
            </a:tbl>
          </a:graphicData>
        </a:graphic>
      </p:graphicFrame>
      <p:graphicFrame>
        <p:nvGraphicFramePr>
          <p:cNvPr id="49" name="Google Shape;49;p5"/>
          <p:cNvGraphicFramePr/>
          <p:nvPr/>
        </p:nvGraphicFramePr>
        <p:xfrm>
          <a:off x="7963225" y="905025"/>
          <a:ext cx="3000000" cy="3000000"/>
        </p:xfrm>
        <a:graphic>
          <a:graphicData uri="http://schemas.openxmlformats.org/drawingml/2006/table">
            <a:tbl>
              <a:tblPr>
                <a:noFill/>
                <a:tableStyleId>{F7284D96-E3CF-48C4-A206-220B388E546D}</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pic>
        <p:nvPicPr>
          <p:cNvPr id="50" name="Google Shape;50;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1" name="Google Shape;51;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2" name="Google Shape;52;p5"/>
          <p:cNvPicPr preferRelativeResize="0"/>
          <p:nvPr/>
        </p:nvPicPr>
        <p:blipFill>
          <a:blip r:embed="rId5">
            <a:alphaModFix/>
          </a:blip>
          <a:stretch>
            <a:fillRect/>
          </a:stretch>
        </p:blipFill>
        <p:spPr>
          <a:xfrm>
            <a:off x="-7104900" y="5040575"/>
            <a:ext cx="326160" cy="543600"/>
          </a:xfrm>
          <a:prstGeom prst="rect">
            <a:avLst/>
          </a:prstGeom>
          <a:noFill/>
          <a:ln>
            <a:noFill/>
          </a:ln>
        </p:spPr>
      </p:pic>
      <p:pic>
        <p:nvPicPr>
          <p:cNvPr id="53" name="Google Shape;53;p5"/>
          <p:cNvPicPr preferRelativeResize="0"/>
          <p:nvPr/>
        </p:nvPicPr>
        <p:blipFill>
          <a:blip r:embed="rId6">
            <a:alphaModFix/>
          </a:blip>
          <a:stretch>
            <a:fillRect/>
          </a:stretch>
        </p:blipFill>
        <p:spPr>
          <a:xfrm>
            <a:off x="-7120550" y="4244800"/>
            <a:ext cx="327144" cy="543600"/>
          </a:xfrm>
          <a:prstGeom prst="rect">
            <a:avLst/>
          </a:prstGeom>
          <a:noFill/>
          <a:ln>
            <a:noFill/>
          </a:ln>
        </p:spPr>
      </p:pic>
      <p:sp>
        <p:nvSpPr>
          <p:cNvPr id="54" name="Google Shape;54;p5"/>
          <p:cNvSpPr txBox="1"/>
          <p:nvPr/>
        </p:nvSpPr>
        <p:spPr>
          <a:xfrm>
            <a:off x="-6678425" y="416256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5" name="Google Shape;55;p5"/>
          <p:cNvSpPr txBox="1"/>
          <p:nvPr/>
        </p:nvSpPr>
        <p:spPr>
          <a:xfrm>
            <a:off x="-6678425" y="487377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6" name="Google Shape;56;p5"/>
          <p:cNvPicPr preferRelativeResize="0"/>
          <p:nvPr/>
        </p:nvPicPr>
        <p:blipFill>
          <a:blip r:embed="rId7">
            <a:alphaModFix/>
          </a:blip>
          <a:stretch>
            <a:fillRect/>
          </a:stretch>
        </p:blipFill>
        <p:spPr>
          <a:xfrm>
            <a:off x="-7209275" y="6130771"/>
            <a:ext cx="327144" cy="543600"/>
          </a:xfrm>
          <a:prstGeom prst="rect">
            <a:avLst/>
          </a:prstGeom>
          <a:noFill/>
          <a:ln>
            <a:noFill/>
          </a:ln>
        </p:spPr>
      </p:pic>
      <p:sp>
        <p:nvSpPr>
          <p:cNvPr id="57" name="Google Shape;57;p5"/>
          <p:cNvSpPr txBox="1"/>
          <p:nvPr/>
        </p:nvSpPr>
        <p:spPr>
          <a:xfrm>
            <a:off x="-6767150" y="6048536"/>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Junho Vermelho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para a doação de sangue</a:t>
            </a:r>
            <a:endParaRPr sz="1100">
              <a:solidFill>
                <a:srgbClr val="666666"/>
              </a:solidFill>
            </a:endParaRPr>
          </a:p>
        </p:txBody>
      </p:sp>
      <p:pic>
        <p:nvPicPr>
          <p:cNvPr id="58" name="Google Shape;58;p5"/>
          <p:cNvPicPr preferRelativeResize="0"/>
          <p:nvPr/>
        </p:nvPicPr>
        <p:blipFill>
          <a:blip r:embed="rId5">
            <a:alphaModFix/>
          </a:blip>
          <a:stretch>
            <a:fillRect/>
          </a:stretch>
        </p:blipFill>
        <p:spPr>
          <a:xfrm>
            <a:off x="-7209275" y="7140450"/>
            <a:ext cx="326160" cy="543600"/>
          </a:xfrm>
          <a:prstGeom prst="rect">
            <a:avLst/>
          </a:prstGeom>
          <a:noFill/>
          <a:ln>
            <a:noFill/>
          </a:ln>
        </p:spPr>
      </p:pic>
      <p:sp>
        <p:nvSpPr>
          <p:cNvPr id="59" name="Google Shape;59;p5"/>
          <p:cNvSpPr txBox="1"/>
          <p:nvPr/>
        </p:nvSpPr>
        <p:spPr>
          <a:xfrm>
            <a:off x="-6767650" y="70540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60" name="Google Shape;60;p5"/>
          <p:cNvPicPr preferRelativeResize="0"/>
          <p:nvPr/>
        </p:nvPicPr>
        <p:blipFill>
          <a:blip r:embed="rId8">
            <a:alphaModFix/>
          </a:blip>
          <a:stretch>
            <a:fillRect/>
          </a:stretch>
        </p:blipFill>
        <p:spPr>
          <a:xfrm>
            <a:off x="-7208615" y="8678501"/>
            <a:ext cx="324000" cy="540000"/>
          </a:xfrm>
          <a:prstGeom prst="rect">
            <a:avLst/>
          </a:prstGeom>
          <a:noFill/>
          <a:ln>
            <a:noFill/>
          </a:ln>
        </p:spPr>
      </p:pic>
      <p:pic>
        <p:nvPicPr>
          <p:cNvPr id="61" name="Google Shape;61;p5"/>
          <p:cNvPicPr preferRelativeResize="0"/>
          <p:nvPr/>
        </p:nvPicPr>
        <p:blipFill>
          <a:blip r:embed="rId9">
            <a:alphaModFix/>
          </a:blip>
          <a:stretch>
            <a:fillRect/>
          </a:stretch>
        </p:blipFill>
        <p:spPr>
          <a:xfrm>
            <a:off x="-7208040" y="8026193"/>
            <a:ext cx="324000" cy="540000"/>
          </a:xfrm>
          <a:prstGeom prst="rect">
            <a:avLst/>
          </a:prstGeom>
          <a:noFill/>
          <a:ln>
            <a:noFill/>
          </a:ln>
        </p:spPr>
      </p:pic>
      <p:sp>
        <p:nvSpPr>
          <p:cNvPr id="62" name="Google Shape;62;p5"/>
          <p:cNvSpPr txBox="1"/>
          <p:nvPr/>
        </p:nvSpPr>
        <p:spPr>
          <a:xfrm>
            <a:off x="-6777190" y="859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3" name="Google Shape;63;p5"/>
          <p:cNvSpPr txBox="1"/>
          <p:nvPr/>
        </p:nvSpPr>
        <p:spPr>
          <a:xfrm>
            <a:off x="-6789440" y="80167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4" name="Google Shape;64;p5"/>
          <p:cNvPicPr preferRelativeResize="0"/>
          <p:nvPr/>
        </p:nvPicPr>
        <p:blipFill>
          <a:blip r:embed="rId10">
            <a:alphaModFix/>
          </a:blip>
          <a:stretch>
            <a:fillRect/>
          </a:stretch>
        </p:blipFill>
        <p:spPr>
          <a:xfrm>
            <a:off x="-7209265" y="9331490"/>
            <a:ext cx="324000" cy="540000"/>
          </a:xfrm>
          <a:prstGeom prst="rect">
            <a:avLst/>
          </a:prstGeom>
          <a:noFill/>
          <a:ln>
            <a:noFill/>
          </a:ln>
        </p:spPr>
      </p:pic>
      <p:sp>
        <p:nvSpPr>
          <p:cNvPr id="65" name="Google Shape;65;p5"/>
          <p:cNvSpPr txBox="1"/>
          <p:nvPr/>
        </p:nvSpPr>
        <p:spPr>
          <a:xfrm>
            <a:off x="-6763240" y="92380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6" name="Google Shape;66;p5"/>
          <p:cNvSpPr txBox="1"/>
          <p:nvPr/>
        </p:nvSpPr>
        <p:spPr>
          <a:xfrm>
            <a:off x="-7016450" y="2194418"/>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7" name="Google Shape;67;p5"/>
          <p:cNvPicPr preferRelativeResize="0"/>
          <p:nvPr/>
        </p:nvPicPr>
        <p:blipFill>
          <a:blip r:embed="rId11">
            <a:alphaModFix/>
          </a:blip>
          <a:stretch>
            <a:fillRect/>
          </a:stretch>
        </p:blipFill>
        <p:spPr>
          <a:xfrm>
            <a:off x="-3770975" y="32484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777950" y="2596125"/>
            <a:ext cx="324000" cy="541038"/>
          </a:xfrm>
          <a:prstGeom prst="rect">
            <a:avLst/>
          </a:prstGeom>
          <a:noFill/>
          <a:ln>
            <a:noFill/>
          </a:ln>
        </p:spPr>
      </p:pic>
      <p:pic>
        <p:nvPicPr>
          <p:cNvPr id="69" name="Google Shape;69;p5"/>
          <p:cNvPicPr preferRelativeResize="0"/>
          <p:nvPr/>
        </p:nvPicPr>
        <p:blipFill>
          <a:blip r:embed="rId13">
            <a:alphaModFix/>
          </a:blip>
          <a:stretch>
            <a:fillRect/>
          </a:stretch>
        </p:blipFill>
        <p:spPr>
          <a:xfrm>
            <a:off x="-3769750" y="1943750"/>
            <a:ext cx="324000" cy="541080"/>
          </a:xfrm>
          <a:prstGeom prst="rect">
            <a:avLst/>
          </a:prstGeom>
          <a:noFill/>
          <a:ln>
            <a:noFill/>
          </a:ln>
        </p:spPr>
      </p:pic>
      <p:sp>
        <p:nvSpPr>
          <p:cNvPr id="70" name="Google Shape;70;p5"/>
          <p:cNvSpPr txBox="1"/>
          <p:nvPr/>
        </p:nvSpPr>
        <p:spPr>
          <a:xfrm>
            <a:off x="-3338900" y="259460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1" name="Google Shape;71;p5"/>
          <p:cNvSpPr txBox="1"/>
          <p:nvPr/>
        </p:nvSpPr>
        <p:spPr>
          <a:xfrm>
            <a:off x="-3351150" y="193371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2" name="Google Shape;72;p5"/>
          <p:cNvSpPr txBox="1"/>
          <p:nvPr/>
        </p:nvSpPr>
        <p:spPr>
          <a:xfrm>
            <a:off x="-3324950" y="324919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3" name="Google Shape;73;p5"/>
          <p:cNvPicPr preferRelativeResize="0"/>
          <p:nvPr/>
        </p:nvPicPr>
        <p:blipFill>
          <a:blip r:embed="rId14">
            <a:alphaModFix/>
          </a:blip>
          <a:stretch>
            <a:fillRect/>
          </a:stretch>
        </p:blipFill>
        <p:spPr>
          <a:xfrm>
            <a:off x="-3770975" y="4344924"/>
            <a:ext cx="323145" cy="540000"/>
          </a:xfrm>
          <a:prstGeom prst="rect">
            <a:avLst/>
          </a:prstGeom>
          <a:noFill/>
          <a:ln>
            <a:noFill/>
          </a:ln>
        </p:spPr>
      </p:pic>
      <p:sp>
        <p:nvSpPr>
          <p:cNvPr id="74" name="Google Shape;74;p5"/>
          <p:cNvSpPr txBox="1"/>
          <p:nvPr/>
        </p:nvSpPr>
        <p:spPr>
          <a:xfrm>
            <a:off x="-3352800" y="433403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5" name="Google Shape;75;p5"/>
          <p:cNvPicPr preferRelativeResize="0"/>
          <p:nvPr/>
        </p:nvPicPr>
        <p:blipFill>
          <a:blip r:embed="rId8">
            <a:alphaModFix/>
          </a:blip>
          <a:stretch>
            <a:fillRect/>
          </a:stretch>
        </p:blipFill>
        <p:spPr>
          <a:xfrm>
            <a:off x="3907412" y="5243910"/>
            <a:ext cx="324000" cy="540000"/>
          </a:xfrm>
          <a:prstGeom prst="rect">
            <a:avLst/>
          </a:prstGeom>
          <a:noFill/>
          <a:ln>
            <a:noFill/>
          </a:ln>
        </p:spPr>
      </p:pic>
      <p:sp>
        <p:nvSpPr>
          <p:cNvPr id="76" name="Google Shape;76;p5"/>
          <p:cNvSpPr txBox="1"/>
          <p:nvPr/>
        </p:nvSpPr>
        <p:spPr>
          <a:xfrm>
            <a:off x="4338837" y="51484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a:t>
            </a:r>
            <a:r>
              <a:rPr b="1" lang="pt-BR" sz="1200">
                <a:solidFill>
                  <a:srgbClr val="666666"/>
                </a:solidFill>
              </a:rPr>
              <a:t>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7" name="Google Shape;77;p5"/>
          <p:cNvPicPr preferRelativeResize="0"/>
          <p:nvPr/>
        </p:nvPicPr>
        <p:blipFill>
          <a:blip r:embed="rId11">
            <a:alphaModFix/>
          </a:blip>
          <a:stretch>
            <a:fillRect/>
          </a:stretch>
        </p:blipFill>
        <p:spPr>
          <a:xfrm>
            <a:off x="3907402" y="4426555"/>
            <a:ext cx="324000" cy="541038"/>
          </a:xfrm>
          <a:prstGeom prst="rect">
            <a:avLst/>
          </a:prstGeom>
          <a:noFill/>
          <a:ln>
            <a:noFill/>
          </a:ln>
        </p:spPr>
      </p:pic>
      <p:sp>
        <p:nvSpPr>
          <p:cNvPr id="78" name="Google Shape;78;p5"/>
          <p:cNvSpPr txBox="1"/>
          <p:nvPr/>
        </p:nvSpPr>
        <p:spPr>
          <a:xfrm>
            <a:off x="4353427" y="44076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a:t>
            </a:r>
            <a:r>
              <a:rPr b="1" lang="pt-BR" sz="1200">
                <a:solidFill>
                  <a:srgbClr val="666666"/>
                </a:solidFill>
              </a:rPr>
              <a:t>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cxnSp>
        <p:nvCxnSpPr>
          <p:cNvPr id="83" name="Google Shape;83;p6"/>
          <p:cNvCxnSpPr/>
          <p:nvPr/>
        </p:nvCxnSpPr>
        <p:spPr>
          <a:xfrm>
            <a:off x="360000" y="4090286"/>
            <a:ext cx="6840900" cy="0"/>
          </a:xfrm>
          <a:prstGeom prst="straightConnector1">
            <a:avLst/>
          </a:prstGeom>
          <a:noFill/>
          <a:ln cap="flat" cmpd="sng" w="38100">
            <a:solidFill>
              <a:srgbClr val="004F9F"/>
            </a:solidFill>
            <a:prstDash val="solid"/>
            <a:round/>
            <a:headEnd len="med" w="med" type="none"/>
            <a:tailEnd len="med" w="med" type="none"/>
          </a:ln>
        </p:spPr>
      </p:cxnSp>
      <p:sp>
        <p:nvSpPr>
          <p:cNvPr id="84" name="Google Shape;84;p6"/>
          <p:cNvSpPr txBox="1"/>
          <p:nvPr/>
        </p:nvSpPr>
        <p:spPr>
          <a:xfrm>
            <a:off x="357550" y="4259271"/>
            <a:ext cx="68409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Uruguai detecta doença viral equina que causou emergência na Argentina</a:t>
            </a:r>
            <a:endParaRPr b="1" sz="1600">
              <a:solidFill>
                <a:srgbClr val="004F9F"/>
              </a:solidFill>
            </a:endParaRPr>
          </a:p>
        </p:txBody>
      </p:sp>
      <p:sp>
        <p:nvSpPr>
          <p:cNvPr id="85" name="Google Shape;85;p6"/>
          <p:cNvSpPr txBox="1"/>
          <p:nvPr/>
        </p:nvSpPr>
        <p:spPr>
          <a:xfrm>
            <a:off x="359300" y="2117745"/>
            <a:ext cx="68331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Uma variante de vírus nunca antes vista, que se pensa ter surgido nas profundezas de uma selva sul-americana, infectou um jovem no Peru. O paciente não identificado foi ao hospital com sintomas não muito incomuns – incluindo febre, calafrios e dores musculares e articulares. O trabalhador da construção civil pode não ter ficado alarmado no início, mas os cientistas colheram uma amostra de seu sangue e descobriram o patógeno infeccioso – um tipo de flebovírus.</a:t>
            </a:r>
            <a:endParaRPr sz="1200">
              <a:solidFill>
                <a:srgbClr val="666666"/>
              </a:solidFill>
            </a:endParaRPr>
          </a:p>
        </p:txBody>
      </p:sp>
      <p:sp>
        <p:nvSpPr>
          <p:cNvPr id="86" name="Google Shape;86;p6"/>
          <p:cNvSpPr txBox="1"/>
          <p:nvPr/>
        </p:nvSpPr>
        <p:spPr>
          <a:xfrm>
            <a:off x="359900" y="4918150"/>
            <a:ext cx="68409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rgbClr val="666666"/>
                </a:solidFill>
              </a:rPr>
              <a:t>A doença viral equina detectada no Uruguai é a mesma que causou uma emergência sanitária na Argentina, informaram autoridades uruguaias, após a tipificação do primeiro caso, relatado em um cavalo no departamento fronteiriço de Salto no fim de semana. Análises laboratoriais confirmaram que se trata da encefalomielite equina do oeste (EEO), mais leve das três variantes da doença viral, informaram os ministérios da Saúde Pública (MSP) e da Pecuária, Agricultura e Pesca (MGAP).</a:t>
            </a:r>
            <a:endParaRPr sz="1200">
              <a:solidFill>
                <a:srgbClr val="666666"/>
              </a:solidFill>
            </a:endParaRPr>
          </a:p>
        </p:txBody>
      </p:sp>
      <p:sp>
        <p:nvSpPr>
          <p:cNvPr id="87" name="Google Shape;87;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88" name="Google Shape;88;p6"/>
          <p:cNvSpPr txBox="1"/>
          <p:nvPr/>
        </p:nvSpPr>
        <p:spPr>
          <a:xfrm>
            <a:off x="360800" y="6168169"/>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06</a:t>
            </a:r>
            <a:r>
              <a:rPr lang="pt-BR" sz="1200">
                <a:solidFill>
                  <a:srgbClr val="666666"/>
                </a:solidFill>
              </a:rPr>
              <a:t>/12/2023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Coordenadoria de Saúde Única / Gerência de Zoonoses</a:t>
            </a:r>
            <a:endParaRPr sz="800">
              <a:solidFill>
                <a:srgbClr val="666666"/>
              </a:solidFill>
            </a:endParaRPr>
          </a:p>
        </p:txBody>
      </p:sp>
      <p:sp>
        <p:nvSpPr>
          <p:cNvPr id="89" name="Google Shape;89;p6"/>
          <p:cNvSpPr txBox="1"/>
          <p:nvPr/>
        </p:nvSpPr>
        <p:spPr>
          <a:xfrm>
            <a:off x="3375400" y="6168281"/>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Estado de Minas</a:t>
            </a:r>
            <a:endParaRPr sz="1200">
              <a:solidFill>
                <a:srgbClr val="004F9F"/>
              </a:solidFill>
            </a:endParaRPr>
          </a:p>
        </p:txBody>
      </p:sp>
      <p:sp>
        <p:nvSpPr>
          <p:cNvPr id="90" name="Google Shape;90;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91" name="Google Shape;91;p6"/>
          <p:cNvSpPr txBox="1"/>
          <p:nvPr/>
        </p:nvSpPr>
        <p:spPr>
          <a:xfrm>
            <a:off x="360000" y="1431575"/>
            <a:ext cx="6833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Vírus misterioso do Peru que 'não pode ser explicado por mutação' infecta homem com sintomas estranhos</a:t>
            </a:r>
            <a:endParaRPr b="1" sz="1600">
              <a:solidFill>
                <a:srgbClr val="004F9F"/>
              </a:solidFill>
            </a:endParaRPr>
          </a:p>
        </p:txBody>
      </p:sp>
      <p:sp>
        <p:nvSpPr>
          <p:cNvPr id="92" name="Google Shape;92;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93" name="Google Shape;93;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94" name="Google Shape;94;p6"/>
          <p:cNvSpPr txBox="1"/>
          <p:nvPr/>
        </p:nvSpPr>
        <p:spPr>
          <a:xfrm>
            <a:off x="353125" y="3179122"/>
            <a:ext cx="6840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04</a:t>
            </a:r>
            <a:r>
              <a:rPr lang="pt-BR" sz="1200">
                <a:solidFill>
                  <a:srgbClr val="666666"/>
                </a:solidFill>
              </a:rPr>
              <a:t>/12/2023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Coordenadoria de Vigilância Epidemiológica / Coordenadoria de Saúde Única/Gerência de Zoonoses/Gerência de Doenças Endêmicas</a:t>
            </a:r>
            <a:endParaRPr sz="800">
              <a:solidFill>
                <a:srgbClr val="666666"/>
              </a:solidFill>
            </a:endParaRPr>
          </a:p>
        </p:txBody>
      </p:sp>
      <p:sp>
        <p:nvSpPr>
          <p:cNvPr id="95" name="Google Shape;95;p6"/>
          <p:cNvSpPr txBox="1"/>
          <p:nvPr/>
        </p:nvSpPr>
        <p:spPr>
          <a:xfrm>
            <a:off x="3956875" y="3179243"/>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Mirror</a:t>
            </a:r>
            <a:endParaRPr sz="1200">
              <a:solidFill>
                <a:srgbClr val="004F9F"/>
              </a:solidFill>
            </a:endParaRPr>
          </a:p>
        </p:txBody>
      </p:sp>
      <p:cxnSp>
        <p:nvCxnSpPr>
          <p:cNvPr id="96" name="Google Shape;96;p6"/>
          <p:cNvCxnSpPr/>
          <p:nvPr/>
        </p:nvCxnSpPr>
        <p:spPr>
          <a:xfrm>
            <a:off x="365250" y="6994707"/>
            <a:ext cx="6833100" cy="0"/>
          </a:xfrm>
          <a:prstGeom prst="straightConnector1">
            <a:avLst/>
          </a:prstGeom>
          <a:noFill/>
          <a:ln cap="flat" cmpd="sng" w="38100">
            <a:solidFill>
              <a:srgbClr val="004F9F"/>
            </a:solidFill>
            <a:prstDash val="solid"/>
            <a:round/>
            <a:headEnd len="med" w="med" type="none"/>
            <a:tailEnd len="med" w="med" type="none"/>
          </a:ln>
        </p:spPr>
      </p:cxnSp>
      <p:sp>
        <p:nvSpPr>
          <p:cNvPr id="97" name="Google Shape;97;p6"/>
          <p:cNvSpPr txBox="1"/>
          <p:nvPr/>
        </p:nvSpPr>
        <p:spPr>
          <a:xfrm>
            <a:off x="359300" y="7544294"/>
            <a:ext cx="68331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O Panamá informou na quinta-feira (7) que detectou o vírus da encefalite equina em um homem de 20 anos na província de Darién, reforçando a vigilância epidemiológica em uma área dessa zona florestal que faz fronteira com a Colômbia.</a:t>
            </a:r>
            <a:endParaRPr sz="1200">
              <a:solidFill>
                <a:srgbClr val="666666"/>
              </a:solidFill>
            </a:endParaRPr>
          </a:p>
        </p:txBody>
      </p:sp>
      <p:sp>
        <p:nvSpPr>
          <p:cNvPr id="98" name="Google Shape;98;p6"/>
          <p:cNvSpPr txBox="1"/>
          <p:nvPr/>
        </p:nvSpPr>
        <p:spPr>
          <a:xfrm>
            <a:off x="365125" y="7120361"/>
            <a:ext cx="6973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Panamá detecta vírus da encefalite equina em homem de 20 anos</a:t>
            </a:r>
            <a:endParaRPr b="1" sz="1600">
              <a:solidFill>
                <a:srgbClr val="004F9F"/>
              </a:solidFill>
            </a:endParaRPr>
          </a:p>
        </p:txBody>
      </p:sp>
      <p:sp>
        <p:nvSpPr>
          <p:cNvPr id="99" name="Google Shape;99;p6"/>
          <p:cNvSpPr txBox="1"/>
          <p:nvPr/>
        </p:nvSpPr>
        <p:spPr>
          <a:xfrm>
            <a:off x="353125" y="8269881"/>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08</a:t>
            </a:r>
            <a:r>
              <a:rPr lang="pt-BR" sz="1200">
                <a:solidFill>
                  <a:srgbClr val="666666"/>
                </a:solidFill>
              </a:rPr>
              <a:t>/12/2023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Saúde Única/Gerência de Zoonoses</a:t>
            </a:r>
            <a:endParaRPr sz="800">
              <a:solidFill>
                <a:srgbClr val="666666"/>
              </a:solidFill>
            </a:endParaRPr>
          </a:p>
        </p:txBody>
      </p:sp>
      <p:sp>
        <p:nvSpPr>
          <p:cNvPr id="100" name="Google Shape;100;p6"/>
          <p:cNvSpPr txBox="1"/>
          <p:nvPr/>
        </p:nvSpPr>
        <p:spPr>
          <a:xfrm>
            <a:off x="3779875" y="8270010"/>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R7</a:t>
            </a:r>
            <a:endParaRPr sz="1200">
              <a:solidFill>
                <a:srgbClr val="004F9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cxnSp>
        <p:nvCxnSpPr>
          <p:cNvPr id="105" name="Google Shape;105;p7"/>
          <p:cNvCxnSpPr/>
          <p:nvPr/>
        </p:nvCxnSpPr>
        <p:spPr>
          <a:xfrm>
            <a:off x="360000" y="4253282"/>
            <a:ext cx="6840900" cy="0"/>
          </a:xfrm>
          <a:prstGeom prst="straightConnector1">
            <a:avLst/>
          </a:prstGeom>
          <a:noFill/>
          <a:ln cap="flat" cmpd="sng" w="38100">
            <a:solidFill>
              <a:srgbClr val="004F9F"/>
            </a:solidFill>
            <a:prstDash val="solid"/>
            <a:round/>
            <a:headEnd len="med" w="med" type="none"/>
            <a:tailEnd len="med" w="med" type="none"/>
          </a:ln>
        </p:spPr>
      </p:cxnSp>
      <p:sp>
        <p:nvSpPr>
          <p:cNvPr id="106" name="Google Shape;106;p7"/>
          <p:cNvSpPr txBox="1"/>
          <p:nvPr/>
        </p:nvSpPr>
        <p:spPr>
          <a:xfrm>
            <a:off x="357550" y="4425413"/>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Estudo indica que câncer de mama avança em mulheres com menos de 40 anos</a:t>
            </a:r>
            <a:endParaRPr b="1" sz="1600">
              <a:solidFill>
                <a:srgbClr val="004F9F"/>
              </a:solidFill>
            </a:endParaRPr>
          </a:p>
        </p:txBody>
      </p:sp>
      <p:sp>
        <p:nvSpPr>
          <p:cNvPr id="107" name="Google Shape;107;p7"/>
          <p:cNvSpPr txBox="1"/>
          <p:nvPr/>
        </p:nvSpPr>
        <p:spPr>
          <a:xfrm>
            <a:off x="1785800" y="1883648"/>
            <a:ext cx="54066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Auditores fiscais federais agropecuários identificaram um caso de peste suína clássica em um criadouro de suínos para subsistência no município de Parnaíba, no norte do Piauí. A propriedade foi interditada e o serviço veterinário estadual está adotando os procedimentos de controle e eliminação do foco, o que inclui desinfecção da área afetada, investigações para rastreamento de provável origem e vínculos epidemiológicos, além de sacrifício dos animais.</a:t>
            </a:r>
            <a:endParaRPr sz="1200">
              <a:solidFill>
                <a:srgbClr val="666666"/>
              </a:solidFill>
            </a:endParaRPr>
          </a:p>
        </p:txBody>
      </p:sp>
      <p:sp>
        <p:nvSpPr>
          <p:cNvPr id="108" name="Google Shape;108;p7"/>
          <p:cNvSpPr txBox="1"/>
          <p:nvPr/>
        </p:nvSpPr>
        <p:spPr>
          <a:xfrm>
            <a:off x="367700" y="5095617"/>
            <a:ext cx="6833100" cy="79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Um estudo identificou que o câncer de mama está ficando mais frequente em mulheres com menos de 40 anos. Cerca de 70% das pessoas do sexo feminino só descobrem que estão com câncer quando a doença já está em estado avançado.</a:t>
            </a:r>
            <a:endParaRPr sz="1200">
              <a:solidFill>
                <a:srgbClr val="666666"/>
              </a:solidFill>
            </a:endParaRPr>
          </a:p>
        </p:txBody>
      </p:sp>
      <p:sp>
        <p:nvSpPr>
          <p:cNvPr id="109" name="Google Shape;109;p7"/>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10" name="Google Shape;110;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11" name="Google Shape;111;p7"/>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Peste suína clássica é identificada no Brasil</a:t>
            </a:r>
            <a:endParaRPr b="1" sz="1600">
              <a:solidFill>
                <a:srgbClr val="004F9F"/>
              </a:solidFill>
            </a:endParaRPr>
          </a:p>
        </p:txBody>
      </p:sp>
      <p:sp>
        <p:nvSpPr>
          <p:cNvPr id="112" name="Google Shape;112;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13" name="Google Shape;113;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14" name="Google Shape;114;p7"/>
          <p:cNvSpPr txBox="1"/>
          <p:nvPr/>
        </p:nvSpPr>
        <p:spPr>
          <a:xfrm>
            <a:off x="360800" y="583642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08/12</a:t>
            </a:r>
            <a:r>
              <a:rPr lang="pt-BR" sz="1200">
                <a:solidFill>
                  <a:srgbClr val="666666"/>
                </a:solidFill>
              </a:rPr>
              <a:t>/2023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Gerência do Programa de Avaliação de Vigilância do Câncer</a:t>
            </a:r>
            <a:endParaRPr sz="800">
              <a:solidFill>
                <a:srgbClr val="666666"/>
              </a:solidFill>
            </a:endParaRPr>
          </a:p>
        </p:txBody>
      </p:sp>
      <p:sp>
        <p:nvSpPr>
          <p:cNvPr id="115" name="Google Shape;115;p7"/>
          <p:cNvSpPr txBox="1"/>
          <p:nvPr/>
        </p:nvSpPr>
        <p:spPr>
          <a:xfrm>
            <a:off x="3375400" y="5836532"/>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R7</a:t>
            </a:r>
            <a:endParaRPr sz="1200">
              <a:solidFill>
                <a:srgbClr val="004F9F"/>
              </a:solidFill>
            </a:endParaRPr>
          </a:p>
        </p:txBody>
      </p:sp>
      <p:sp>
        <p:nvSpPr>
          <p:cNvPr id="116" name="Google Shape;116;p7"/>
          <p:cNvSpPr txBox="1"/>
          <p:nvPr/>
        </p:nvSpPr>
        <p:spPr>
          <a:xfrm>
            <a:off x="353125" y="3324397"/>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05</a:t>
            </a:r>
            <a:r>
              <a:rPr lang="pt-BR" sz="1200">
                <a:solidFill>
                  <a:srgbClr val="666666"/>
                </a:solidFill>
              </a:rPr>
              <a:t>/12/2023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Zoonoses Coordenadoria de Saúde Única</a:t>
            </a:r>
            <a:endParaRPr sz="800">
              <a:solidFill>
                <a:srgbClr val="666666"/>
              </a:solidFill>
            </a:endParaRPr>
          </a:p>
        </p:txBody>
      </p:sp>
      <p:sp>
        <p:nvSpPr>
          <p:cNvPr id="117" name="Google Shape;117;p7"/>
          <p:cNvSpPr txBox="1"/>
          <p:nvPr/>
        </p:nvSpPr>
        <p:spPr>
          <a:xfrm>
            <a:off x="3780000" y="3324521"/>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Dourados News</a:t>
            </a:r>
            <a:endParaRPr sz="1200">
              <a:solidFill>
                <a:srgbClr val="004F9F"/>
              </a:solidFill>
            </a:endParaRPr>
          </a:p>
        </p:txBody>
      </p:sp>
      <p:cxnSp>
        <p:nvCxnSpPr>
          <p:cNvPr id="118" name="Google Shape;118;p7"/>
          <p:cNvCxnSpPr/>
          <p:nvPr/>
        </p:nvCxnSpPr>
        <p:spPr>
          <a:xfrm>
            <a:off x="365250" y="6709278"/>
            <a:ext cx="6833100" cy="0"/>
          </a:xfrm>
          <a:prstGeom prst="straightConnector1">
            <a:avLst/>
          </a:prstGeom>
          <a:noFill/>
          <a:ln cap="flat" cmpd="sng" w="38100">
            <a:solidFill>
              <a:srgbClr val="004F9F"/>
            </a:solidFill>
            <a:prstDash val="solid"/>
            <a:round/>
            <a:headEnd len="med" w="med" type="none"/>
            <a:tailEnd len="med" w="med" type="none"/>
          </a:ln>
        </p:spPr>
      </p:cxnSp>
      <p:sp>
        <p:nvSpPr>
          <p:cNvPr id="119" name="Google Shape;119;p7"/>
          <p:cNvSpPr txBox="1"/>
          <p:nvPr/>
        </p:nvSpPr>
        <p:spPr>
          <a:xfrm>
            <a:off x="1785850" y="7357572"/>
            <a:ext cx="54066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Dados divulgados nesta sexta-feira (8) pelo Ministério da Saúde indicam que os casos prováveis de dengue no Brasil aumentaram 17,5% em 2023 em relação ao ano passado. As ocorrências passaram de 1,3 milhão de casos em 2022 para 1,6 milhão de casos este ano. Já a taxa de letalidade ficou em 0,07% nos dois anos, somando 1.053 mortes confirmadas em 2023 e 999 no ano passado. </a:t>
            </a:r>
            <a:endParaRPr sz="1200">
              <a:solidFill>
                <a:srgbClr val="666666"/>
              </a:solidFill>
            </a:endParaRPr>
          </a:p>
        </p:txBody>
      </p:sp>
      <p:sp>
        <p:nvSpPr>
          <p:cNvPr id="120" name="Google Shape;120;p7"/>
          <p:cNvSpPr txBox="1"/>
          <p:nvPr/>
        </p:nvSpPr>
        <p:spPr>
          <a:xfrm>
            <a:off x="365125" y="6915008"/>
            <a:ext cx="6973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Casos de dengue no Brasil aumentam 17,5% em 2023</a:t>
            </a:r>
            <a:endParaRPr b="1" sz="1600">
              <a:solidFill>
                <a:srgbClr val="004F9F"/>
              </a:solidFill>
            </a:endParaRPr>
          </a:p>
        </p:txBody>
      </p:sp>
      <p:sp>
        <p:nvSpPr>
          <p:cNvPr id="121" name="Google Shape;121;p7"/>
          <p:cNvSpPr txBox="1"/>
          <p:nvPr/>
        </p:nvSpPr>
        <p:spPr>
          <a:xfrm>
            <a:off x="353125" y="8612345"/>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08</a:t>
            </a:r>
            <a:r>
              <a:rPr lang="pt-BR" sz="1200">
                <a:solidFill>
                  <a:srgbClr val="666666"/>
                </a:solidFill>
              </a:rPr>
              <a:t>/12/2023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Doenças Endêmicas / Coordenadoria de Controle de Vetores</a:t>
            </a:r>
            <a:endParaRPr sz="800">
              <a:solidFill>
                <a:srgbClr val="666666"/>
              </a:solidFill>
            </a:endParaRPr>
          </a:p>
        </p:txBody>
      </p:sp>
      <p:sp>
        <p:nvSpPr>
          <p:cNvPr id="122" name="Google Shape;122;p7"/>
          <p:cNvSpPr txBox="1"/>
          <p:nvPr/>
        </p:nvSpPr>
        <p:spPr>
          <a:xfrm>
            <a:off x="3779875" y="8612474"/>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Brasil247</a:t>
            </a:r>
            <a:endParaRPr sz="1200">
              <a:solidFill>
                <a:srgbClr val="004F9F"/>
              </a:solidFill>
            </a:endParaRPr>
          </a:p>
        </p:txBody>
      </p:sp>
      <p:pic>
        <p:nvPicPr>
          <p:cNvPr id="123" name="Google Shape;123;p7"/>
          <p:cNvPicPr preferRelativeResize="0"/>
          <p:nvPr/>
        </p:nvPicPr>
        <p:blipFill>
          <a:blip r:embed="rId6">
            <a:alphaModFix/>
          </a:blip>
          <a:stretch>
            <a:fillRect/>
          </a:stretch>
        </p:blipFill>
        <p:spPr>
          <a:xfrm>
            <a:off x="356968" y="1990973"/>
            <a:ext cx="1440001" cy="978140"/>
          </a:xfrm>
          <a:prstGeom prst="rect">
            <a:avLst/>
          </a:prstGeom>
          <a:noFill/>
          <a:ln>
            <a:noFill/>
          </a:ln>
        </p:spPr>
      </p:pic>
      <p:pic>
        <p:nvPicPr>
          <p:cNvPr id="124" name="Google Shape;124;p7"/>
          <p:cNvPicPr preferRelativeResize="0"/>
          <p:nvPr/>
        </p:nvPicPr>
        <p:blipFill>
          <a:blip r:embed="rId7">
            <a:alphaModFix/>
          </a:blip>
          <a:stretch>
            <a:fillRect/>
          </a:stretch>
        </p:blipFill>
        <p:spPr>
          <a:xfrm>
            <a:off x="356975" y="7470743"/>
            <a:ext cx="1440000" cy="69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cxnSp>
        <p:nvCxnSpPr>
          <p:cNvPr id="129" name="Google Shape;129;p8"/>
          <p:cNvCxnSpPr/>
          <p:nvPr/>
        </p:nvCxnSpPr>
        <p:spPr>
          <a:xfrm>
            <a:off x="360000" y="3999218"/>
            <a:ext cx="6840900" cy="0"/>
          </a:xfrm>
          <a:prstGeom prst="straightConnector1">
            <a:avLst/>
          </a:prstGeom>
          <a:noFill/>
          <a:ln cap="flat" cmpd="sng" w="38100">
            <a:solidFill>
              <a:srgbClr val="004F9F"/>
            </a:solidFill>
            <a:prstDash val="solid"/>
            <a:round/>
            <a:headEnd len="med" w="med" type="none"/>
            <a:tailEnd len="med" w="med" type="none"/>
          </a:ln>
        </p:spPr>
      </p:cxnSp>
      <p:sp>
        <p:nvSpPr>
          <p:cNvPr id="130" name="Google Shape;130;p8"/>
          <p:cNvSpPr txBox="1"/>
          <p:nvPr/>
        </p:nvSpPr>
        <p:spPr>
          <a:xfrm>
            <a:off x="357550" y="4211070"/>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Pai encontra escorpião em quarto com recém-nascido na maternidade Cândido Mariano</a:t>
            </a:r>
            <a:endParaRPr b="1" sz="1600">
              <a:solidFill>
                <a:srgbClr val="004F9F"/>
              </a:solidFill>
            </a:endParaRPr>
          </a:p>
        </p:txBody>
      </p:sp>
      <p:sp>
        <p:nvSpPr>
          <p:cNvPr id="131" name="Google Shape;131;p8"/>
          <p:cNvSpPr txBox="1"/>
          <p:nvPr/>
        </p:nvSpPr>
        <p:spPr>
          <a:xfrm>
            <a:off x="1794200" y="1876392"/>
            <a:ext cx="53982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Uma mulher teve uma surpresa ao comer uma paçoca na tarde deste domingo (3), em Campo Grande. Uma das unidades do doce tinha um pedaço de vidro.Conforme relato da mulher no grupo Aonde NÃO ir em Campo Grande-MS (OFICIAL), o marido comprou duas caixas de paçoca de um vendedor ambulante na Rua da Divisão, no Bairro Parati. Ao se deliciar com o docinho, acabou encontrando o objeto.</a:t>
            </a:r>
            <a:endParaRPr sz="1200">
              <a:solidFill>
                <a:srgbClr val="666666"/>
              </a:solidFill>
            </a:endParaRPr>
          </a:p>
        </p:txBody>
      </p:sp>
      <p:sp>
        <p:nvSpPr>
          <p:cNvPr id="132" name="Google Shape;132;p8"/>
          <p:cNvSpPr txBox="1"/>
          <p:nvPr/>
        </p:nvSpPr>
        <p:spPr>
          <a:xfrm>
            <a:off x="367700" y="4897967"/>
            <a:ext cx="6833100" cy="79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Um filhote de escorpião foi encontrado em um quarto da enfermaria da Maternidade Cândido Mariano, na madrugada desta segunda-feira (4). Mecânico de 22 anos, encontrou o animal peçonhento na porta do quarto da filha, uma recém-nascida.</a:t>
            </a:r>
            <a:endParaRPr sz="1200">
              <a:solidFill>
                <a:srgbClr val="666666"/>
              </a:solidFill>
            </a:endParaRPr>
          </a:p>
        </p:txBody>
      </p:sp>
      <p:sp>
        <p:nvSpPr>
          <p:cNvPr id="133" name="Google Shape;133;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34" name="Google Shape;134;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35" name="Google Shape;135;p8"/>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Mulher encontra pedaço de vidro em paçoca comprada no Parati</a:t>
            </a:r>
            <a:endParaRPr b="1" sz="1600">
              <a:solidFill>
                <a:srgbClr val="004F9F"/>
              </a:solidFill>
            </a:endParaRPr>
          </a:p>
        </p:txBody>
      </p:sp>
      <p:sp>
        <p:nvSpPr>
          <p:cNvPr id="136" name="Google Shape;136;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37" name="Google Shape;137;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38" name="Google Shape;138;p8"/>
          <p:cNvSpPr txBox="1"/>
          <p:nvPr/>
        </p:nvSpPr>
        <p:spPr>
          <a:xfrm>
            <a:off x="360800" y="5730044"/>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04</a:t>
            </a:r>
            <a:r>
              <a:rPr lang="pt-BR" sz="1200">
                <a:solidFill>
                  <a:srgbClr val="666666"/>
                </a:solidFill>
              </a:rPr>
              <a:t>/12/2023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Vigilância Ambiental e Toxicológica / Gerência de Vigilância em Saúde Ambiental relacionadas aos Desastres Naturais e Produtos Perigosos / Gerência do Núcleo de Vigilância Epidemiológica Hospitalar</a:t>
            </a:r>
            <a:endParaRPr sz="800">
              <a:solidFill>
                <a:srgbClr val="666666"/>
              </a:solidFill>
            </a:endParaRPr>
          </a:p>
        </p:txBody>
      </p:sp>
      <p:sp>
        <p:nvSpPr>
          <p:cNvPr id="139" name="Google Shape;139;p8"/>
          <p:cNvSpPr txBox="1"/>
          <p:nvPr/>
        </p:nvSpPr>
        <p:spPr>
          <a:xfrm>
            <a:off x="3375400" y="5730155"/>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Midiamax</a:t>
            </a:r>
            <a:endParaRPr sz="1200" u="sng">
              <a:solidFill>
                <a:srgbClr val="004F9F"/>
              </a:solidFill>
            </a:endParaRPr>
          </a:p>
        </p:txBody>
      </p:sp>
      <p:sp>
        <p:nvSpPr>
          <p:cNvPr id="140" name="Google Shape;140;p8"/>
          <p:cNvSpPr txBox="1"/>
          <p:nvPr/>
        </p:nvSpPr>
        <p:spPr>
          <a:xfrm>
            <a:off x="353125" y="311654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03</a:t>
            </a:r>
            <a:r>
              <a:rPr lang="pt-BR" sz="1200">
                <a:solidFill>
                  <a:srgbClr val="666666"/>
                </a:solidFill>
              </a:rPr>
              <a:t>/12/2023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Coordenadoria de Vigilância Sanitária</a:t>
            </a:r>
            <a:endParaRPr b="1" sz="800">
              <a:solidFill>
                <a:srgbClr val="666666"/>
              </a:solidFill>
            </a:endParaRPr>
          </a:p>
        </p:txBody>
      </p:sp>
      <p:sp>
        <p:nvSpPr>
          <p:cNvPr id="141" name="Google Shape;141;p8"/>
          <p:cNvSpPr txBox="1"/>
          <p:nvPr/>
        </p:nvSpPr>
        <p:spPr>
          <a:xfrm>
            <a:off x="3780000" y="3116664"/>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Midiamax</a:t>
            </a:r>
            <a:endParaRPr sz="1200">
              <a:solidFill>
                <a:srgbClr val="004F9F"/>
              </a:solidFill>
            </a:endParaRPr>
          </a:p>
        </p:txBody>
      </p:sp>
      <p:cxnSp>
        <p:nvCxnSpPr>
          <p:cNvPr id="142" name="Google Shape;142;p8"/>
          <p:cNvCxnSpPr/>
          <p:nvPr/>
        </p:nvCxnSpPr>
        <p:spPr>
          <a:xfrm>
            <a:off x="365250" y="6688198"/>
            <a:ext cx="6833100" cy="0"/>
          </a:xfrm>
          <a:prstGeom prst="straightConnector1">
            <a:avLst/>
          </a:prstGeom>
          <a:noFill/>
          <a:ln cap="flat" cmpd="sng" w="38100">
            <a:solidFill>
              <a:srgbClr val="004F9F"/>
            </a:solidFill>
            <a:prstDash val="solid"/>
            <a:round/>
            <a:headEnd len="med" w="med" type="none"/>
            <a:tailEnd len="med" w="med" type="none"/>
          </a:ln>
        </p:spPr>
      </p:cxnSp>
      <p:sp>
        <p:nvSpPr>
          <p:cNvPr id="143" name="Google Shape;143;p8"/>
          <p:cNvSpPr txBox="1"/>
          <p:nvPr/>
        </p:nvSpPr>
        <p:spPr>
          <a:xfrm>
            <a:off x="359300" y="7532403"/>
            <a:ext cx="68331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Mato Grosso do Sul é um estado violento para os jovens. Entre os anos de 2021 e 2020 cresceu 22% a taxa de homicídios entre jovens em Mato Grosso do Sul, sendo a 4° maior variação do país entre os estados. Nesse mesmo período, o Brasil teve variação média negativa de 5,4%. Em 2021, a taxa de homicídio em jovens de Mato Grosso do Sul foi de 32,9% a cada 100 mil jovens.</a:t>
            </a:r>
            <a:endParaRPr sz="1200">
              <a:solidFill>
                <a:srgbClr val="666666"/>
              </a:solidFill>
            </a:endParaRPr>
          </a:p>
        </p:txBody>
      </p:sp>
      <p:sp>
        <p:nvSpPr>
          <p:cNvPr id="144" name="Google Shape;144;p8"/>
          <p:cNvSpPr txBox="1"/>
          <p:nvPr/>
        </p:nvSpPr>
        <p:spPr>
          <a:xfrm>
            <a:off x="365125" y="6864467"/>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Taxa de homicídios entre os jovens de Mato Grosso do Sul chegou 32% em 2021, diz Ipea</a:t>
            </a:r>
            <a:endParaRPr b="1" sz="1600">
              <a:solidFill>
                <a:srgbClr val="004F9F"/>
              </a:solidFill>
            </a:endParaRPr>
          </a:p>
        </p:txBody>
      </p:sp>
      <p:sp>
        <p:nvSpPr>
          <p:cNvPr id="145" name="Google Shape;145;p8"/>
          <p:cNvSpPr txBox="1"/>
          <p:nvPr/>
        </p:nvSpPr>
        <p:spPr>
          <a:xfrm>
            <a:off x="353125" y="845503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05</a:t>
            </a:r>
            <a:r>
              <a:rPr lang="pt-BR" sz="1200">
                <a:solidFill>
                  <a:srgbClr val="666666"/>
                </a:solidFill>
              </a:rPr>
              <a:t>/12/2023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Vigilância de Doenças e Agravos Não Transmissíveis</a:t>
            </a:r>
            <a:endParaRPr sz="800">
              <a:solidFill>
                <a:srgbClr val="666666"/>
              </a:solidFill>
            </a:endParaRPr>
          </a:p>
        </p:txBody>
      </p:sp>
      <p:sp>
        <p:nvSpPr>
          <p:cNvPr id="146" name="Google Shape;146;p8"/>
          <p:cNvSpPr txBox="1"/>
          <p:nvPr/>
        </p:nvSpPr>
        <p:spPr>
          <a:xfrm>
            <a:off x="3779875" y="8455159"/>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Midiamax</a:t>
            </a:r>
            <a:endParaRPr sz="1200">
              <a:solidFill>
                <a:srgbClr val="004F9F"/>
              </a:solidFill>
            </a:endParaRPr>
          </a:p>
        </p:txBody>
      </p:sp>
      <p:pic>
        <p:nvPicPr>
          <p:cNvPr id="147" name="Google Shape;147;p8"/>
          <p:cNvPicPr preferRelativeResize="0"/>
          <p:nvPr/>
        </p:nvPicPr>
        <p:blipFill>
          <a:blip r:embed="rId6">
            <a:alphaModFix/>
          </a:blip>
          <a:stretch>
            <a:fillRect/>
          </a:stretch>
        </p:blipFill>
        <p:spPr>
          <a:xfrm>
            <a:off x="360800" y="1987585"/>
            <a:ext cx="1440000" cy="8098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nvSpPr>
        <p:spPr>
          <a:xfrm>
            <a:off x="359300" y="2103891"/>
            <a:ext cx="68331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Incêndio de grandes proporções atingiu as obras de uma mega-indústria de celulose que está em construção em Ribas do Rio Pardo (MS), por volta das 16h (horário de Brasília) nesta quarta-feira (6).O fogo começou em uma das torres de resfriamento da fábrica em construção. Em nota, a Suzano informou que as equipes de brigadistas da própria empresa controlaram o fogo na região.</a:t>
            </a:r>
            <a:endParaRPr sz="1200">
              <a:solidFill>
                <a:srgbClr val="666666"/>
              </a:solidFill>
            </a:endParaRPr>
          </a:p>
        </p:txBody>
      </p:sp>
      <p:sp>
        <p:nvSpPr>
          <p:cNvPr id="153" name="Google Shape;153;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54" name="Google Shape;154;p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55" name="Google Shape;155;p9"/>
          <p:cNvSpPr txBox="1"/>
          <p:nvPr/>
        </p:nvSpPr>
        <p:spPr>
          <a:xfrm>
            <a:off x="360000" y="1431575"/>
            <a:ext cx="6833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Incêndio atinge fábrica de celulose em construção na cidade Ribas do Rio Pardo</a:t>
            </a:r>
            <a:endParaRPr b="1" sz="1600">
              <a:solidFill>
                <a:srgbClr val="004F9F"/>
              </a:solidFill>
            </a:endParaRPr>
          </a:p>
        </p:txBody>
      </p:sp>
      <p:sp>
        <p:nvSpPr>
          <p:cNvPr id="156" name="Google Shape;156;p9"/>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57" name="Google Shape;157;p9"/>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8" name="Google Shape;158;p9"/>
          <p:cNvSpPr txBox="1"/>
          <p:nvPr/>
        </p:nvSpPr>
        <p:spPr>
          <a:xfrm>
            <a:off x="353125" y="3027522"/>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06/12/2023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Coordenação de Vigilância em Saúde do Trabalhador</a:t>
            </a:r>
            <a:endParaRPr b="1" sz="800">
              <a:solidFill>
                <a:srgbClr val="666666"/>
              </a:solidFill>
            </a:endParaRPr>
          </a:p>
        </p:txBody>
      </p:sp>
      <p:sp>
        <p:nvSpPr>
          <p:cNvPr id="159" name="Google Shape;159;p9"/>
          <p:cNvSpPr txBox="1"/>
          <p:nvPr/>
        </p:nvSpPr>
        <p:spPr>
          <a:xfrm>
            <a:off x="3780000" y="3027646"/>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Canal do Boi</a:t>
            </a:r>
            <a:endParaRPr sz="1200">
              <a:solidFill>
                <a:srgbClr val="004F9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aphicFrame>
        <p:nvGraphicFramePr>
          <p:cNvPr id="164" name="Google Shape;164;p10"/>
          <p:cNvGraphicFramePr/>
          <p:nvPr/>
        </p:nvGraphicFramePr>
        <p:xfrm>
          <a:off x="359991" y="588600"/>
          <a:ext cx="3000000" cy="3000000"/>
        </p:xfrm>
        <a:graphic>
          <a:graphicData uri="http://schemas.openxmlformats.org/drawingml/2006/table">
            <a:tbl>
              <a:tblPr>
                <a:noFill/>
                <a:tableStyleId>{873D1030-7851-46A5-9F5E-DCC4D66BA542}</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65" name="Google Shape;165;p10"/>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66" name="Google Shape;166;p10"/>
          <p:cNvGraphicFramePr/>
          <p:nvPr/>
        </p:nvGraphicFramePr>
        <p:xfrm>
          <a:off x="696000" y="6822700"/>
          <a:ext cx="3000000" cy="3000000"/>
        </p:xfrm>
        <a:graphic>
          <a:graphicData uri="http://schemas.openxmlformats.org/drawingml/2006/table">
            <a:tbl>
              <a:tblPr>
                <a:noFill/>
                <a:tableStyleId>{E47CFA05-932A-48FF-8887-F11B674713A7}</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None/>
                      </a:pPr>
                      <a:r>
                        <a:rPr lang="pt-BR" sz="1000">
                          <a:solidFill>
                            <a:srgbClr val="666666"/>
                          </a:solidFill>
                        </a:rPr>
                        <a:t>Daniel Henrique Tsuha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Carolina Azambuja Cavalcante Rossi </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