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5"/>
  </p:sldMasterIdLst>
  <p:notesMasterIdLst>
    <p:notesMasterId r:id="rId6"/>
  </p:notesMasterIdLst>
  <p:sldIdLst>
    <p:sldId id="256" r:id="rId7"/>
    <p:sldId id="257" r:id="rId8"/>
    <p:sldId id="258" r:id="rId9"/>
    <p:sldId id="259" r:id="rId10"/>
    <p:sldId id="260" r:id="rId11"/>
  </p:sldIdLst>
  <p:sldSz cy="10692000" cx="7560000"/>
  <p:notesSz cx="6858000" cy="9144000"/>
  <p:embeddedFontLst>
    <p:embeddedFont>
      <p:font typeface="Merriweather"/>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381">
          <p15:clr>
            <a:srgbClr val="9AA0A6"/>
          </p15:clr>
        </p15:guide>
        <p15:guide id="2" pos="1417">
          <p15:clr>
            <a:srgbClr val="9AA0A6"/>
          </p15:clr>
        </p15:guide>
        <p15:guide id="3" pos="227">
          <p15:clr>
            <a:srgbClr val="747775"/>
          </p15:clr>
        </p15:guide>
        <p15:guide id="4" orient="horz" pos="2613">
          <p15:clr>
            <a:srgbClr val="747775"/>
          </p15:clr>
        </p15:guide>
        <p15:guide id="5" orient="horz" pos="4309">
          <p15:clr>
            <a:srgbClr val="747775"/>
          </p15:clr>
        </p15:guide>
        <p15:guide id="6" orient="horz" pos="612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2858591-36DF-4C6D-AFCD-38C47376863F}">
  <a:tblStyle styleId="{02858591-36DF-4C6D-AFCD-38C47376863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5D85066-CF81-4257-8A2D-6F0782E97017}"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FE7CD62-A5DB-420C-BB13-DAD76B97FF25}"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p:guide pos="1417"/>
        <p:guide pos="227"/>
        <p:guide pos="2613" orient="horz"/>
        <p:guide pos="4309" orient="horz"/>
        <p:guide pos="6123"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Merriweather-bold.fntdata"/><Relationship Id="rId12"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erriweather-boldItalic.fntdata"/><Relationship Id="rId14" Type="http://schemas.openxmlformats.org/officeDocument/2006/relationships/font" Target="fonts/Merriweather-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 name="Google Shape;3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79e34999f_1_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79e34999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aa8ceec509_0_1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aa8ceec50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e4fceb3dfd_2_5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e4fceb3dfd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83d01881d9_0_6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83d01881d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0.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ira página" type="title">
  <p:cSld name="TITLE">
    <p:spTree>
      <p:nvGrpSpPr>
        <p:cNvPr id="10"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360000" y="360000"/>
            <a:ext cx="6840003" cy="2575017"/>
          </a:xfrm>
          <a:prstGeom prst="rect">
            <a:avLst/>
          </a:prstGeom>
          <a:noFill/>
          <a:ln>
            <a:noFill/>
          </a:ln>
        </p:spPr>
      </p:pic>
      <p:pic>
        <p:nvPicPr>
          <p:cNvPr id="12" name="Google Shape;12;p2"/>
          <p:cNvPicPr preferRelativeResize="0"/>
          <p:nvPr/>
        </p:nvPicPr>
        <p:blipFill>
          <a:blip r:embed="rId3">
            <a:alphaModFix/>
          </a:blip>
          <a:stretch>
            <a:fillRect/>
          </a:stretch>
        </p:blipFill>
        <p:spPr>
          <a:xfrm>
            <a:off x="5298663" y="404788"/>
            <a:ext cx="1900800" cy="596181"/>
          </a:xfrm>
          <a:prstGeom prst="rect">
            <a:avLst/>
          </a:prstGeom>
          <a:noFill/>
          <a:ln>
            <a:noFill/>
          </a:ln>
        </p:spPr>
      </p:pic>
      <p:sp>
        <p:nvSpPr>
          <p:cNvPr id="13" name="Google Shape;13;p2"/>
          <p:cNvSpPr/>
          <p:nvPr/>
        </p:nvSpPr>
        <p:spPr>
          <a:xfrm>
            <a:off x="360175" y="3052700"/>
            <a:ext cx="6840000" cy="411900"/>
          </a:xfrm>
          <a:prstGeom prst="rect">
            <a:avLst/>
          </a:prstGeom>
          <a:gradFill>
            <a:gsLst>
              <a:gs pos="0">
                <a:srgbClr val="4FB852"/>
              </a:gs>
              <a:gs pos="50000">
                <a:srgbClr val="009A53"/>
              </a:gs>
              <a:gs pos="100000">
                <a:srgbClr val="00774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15" name="Google Shape;15;p2"/>
          <p:cNvSpPr txBox="1"/>
          <p:nvPr/>
        </p:nvSpPr>
        <p:spPr>
          <a:xfrm>
            <a:off x="360000" y="3012350"/>
            <a:ext cx="6840000" cy="4926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000">
                <a:solidFill>
                  <a:schemeClr val="lt1"/>
                </a:solidFill>
              </a:rPr>
              <a:t>CLIPPING </a:t>
            </a:r>
            <a:r>
              <a:rPr b="1" lang="pt-BR" sz="2000">
                <a:solidFill>
                  <a:schemeClr val="lt1"/>
                </a:solidFill>
              </a:rPr>
              <a:t>DE NOTÍCIAS</a:t>
            </a:r>
            <a:endParaRPr b="1" sz="2000">
              <a:solidFill>
                <a:schemeClr val="lt1"/>
              </a:solidFill>
            </a:endParaRPr>
          </a:p>
        </p:txBody>
      </p:sp>
      <p:pic>
        <p:nvPicPr>
          <p:cNvPr id="16" name="Google Shape;16;p2"/>
          <p:cNvPicPr preferRelativeResize="0"/>
          <p:nvPr/>
        </p:nvPicPr>
        <p:blipFill>
          <a:blip r:embed="rId4">
            <a:alphaModFix/>
          </a:blip>
          <a:stretch>
            <a:fillRect/>
          </a:stretch>
        </p:blipFill>
        <p:spPr>
          <a:xfrm>
            <a:off x="3625650" y="404092"/>
            <a:ext cx="1568700" cy="597600"/>
          </a:xfrm>
          <a:prstGeom prst="rect">
            <a:avLst/>
          </a:prstGeom>
          <a:noFill/>
          <a:ln>
            <a:noFill/>
          </a:ln>
        </p:spPr>
      </p:pic>
    </p:spTree>
  </p:cSld>
  <p:clrMapOvr>
    <a:masterClrMapping/>
  </p:clrMapOvr>
  <p:extLst>
    <p:ext uri="{DCECCB84-F9BA-43D5-87BE-67443E8EF086}">
      <p15:sldGuideLst>
        <p15:guide id="1" orient="horz" pos="336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type="tx">
  <p:cSld name="TITLE_AND_BODY">
    <p:spTree>
      <p:nvGrpSpPr>
        <p:cNvPr id="17" name="Shape 17"/>
        <p:cNvGrpSpPr/>
        <p:nvPr/>
      </p:nvGrpSpPr>
      <p:grpSpPr>
        <a:xfrm>
          <a:off x="0" y="0"/>
          <a:ext cx="0" cy="0"/>
          <a:chOff x="0" y="0"/>
          <a:chExt cx="0" cy="0"/>
        </a:xfrm>
      </p:grpSpPr>
      <p:sp>
        <p:nvSpPr>
          <p:cNvPr id="18" name="Google Shape;18;p3"/>
          <p:cNvSpPr txBox="1"/>
          <p:nvPr/>
        </p:nvSpPr>
        <p:spPr>
          <a:xfrm>
            <a:off x="25" y="189150"/>
            <a:ext cx="7560000" cy="6465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3000">
                <a:solidFill>
                  <a:schemeClr val="lt1"/>
                </a:solidFill>
                <a:latin typeface="Merriweather"/>
                <a:ea typeface="Merriweather"/>
                <a:cs typeface="Merriweather"/>
                <a:sym typeface="Merriweather"/>
              </a:rPr>
              <a:t>                                                   </a:t>
            </a:r>
            <a:r>
              <a:rPr b="1" lang="pt-BR" sz="3000">
                <a:solidFill>
                  <a:schemeClr val="lt1"/>
                </a:solidFill>
                <a:latin typeface="Merriweather"/>
                <a:ea typeface="Merriweather"/>
                <a:cs typeface="Merriweather"/>
                <a:sym typeface="Merriweather"/>
              </a:rPr>
              <a:t>CIEVS-MS</a:t>
            </a:r>
            <a:endParaRPr b="1" sz="3000">
              <a:solidFill>
                <a:schemeClr val="lt1"/>
              </a:solidFill>
              <a:latin typeface="Merriweather"/>
              <a:ea typeface="Merriweather"/>
              <a:cs typeface="Merriweather"/>
              <a:sym typeface="Merriweather"/>
            </a:endParaRPr>
          </a:p>
        </p:txBody>
      </p:sp>
      <p:sp>
        <p:nvSpPr>
          <p:cNvPr id="19" name="Google Shape;19;p3"/>
          <p:cNvSpPr/>
          <p:nvPr/>
        </p:nvSpPr>
        <p:spPr>
          <a:xfrm>
            <a:off x="0" y="360000"/>
            <a:ext cx="4968000" cy="526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title"/>
          </p:nvPr>
        </p:nvSpPr>
        <p:spPr>
          <a:xfrm>
            <a:off x="360000" y="886860"/>
            <a:ext cx="6840000" cy="74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1" name="Google Shape;21;p3"/>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22" name="Google Shape;22;p3"/>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3" name="Google Shape;23;p3"/>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ph idx="2" type="subTitle"/>
          </p:nvPr>
        </p:nvSpPr>
        <p:spPr>
          <a:xfrm>
            <a:off x="360000" y="588600"/>
            <a:ext cx="6840000" cy="360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666666"/>
              </a:buClr>
              <a:buSzPts val="1400"/>
              <a:buNone/>
              <a:defRPr b="1" sz="1400">
                <a:solidFill>
                  <a:srgbClr val="666666"/>
                </a:solidFill>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25" name="Google Shape;25;p3"/>
          <p:cNvSpPr/>
          <p:nvPr/>
        </p:nvSpPr>
        <p:spPr>
          <a:xfrm>
            <a:off x="7200000" y="436250"/>
            <a:ext cx="360000" cy="45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ltima página">
  <p:cSld name="CUSTOM">
    <p:spTree>
      <p:nvGrpSpPr>
        <p:cNvPr id="26" name="Shape 26"/>
        <p:cNvGrpSpPr/>
        <p:nvPr/>
      </p:nvGrpSpPr>
      <p:grpSpPr>
        <a:xfrm>
          <a:off x="0" y="0"/>
          <a:ext cx="0" cy="0"/>
          <a:chOff x="0" y="0"/>
          <a:chExt cx="0" cy="0"/>
        </a:xfrm>
      </p:grpSpPr>
      <p:sp>
        <p:nvSpPr>
          <p:cNvPr id="27" name="Google Shape;27;p4"/>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8" name="Google Shape;28;p4"/>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0167700"/>
            <a:ext cx="7560000" cy="54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idx="12" type="sldNum"/>
          </p:nvPr>
        </p:nvSpPr>
        <p:spPr>
          <a:xfrm>
            <a:off x="6805382" y="9991887"/>
            <a:ext cx="453600" cy="818100"/>
          </a:xfrm>
          <a:prstGeom prst="rect">
            <a:avLst/>
          </a:prstGeom>
          <a:noFill/>
          <a:ln>
            <a:noFill/>
          </a:ln>
        </p:spPr>
        <p:txBody>
          <a:bodyPr anchorCtr="0" anchor="ctr" bIns="91425" lIns="91425" spcFirstLastPara="1" rIns="91425" wrap="square" tIns="91425">
            <a:normAutofit/>
          </a:bodyPr>
          <a:lstStyle>
            <a:lvl1pPr lvl="0" algn="r">
              <a:buNone/>
              <a:defRPr sz="1200">
                <a:solidFill>
                  <a:srgbClr val="FFFFFF"/>
                </a:solidFill>
              </a:defRPr>
            </a:lvl1pPr>
            <a:lvl2pPr lvl="1" algn="r">
              <a:buNone/>
              <a:defRPr sz="1200">
                <a:solidFill>
                  <a:srgbClr val="FFFFFF"/>
                </a:solidFill>
              </a:defRPr>
            </a:lvl2pPr>
            <a:lvl3pPr lvl="2" algn="r">
              <a:buNone/>
              <a:defRPr sz="1200">
                <a:solidFill>
                  <a:srgbClr val="FFFFFF"/>
                </a:solidFill>
              </a:defRPr>
            </a:lvl3pPr>
            <a:lvl4pPr lvl="3" algn="r">
              <a:buNone/>
              <a:defRPr sz="1200">
                <a:solidFill>
                  <a:srgbClr val="FFFFFF"/>
                </a:solidFill>
              </a:defRPr>
            </a:lvl4pPr>
            <a:lvl5pPr lvl="4" algn="r">
              <a:buNone/>
              <a:defRPr sz="1200">
                <a:solidFill>
                  <a:srgbClr val="FFFFFF"/>
                </a:solidFill>
              </a:defRPr>
            </a:lvl5pPr>
            <a:lvl6pPr lvl="5" algn="r">
              <a:buNone/>
              <a:defRPr sz="1200">
                <a:solidFill>
                  <a:srgbClr val="FFFFFF"/>
                </a:solidFill>
              </a:defRPr>
            </a:lvl6pPr>
            <a:lvl7pPr lvl="6" algn="r">
              <a:buNone/>
              <a:defRPr sz="1200">
                <a:solidFill>
                  <a:srgbClr val="FFFFFF"/>
                </a:solidFill>
              </a:defRPr>
            </a:lvl7pPr>
            <a:lvl8pPr lvl="7" algn="r">
              <a:buNone/>
              <a:defRPr sz="1200">
                <a:solidFill>
                  <a:srgbClr val="FFFFFF"/>
                </a:solidFill>
              </a:defRPr>
            </a:lvl8pPr>
            <a:lvl9pPr lvl="8" algn="r">
              <a:buNone/>
              <a:defRPr sz="1200">
                <a:solidFill>
                  <a:srgbClr val="FFFFFF"/>
                </a:solidFill>
              </a:defRPr>
            </a:lvl9pPr>
          </a:lstStyle>
          <a:p>
            <a:pPr indent="0" lvl="0" marL="0" rtl="0" algn="r">
              <a:spcBef>
                <a:spcPts val="0"/>
              </a:spcBef>
              <a:spcAft>
                <a:spcPts val="0"/>
              </a:spcAft>
              <a:buNone/>
            </a:pPr>
            <a:fld id="{00000000-1234-1234-1234-123412341234}" type="slidenum">
              <a:rPr lang="pt-BR"/>
              <a:t>‹#›</a:t>
            </a:fld>
            <a:endParaRPr/>
          </a:p>
        </p:txBody>
      </p:sp>
      <p:sp>
        <p:nvSpPr>
          <p:cNvPr id="8" name="Google Shape;8;p1"/>
          <p:cNvSpPr txBox="1"/>
          <p:nvPr>
            <p:ph type="title"/>
          </p:nvPr>
        </p:nvSpPr>
        <p:spPr>
          <a:xfrm>
            <a:off x="360000" y="886860"/>
            <a:ext cx="6840000" cy="749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 name="Google Shape;9;p1"/>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27">
          <p15:clr>
            <a:srgbClr val="EA4335"/>
          </p15:clr>
        </p15:guide>
        <p15:guide id="2" pos="4535">
          <p15:clr>
            <a:srgbClr val="EA4335"/>
          </p15:clr>
        </p15:guide>
        <p15:guide id="3" orient="horz" pos="371">
          <p15:clr>
            <a:srgbClr val="EA4335"/>
          </p15:clr>
        </p15:guide>
        <p15:guide id="4" orient="horz" pos="6405">
          <p15:clr>
            <a:srgbClr val="EA4335"/>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png"/><Relationship Id="rId13" Type="http://schemas.openxmlformats.org/officeDocument/2006/relationships/image" Target="../media/image6.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9.png"/><Relationship Id="rId15" Type="http://schemas.openxmlformats.org/officeDocument/2006/relationships/image" Target="../media/image10.png"/><Relationship Id="rId14" Type="http://schemas.openxmlformats.org/officeDocument/2006/relationships/image" Target="../media/image2.png"/><Relationship Id="rId17" Type="http://schemas.openxmlformats.org/officeDocument/2006/relationships/image" Target="../media/image17.png"/><Relationship Id="rId16"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14.png"/><Relationship Id="rId18" Type="http://schemas.openxmlformats.org/officeDocument/2006/relationships/image" Target="../media/image19.png"/><Relationship Id="rId7" Type="http://schemas.openxmlformats.org/officeDocument/2006/relationships/image" Target="../media/image11.png"/><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agenciabrasil.ebc.com.br/internacional/noticia/2024-09/oms-africa-soma-quase-30-mil-casos-suspeitos-de-mpox-este-ano" TargetMode="External"/><Relationship Id="rId4" Type="http://schemas.openxmlformats.org/officeDocument/2006/relationships/hyperlink" Target="https://www.metropolitano.it/impennata-di-morbillo-in-italia-864-casi-da-inizio-del-2024/" TargetMode="External"/><Relationship Id="rId5" Type="http://schemas.openxmlformats.org/officeDocument/2006/relationships/hyperlink" Target="https://www.cubanoticias360.com/cuba-reporta-unos-12-mil-casos-sospechosos-de-oropouche-desde-mayo/" TargetMode="External"/><Relationship Id="rId6" Type="http://schemas.openxmlformats.org/officeDocument/2006/relationships/image" Target="../media/image22.png"/><Relationship Id="rId7"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thmais.com.br/giro-de-noticias/46-dos-trabalhadores-brasileiros-estao-estressados-25-tristes-e-18-com-raiva-indica-estudo/" TargetMode="External"/><Relationship Id="rId4" Type="http://schemas.openxmlformats.org/officeDocument/2006/relationships/hyperlink" Target="https://tribunahoje.com/noticias/cidades/2024/09/24/144321-alagoas-vive-explosao-de-casos-de-hiv" TargetMode="External"/><Relationship Id="rId5" Type="http://schemas.openxmlformats.org/officeDocument/2006/relationships/hyperlink" Target="https://tnonline.uol.com.br/noticias/cotidiano/botulismo-dois-brasileiros-morrem-apos-comerem-mortadela-de-frango-919099?d=1" TargetMode="External"/><Relationship Id="rId6"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brasiliaagora.com.br/mato-grosso-do-sul-e-amazonas-sao-os-maiores-emissores-de-gases-por-incendios-em-2024/" TargetMode="External"/><Relationship Id="rId4" Type="http://schemas.openxmlformats.org/officeDocument/2006/relationships/hyperlink" Target="https://www.topmidianews.com.br/interior/pf-cumpre-mandados-contra-trafico-de-migrantes-bolivianos-para/209793/" TargetMode="External"/><Relationship Id="rId5" Type="http://schemas.openxmlformats.org/officeDocument/2006/relationships/image" Target="../media/image21.png"/><Relationship Id="rId6" Type="http://schemas.openxmlformats.org/officeDocument/2006/relationships/hyperlink" Target="https://correiodoestado.com.br/cidades/estado-tem-o-maior-indice-de-tentativa-de-suicidio-em-10-anos/436800/" TargetMode="External"/><Relationship Id="rId7"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mailto:cievs.ms@hotmail.com" TargetMode="External"/><Relationship Id="rId4" Type="http://schemas.openxmlformats.org/officeDocument/2006/relationships/hyperlink" Target="mailto:cievs@saude.ms.gov.b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pic>
        <p:nvPicPr>
          <p:cNvPr id="33" name="Google Shape;33;p5"/>
          <p:cNvPicPr preferRelativeResize="0"/>
          <p:nvPr/>
        </p:nvPicPr>
        <p:blipFill>
          <a:blip r:embed="rId3">
            <a:alphaModFix/>
          </a:blip>
          <a:stretch>
            <a:fillRect/>
          </a:stretch>
        </p:blipFill>
        <p:spPr>
          <a:xfrm>
            <a:off x="-3772118" y="7660951"/>
            <a:ext cx="325263" cy="540000"/>
          </a:xfrm>
          <a:prstGeom prst="rect">
            <a:avLst/>
          </a:prstGeom>
          <a:noFill/>
          <a:ln>
            <a:noFill/>
          </a:ln>
        </p:spPr>
      </p:pic>
      <p:sp>
        <p:nvSpPr>
          <p:cNvPr id="34" name="Google Shape;34;p5"/>
          <p:cNvSpPr txBox="1"/>
          <p:nvPr>
            <p:ph idx="1" type="subTitle"/>
          </p:nvPr>
        </p:nvSpPr>
        <p:spPr>
          <a:xfrm>
            <a:off x="817200" y="819605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INTERNACIONAIS</a:t>
            </a:r>
            <a:endParaRPr b="1">
              <a:solidFill>
                <a:schemeClr val="lt1"/>
              </a:solidFill>
            </a:endParaRPr>
          </a:p>
        </p:txBody>
      </p:sp>
      <p:sp>
        <p:nvSpPr>
          <p:cNvPr id="35" name="Google Shape;35;p5"/>
          <p:cNvSpPr txBox="1"/>
          <p:nvPr>
            <p:ph idx="2" type="subTitle"/>
          </p:nvPr>
        </p:nvSpPr>
        <p:spPr>
          <a:xfrm>
            <a:off x="814575" y="8879425"/>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NACIONAIS</a:t>
            </a:r>
            <a:endParaRPr b="1">
              <a:solidFill>
                <a:schemeClr val="lt1"/>
              </a:solidFill>
            </a:endParaRPr>
          </a:p>
        </p:txBody>
      </p:sp>
      <p:sp>
        <p:nvSpPr>
          <p:cNvPr id="36" name="Google Shape;36;p5"/>
          <p:cNvSpPr txBox="1"/>
          <p:nvPr>
            <p:ph idx="3" type="subTitle"/>
          </p:nvPr>
        </p:nvSpPr>
        <p:spPr>
          <a:xfrm>
            <a:off x="820675" y="956170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ESTADUAIS</a:t>
            </a:r>
            <a:endParaRPr b="1">
              <a:solidFill>
                <a:schemeClr val="lt1"/>
              </a:solidFill>
            </a:endParaRPr>
          </a:p>
        </p:txBody>
      </p:sp>
      <p:sp>
        <p:nvSpPr>
          <p:cNvPr id="37" name="Google Shape;37;p5"/>
          <p:cNvSpPr txBox="1"/>
          <p:nvPr/>
        </p:nvSpPr>
        <p:spPr>
          <a:xfrm>
            <a:off x="360100" y="3617000"/>
            <a:ext cx="431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solidFill>
                  <a:srgbClr val="004F9F"/>
                </a:solidFill>
              </a:rPr>
              <a:t>Semana Epidemiológica 39 </a:t>
            </a:r>
            <a:r>
              <a:rPr lang="pt-BR">
                <a:solidFill>
                  <a:srgbClr val="666666"/>
                </a:solidFill>
              </a:rPr>
              <a:t>|</a:t>
            </a:r>
            <a:r>
              <a:rPr b="1" lang="pt-BR">
                <a:solidFill>
                  <a:srgbClr val="666666"/>
                </a:solidFill>
              </a:rPr>
              <a:t> </a:t>
            </a:r>
            <a:r>
              <a:rPr b="1" lang="pt-BR">
                <a:solidFill>
                  <a:srgbClr val="004F9F"/>
                </a:solidFill>
              </a:rPr>
              <a:t>Ano 2024</a:t>
            </a:r>
            <a:endParaRPr b="1">
              <a:solidFill>
                <a:srgbClr val="004F9F"/>
              </a:solidFill>
            </a:endParaRPr>
          </a:p>
        </p:txBody>
      </p:sp>
      <p:sp>
        <p:nvSpPr>
          <p:cNvPr id="38" name="Google Shape;38;p5"/>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39" name="Google Shape;39;p5"/>
          <p:cNvSpPr txBox="1"/>
          <p:nvPr/>
        </p:nvSpPr>
        <p:spPr>
          <a:xfrm>
            <a:off x="360000" y="6246935"/>
            <a:ext cx="6840000" cy="1693200"/>
          </a:xfrm>
          <a:prstGeom prst="rect">
            <a:avLst/>
          </a:prstGeom>
          <a:solidFill>
            <a:srgbClr val="004F9F">
              <a:alpha val="24710"/>
            </a:srgbClr>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a:solidFill>
                  <a:srgbClr val="666666"/>
                </a:solidFill>
              </a:rPr>
              <a:t>No sentido de aprimorar a capacidade de alerta e respostas </a:t>
            </a:r>
            <a:r>
              <a:rPr lang="pt-BR">
                <a:solidFill>
                  <a:srgbClr val="666666"/>
                </a:solidFill>
              </a:rPr>
              <a:t>às</a:t>
            </a:r>
            <a:r>
              <a:rPr lang="pt-BR">
                <a:solidFill>
                  <a:srgbClr val="666666"/>
                </a:solidFill>
              </a:rPr>
              <a:t> emergências em Saúde Pública, o CIEVS/SES/MS realiza semanalmente a busca ativa de rumores veiculados pela mídia em canais de </a:t>
            </a:r>
            <a:r>
              <a:rPr lang="pt-BR">
                <a:solidFill>
                  <a:srgbClr val="666666"/>
                </a:solidFill>
              </a:rPr>
              <a:t>comunicação</a:t>
            </a:r>
            <a:r>
              <a:rPr lang="pt-BR">
                <a:solidFill>
                  <a:srgbClr val="666666"/>
                </a:solidFill>
              </a:rPr>
              <a:t> internacionais, nacionais e estaduais por meio de um processo denominado “Clipping”. A permanência e ativação dos links não estão sob o nosso domínio. Visando trazer visibilidade e conscientização para questões relacionadas à saúde, o clipping insere laços simbolizando as campanhas mensais realizadas no Brasil.</a:t>
            </a:r>
            <a:endParaRPr>
              <a:solidFill>
                <a:srgbClr val="666666"/>
              </a:solidFill>
              <a:highlight>
                <a:schemeClr val="accent6"/>
              </a:highlight>
            </a:endParaRPr>
          </a:p>
        </p:txBody>
      </p:sp>
      <p:cxnSp>
        <p:nvCxnSpPr>
          <p:cNvPr id="40" name="Google Shape;40;p5"/>
          <p:cNvCxnSpPr/>
          <p:nvPr/>
        </p:nvCxnSpPr>
        <p:spPr>
          <a:xfrm>
            <a:off x="363475" y="7962049"/>
            <a:ext cx="6833100" cy="0"/>
          </a:xfrm>
          <a:prstGeom prst="straightConnector1">
            <a:avLst/>
          </a:prstGeom>
          <a:noFill/>
          <a:ln cap="flat" cmpd="sng" w="38100">
            <a:solidFill>
              <a:srgbClr val="004F9F"/>
            </a:solidFill>
            <a:prstDash val="solid"/>
            <a:round/>
            <a:headEnd len="med" w="med" type="none"/>
            <a:tailEnd len="med" w="med" type="none"/>
          </a:ln>
        </p:spPr>
      </p:cxnSp>
      <p:sp>
        <p:nvSpPr>
          <p:cNvPr id="41" name="Google Shape;41;p5"/>
          <p:cNvSpPr txBox="1"/>
          <p:nvPr/>
        </p:nvSpPr>
        <p:spPr>
          <a:xfrm>
            <a:off x="4677150" y="3617000"/>
            <a:ext cx="25281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a:solidFill>
                  <a:srgbClr val="004F9F"/>
                </a:solidFill>
              </a:rPr>
              <a:t>22</a:t>
            </a:r>
            <a:r>
              <a:rPr b="1" lang="pt-BR">
                <a:solidFill>
                  <a:srgbClr val="004F9F"/>
                </a:solidFill>
              </a:rPr>
              <a:t>/09/2024</a:t>
            </a:r>
            <a:r>
              <a:rPr b="1" lang="pt-BR">
                <a:solidFill>
                  <a:srgbClr val="069343"/>
                </a:solidFill>
              </a:rPr>
              <a:t> </a:t>
            </a:r>
            <a:r>
              <a:rPr lang="pt-BR">
                <a:solidFill>
                  <a:srgbClr val="666666"/>
                </a:solidFill>
              </a:rPr>
              <a:t>a</a:t>
            </a:r>
            <a:r>
              <a:rPr b="1" lang="pt-BR">
                <a:solidFill>
                  <a:srgbClr val="004F9F"/>
                </a:solidFill>
              </a:rPr>
              <a:t> 28/09/2024</a:t>
            </a:r>
            <a:endParaRPr b="1">
              <a:solidFill>
                <a:srgbClr val="004F9F"/>
              </a:solidFill>
            </a:endParaRPr>
          </a:p>
        </p:txBody>
      </p:sp>
      <p:cxnSp>
        <p:nvCxnSpPr>
          <p:cNvPr id="42" name="Google Shape;42;p5"/>
          <p:cNvCxnSpPr/>
          <p:nvPr/>
        </p:nvCxnSpPr>
        <p:spPr>
          <a:xfrm>
            <a:off x="363450" y="6265904"/>
            <a:ext cx="6833100" cy="0"/>
          </a:xfrm>
          <a:prstGeom prst="straightConnector1">
            <a:avLst/>
          </a:prstGeom>
          <a:noFill/>
          <a:ln cap="flat" cmpd="sng" w="38100">
            <a:solidFill>
              <a:srgbClr val="004F9F"/>
            </a:solidFill>
            <a:prstDash val="solid"/>
            <a:round/>
            <a:headEnd len="med" w="med" type="none"/>
            <a:tailEnd len="med" w="med" type="none"/>
          </a:ln>
        </p:spPr>
      </p:cxnSp>
      <p:sp>
        <p:nvSpPr>
          <p:cNvPr id="43" name="Google Shape;43;p5"/>
          <p:cNvSpPr txBox="1"/>
          <p:nvPr>
            <p:ph idx="4" type="subTitle"/>
          </p:nvPr>
        </p:nvSpPr>
        <p:spPr>
          <a:xfrm>
            <a:off x="4086929" y="8178174"/>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2</a:t>
            </a:r>
            <a:endParaRPr b="1">
              <a:solidFill>
                <a:srgbClr val="004F9F"/>
              </a:solidFill>
            </a:endParaRPr>
          </a:p>
        </p:txBody>
      </p:sp>
      <p:sp>
        <p:nvSpPr>
          <p:cNvPr id="44" name="Google Shape;44;p5"/>
          <p:cNvSpPr txBox="1"/>
          <p:nvPr>
            <p:ph idx="5" type="subTitle"/>
          </p:nvPr>
        </p:nvSpPr>
        <p:spPr>
          <a:xfrm>
            <a:off x="4080829" y="8860461"/>
            <a:ext cx="1521600" cy="36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3</a:t>
            </a:r>
            <a:endParaRPr b="1">
              <a:solidFill>
                <a:srgbClr val="004F9F"/>
              </a:solidFill>
            </a:endParaRPr>
          </a:p>
        </p:txBody>
      </p:sp>
      <p:sp>
        <p:nvSpPr>
          <p:cNvPr id="45" name="Google Shape;45;p5"/>
          <p:cNvSpPr txBox="1"/>
          <p:nvPr>
            <p:ph idx="6" type="subTitle"/>
          </p:nvPr>
        </p:nvSpPr>
        <p:spPr>
          <a:xfrm>
            <a:off x="4086929" y="9542722"/>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4</a:t>
            </a:r>
            <a:endParaRPr b="1">
              <a:solidFill>
                <a:srgbClr val="004F9F"/>
              </a:solidFill>
            </a:endParaRPr>
          </a:p>
        </p:txBody>
      </p:sp>
      <p:sp>
        <p:nvSpPr>
          <p:cNvPr id="46" name="Google Shape;46;p5"/>
          <p:cNvSpPr/>
          <p:nvPr/>
        </p:nvSpPr>
        <p:spPr>
          <a:xfrm>
            <a:off x="363475" y="8103773"/>
            <a:ext cx="480900" cy="433200"/>
          </a:xfrm>
          <a:prstGeom prst="rect">
            <a:avLst/>
          </a:prstGeom>
          <a:solidFill>
            <a:srgbClr val="FFFFFF"/>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47" name="Google Shape;47;p5"/>
          <p:cNvSpPr/>
          <p:nvPr/>
        </p:nvSpPr>
        <p:spPr>
          <a:xfrm>
            <a:off x="363475" y="94705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48" name="Google Shape;48;p5"/>
          <p:cNvSpPr/>
          <p:nvPr/>
        </p:nvSpPr>
        <p:spPr>
          <a:xfrm>
            <a:off x="363475" y="87871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graphicFrame>
        <p:nvGraphicFramePr>
          <p:cNvPr id="49" name="Google Shape;49;p5"/>
          <p:cNvGraphicFramePr/>
          <p:nvPr/>
        </p:nvGraphicFramePr>
        <p:xfrm>
          <a:off x="363475" y="4139988"/>
          <a:ext cx="3000000" cy="3000000"/>
        </p:xfrm>
        <a:graphic>
          <a:graphicData uri="http://schemas.openxmlformats.org/drawingml/2006/table">
            <a:tbl>
              <a:tblPr>
                <a:noFill/>
                <a:tableStyleId>{02858591-36DF-4C6D-AFCD-38C47376863F}</a:tableStyleId>
              </a:tblPr>
              <a:tblGrid>
                <a:gridCol w="486600"/>
                <a:gridCol w="486600"/>
                <a:gridCol w="486600"/>
                <a:gridCol w="486600"/>
                <a:gridCol w="486600"/>
                <a:gridCol w="486600"/>
                <a:gridCol w="395900"/>
              </a:tblGrid>
              <a:tr h="251450">
                <a:tc gridSpan="7">
                  <a:txBody>
                    <a:bodyPr/>
                    <a:lstStyle/>
                    <a:p>
                      <a:pPr indent="0" lvl="0" marL="0" rtl="0" algn="ctr">
                        <a:lnSpc>
                          <a:spcPct val="115000"/>
                        </a:lnSpc>
                        <a:spcBef>
                          <a:spcPts val="0"/>
                        </a:spcBef>
                        <a:spcAft>
                          <a:spcPts val="0"/>
                        </a:spcAft>
                        <a:buNone/>
                      </a:pPr>
                      <a:r>
                        <a:rPr b="1" lang="pt-BR" sz="1200">
                          <a:solidFill>
                            <a:srgbClr val="666666"/>
                          </a:solidFill>
                        </a:rPr>
                        <a:t>Setembro</a:t>
                      </a:r>
                      <a:endParaRPr b="1" sz="1200">
                        <a:solidFill>
                          <a:srgbClr val="666666"/>
                        </a:solidFill>
                      </a:endParaRPr>
                    </a:p>
                  </a:txBody>
                  <a:tcPr marT="19050" marB="19050" marR="28575" marL="28575" anchor="b">
                    <a:lnB cap="flat" cmpd="sng" w="25400">
                      <a:solidFill>
                        <a:srgbClr val="004F9F"/>
                      </a:solidFill>
                      <a:prstDash val="solid"/>
                      <a:round/>
                      <a:headEnd len="sm" w="sm" type="none"/>
                      <a:tailEnd len="sm" w="sm" type="none"/>
                    </a:lnB>
                  </a:tcPr>
                </a:tc>
                <a:tc hMerge="1"/>
                <a:tc hMerge="1"/>
                <a:tc hMerge="1"/>
                <a:tc hMerge="1"/>
                <a:tc hMerge="1"/>
                <a:tc hMerge="1"/>
              </a:tr>
              <a:tr h="251450">
                <a:tc>
                  <a:txBody>
                    <a:bodyPr/>
                    <a:lstStyle/>
                    <a:p>
                      <a:pPr indent="0" lvl="0" marL="0" rtl="0" algn="ctr">
                        <a:lnSpc>
                          <a:spcPct val="115000"/>
                        </a:lnSpc>
                        <a:spcBef>
                          <a:spcPts val="0"/>
                        </a:spcBef>
                        <a:spcAft>
                          <a:spcPts val="0"/>
                        </a:spcAft>
                        <a:buNone/>
                      </a:pPr>
                      <a:r>
                        <a:rPr b="1" lang="pt-BR" sz="1200">
                          <a:solidFill>
                            <a:srgbClr val="666666"/>
                          </a:solidFill>
                        </a:rPr>
                        <a:t>D</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T</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r>
              <a:tr h="251450">
                <a:tc>
                  <a:txBody>
                    <a:bodyPr/>
                    <a:lstStyle/>
                    <a:p>
                      <a:pPr indent="0" lvl="0" marL="0" marR="0" rtl="0" algn="ctr">
                        <a:lnSpc>
                          <a:spcPct val="115000"/>
                        </a:lnSpc>
                        <a:spcBef>
                          <a:spcPts val="0"/>
                        </a:spcBef>
                        <a:spcAft>
                          <a:spcPts val="0"/>
                        </a:spcAft>
                        <a:buNone/>
                      </a:pPr>
                      <a:r>
                        <a:rPr lang="pt-BR" sz="1200">
                          <a:solidFill>
                            <a:srgbClr val="666666"/>
                          </a:solidFill>
                        </a:rPr>
                        <a:t>1</a:t>
                      </a:r>
                      <a:endParaRPr>
                        <a:solidFill>
                          <a:srgbClr val="666666"/>
                        </a:solidFill>
                      </a:endParaRPr>
                    </a:p>
                  </a:txBody>
                  <a:tcPr marT="19050" marB="19050" marR="28575" marL="28575" anchor="b">
                    <a:lnT cap="flat" cmpd="sng" w="25400">
                      <a:solidFill>
                        <a:srgbClr val="004F9F"/>
                      </a:solidFill>
                      <a:prstDash val="solid"/>
                      <a:round/>
                      <a:headEnd len="sm" w="sm" type="none"/>
                      <a:tailEnd len="sm" w="sm" type="none"/>
                    </a:lnT>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2</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3</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pt-BR" sz="1200">
                          <a:solidFill>
                            <a:srgbClr val="666666"/>
                          </a:solidFill>
                        </a:rPr>
                        <a:t>4</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pt-BR" sz="1200">
                          <a:solidFill>
                            <a:srgbClr val="666666"/>
                          </a:solidFill>
                        </a:rPr>
                        <a:t>5</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pt-BR" sz="1200">
                          <a:solidFill>
                            <a:srgbClr val="666666"/>
                          </a:solidFill>
                        </a:rPr>
                        <a:t>6</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pt-BR" sz="1200">
                          <a:solidFill>
                            <a:srgbClr val="666666"/>
                          </a:solidFill>
                        </a:rPr>
                        <a:t>7</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r>
              <a:tr h="251450">
                <a:tc>
                  <a:txBody>
                    <a:bodyPr/>
                    <a:lstStyle/>
                    <a:p>
                      <a:pPr indent="0" lvl="0" marL="0" rtl="0" algn="ctr">
                        <a:lnSpc>
                          <a:spcPct val="115000"/>
                        </a:lnSpc>
                        <a:spcBef>
                          <a:spcPts val="0"/>
                        </a:spcBef>
                        <a:spcAft>
                          <a:spcPts val="0"/>
                        </a:spcAft>
                        <a:buNone/>
                      </a:pPr>
                      <a:r>
                        <a:rPr lang="pt-BR" sz="1200">
                          <a:solidFill>
                            <a:srgbClr val="666666"/>
                          </a:solidFill>
                        </a:rPr>
                        <a:t>8</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9</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10</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11</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12</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13</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14</a:t>
                      </a:r>
                      <a:endParaRPr sz="1200">
                        <a:solidFill>
                          <a:srgbClr val="666666"/>
                        </a:solidFill>
                      </a:endParaRPr>
                    </a:p>
                  </a:txBody>
                  <a:tcPr marT="19050" marB="19050" marR="28575" marL="28575" anchor="b">
                    <a:solidFill>
                      <a:schemeClr val="lt1"/>
                    </a:solidFill>
                  </a:tcPr>
                </a:tc>
              </a:tr>
              <a:tr h="251450">
                <a:tc>
                  <a:txBody>
                    <a:bodyPr/>
                    <a:lstStyle/>
                    <a:p>
                      <a:pPr indent="0" lvl="0" marL="0" rtl="0" algn="ctr">
                        <a:lnSpc>
                          <a:spcPct val="115000"/>
                        </a:lnSpc>
                        <a:spcBef>
                          <a:spcPts val="0"/>
                        </a:spcBef>
                        <a:spcAft>
                          <a:spcPts val="0"/>
                        </a:spcAft>
                        <a:buNone/>
                      </a:pPr>
                      <a:r>
                        <a:rPr lang="pt-BR" sz="1200">
                          <a:solidFill>
                            <a:srgbClr val="666666"/>
                          </a:solidFill>
                        </a:rPr>
                        <a:t>15</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16</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17</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18</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19</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20</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21</a:t>
                      </a:r>
                      <a:endParaRPr sz="1200">
                        <a:solidFill>
                          <a:srgbClr val="666666"/>
                        </a:solidFill>
                      </a:endParaRPr>
                    </a:p>
                  </a:txBody>
                  <a:tcPr marT="19050" marB="19050" marR="28575" marL="28575" anchor="b">
                    <a:solidFill>
                      <a:schemeClr val="lt1"/>
                    </a:solidFill>
                  </a:tcPr>
                </a:tc>
              </a:tr>
              <a:tr h="251450">
                <a:tc>
                  <a:txBody>
                    <a:bodyPr/>
                    <a:lstStyle/>
                    <a:p>
                      <a:pPr indent="0" lvl="0" marL="0" rtl="0" algn="ctr">
                        <a:lnSpc>
                          <a:spcPct val="115000"/>
                        </a:lnSpc>
                        <a:spcBef>
                          <a:spcPts val="0"/>
                        </a:spcBef>
                        <a:spcAft>
                          <a:spcPts val="0"/>
                        </a:spcAft>
                        <a:buNone/>
                      </a:pPr>
                      <a:r>
                        <a:rPr lang="pt-BR" sz="1200">
                          <a:solidFill>
                            <a:srgbClr val="666666"/>
                          </a:solidFill>
                        </a:rPr>
                        <a:t>22</a:t>
                      </a:r>
                      <a:endParaRPr sz="1200">
                        <a:solidFill>
                          <a:srgbClr val="666666"/>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rgbClr val="666666"/>
                          </a:solidFill>
                        </a:rPr>
                        <a:t>23</a:t>
                      </a:r>
                      <a:endParaRPr sz="1200">
                        <a:solidFill>
                          <a:srgbClr val="666666"/>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rgbClr val="666666"/>
                          </a:solidFill>
                        </a:rPr>
                        <a:t>24</a:t>
                      </a:r>
                      <a:endParaRPr sz="1200">
                        <a:solidFill>
                          <a:srgbClr val="666666"/>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rgbClr val="666666"/>
                          </a:solidFill>
                        </a:rPr>
                        <a:t>25</a:t>
                      </a:r>
                      <a:endParaRPr sz="1200">
                        <a:solidFill>
                          <a:srgbClr val="666666"/>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rgbClr val="666666"/>
                          </a:solidFill>
                        </a:rPr>
                        <a:t>26</a:t>
                      </a:r>
                      <a:endParaRPr sz="1200">
                        <a:solidFill>
                          <a:srgbClr val="666666"/>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rgbClr val="666666"/>
                          </a:solidFill>
                        </a:rPr>
                        <a:t>27</a:t>
                      </a:r>
                      <a:endParaRPr sz="1200">
                        <a:solidFill>
                          <a:srgbClr val="666666"/>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rgbClr val="666666"/>
                          </a:solidFill>
                        </a:rPr>
                        <a:t>28</a:t>
                      </a:r>
                      <a:endParaRPr sz="1200">
                        <a:solidFill>
                          <a:srgbClr val="666666"/>
                        </a:solidFill>
                      </a:endParaRPr>
                    </a:p>
                  </a:txBody>
                  <a:tcPr marT="19050" marB="19050" marR="28575" marL="28575" anchor="b">
                    <a:solidFill>
                      <a:srgbClr val="C0D4E7"/>
                    </a:solidFill>
                  </a:tcPr>
                </a:tc>
              </a:tr>
              <a:tr h="251450">
                <a:tc>
                  <a:txBody>
                    <a:bodyPr/>
                    <a:lstStyle/>
                    <a:p>
                      <a:pPr indent="0" lvl="0" marL="0" rtl="0" algn="ctr">
                        <a:lnSpc>
                          <a:spcPct val="115000"/>
                        </a:lnSpc>
                        <a:spcBef>
                          <a:spcPts val="0"/>
                        </a:spcBef>
                        <a:spcAft>
                          <a:spcPts val="0"/>
                        </a:spcAft>
                        <a:buNone/>
                      </a:pPr>
                      <a:r>
                        <a:rPr lang="pt-BR" sz="1200">
                          <a:solidFill>
                            <a:srgbClr val="666666"/>
                          </a:solidFill>
                        </a:rPr>
                        <a:t>29</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30</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B7B7B7"/>
                          </a:solidFill>
                        </a:rPr>
                        <a:t>1</a:t>
                      </a:r>
                      <a:endParaRPr sz="1200">
                        <a:solidFill>
                          <a:srgbClr val="B7B7B7"/>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B7B7B7"/>
                          </a:solidFill>
                        </a:rPr>
                        <a:t>2</a:t>
                      </a:r>
                      <a:endParaRPr sz="1200">
                        <a:solidFill>
                          <a:srgbClr val="B7B7B7"/>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B7B7B7"/>
                          </a:solidFill>
                        </a:rPr>
                        <a:t>3</a:t>
                      </a:r>
                      <a:endParaRPr sz="1200">
                        <a:solidFill>
                          <a:srgbClr val="B7B7B7"/>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B7B7B7"/>
                          </a:solidFill>
                        </a:rPr>
                        <a:t>4</a:t>
                      </a:r>
                      <a:endParaRPr sz="1200">
                        <a:solidFill>
                          <a:srgbClr val="B7B7B7"/>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B7B7B7"/>
                          </a:solidFill>
                        </a:rPr>
                        <a:t>5</a:t>
                      </a:r>
                      <a:endParaRPr sz="1200">
                        <a:solidFill>
                          <a:srgbClr val="B7B7B7"/>
                        </a:solidFill>
                      </a:endParaRPr>
                    </a:p>
                  </a:txBody>
                  <a:tcPr marT="19050" marB="19050" marR="28575" marL="28575" anchor="b">
                    <a:solidFill>
                      <a:schemeClr val="lt1"/>
                    </a:solidFill>
                  </a:tcPr>
                </a:tc>
              </a:tr>
            </a:tbl>
          </a:graphicData>
        </a:graphic>
      </p:graphicFrame>
      <p:graphicFrame>
        <p:nvGraphicFramePr>
          <p:cNvPr id="50" name="Google Shape;50;p5"/>
          <p:cNvGraphicFramePr/>
          <p:nvPr/>
        </p:nvGraphicFramePr>
        <p:xfrm>
          <a:off x="7963225" y="905025"/>
          <a:ext cx="3000000" cy="3000000"/>
        </p:xfrm>
        <a:graphic>
          <a:graphicData uri="http://schemas.openxmlformats.org/drawingml/2006/table">
            <a:tbl>
              <a:tblPr>
                <a:noFill/>
                <a:tableStyleId>{02858591-36DF-4C6D-AFCD-38C47376863F}</a:tableStyleId>
              </a:tblPr>
              <a:tblGrid>
                <a:gridCol w="952500"/>
                <a:gridCol w="952500"/>
                <a:gridCol w="952500"/>
              </a:tblGrid>
              <a:tr h="106850">
                <a:tc>
                  <a:txBody>
                    <a:bodyPr/>
                    <a:lstStyle/>
                    <a:p>
                      <a:pPr indent="0" lvl="0" marL="0" rtl="0" algn="ctr">
                        <a:lnSpc>
                          <a:spcPct val="115000"/>
                        </a:lnSpc>
                        <a:spcBef>
                          <a:spcPts val="0"/>
                        </a:spcBef>
                        <a:spcAft>
                          <a:spcPts val="0"/>
                        </a:spcAft>
                        <a:buNone/>
                      </a:pPr>
                      <a:r>
                        <a:rPr lang="pt-BR" sz="1000"/>
                        <a:t>Semana</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Início</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Término</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31/12/2023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16/03/2024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23/03/2024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30/03/2024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31/04/2024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16/06/2024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22/06/2024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23/06/2024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29/06/2024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30/06/2024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06/07/2024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07/07/2024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13/07/2024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14/07/2024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20/07/2024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21/07/2024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27/07/2024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28/07/2024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03/08/2024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04/08/2024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10/08/2024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11/08/2024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17/08/2024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18/08/2024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24/08/2024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25/08/2024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31/08/2024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01/09/2024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07/09/2024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37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08/09/2024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14/09/2024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15/09/2024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21/09/2024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22/09/2024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28/09/2024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40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29/09/2024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05/10/2024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06/10/2024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12/10/2024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13/10/2024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19/10/2024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20/10/2024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26/10/2024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27/10/2024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02/11/2024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03/11/2024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09/11/2024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10/11/2024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16/11/2024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17/11/2024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23/11/2024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24/11/2024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30/11/2024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01/12/2024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07/12/2024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08/12/2024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14/12/2024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15/12/2024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21/12/2024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22/12/2024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28/12/2024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id="51" name="Google Shape;51;p5"/>
          <p:cNvPicPr preferRelativeResize="0"/>
          <p:nvPr/>
        </p:nvPicPr>
        <p:blipFill>
          <a:blip r:embed="rId4">
            <a:alphaModFix/>
          </a:blip>
          <a:stretch>
            <a:fillRect/>
          </a:stretch>
        </p:blipFill>
        <p:spPr>
          <a:xfrm>
            <a:off x="5660725" y="8116625"/>
            <a:ext cx="1584625" cy="1584599"/>
          </a:xfrm>
          <a:prstGeom prst="rect">
            <a:avLst/>
          </a:prstGeom>
          <a:noFill/>
          <a:ln>
            <a:noFill/>
          </a:ln>
        </p:spPr>
      </p:pic>
      <p:sp>
        <p:nvSpPr>
          <p:cNvPr id="52" name="Google Shape;52;p5"/>
          <p:cNvSpPr txBox="1"/>
          <p:nvPr/>
        </p:nvSpPr>
        <p:spPr>
          <a:xfrm>
            <a:off x="5600713" y="9567563"/>
            <a:ext cx="170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900">
                <a:solidFill>
                  <a:srgbClr val="666666"/>
                </a:solidFill>
              </a:rPr>
              <a:t>Leia o QR code para acessar os clippings publicados</a:t>
            </a:r>
            <a:endParaRPr sz="900">
              <a:solidFill>
                <a:srgbClr val="666666"/>
              </a:solidFill>
            </a:endParaRPr>
          </a:p>
        </p:txBody>
      </p:sp>
      <p:pic>
        <p:nvPicPr>
          <p:cNvPr id="53" name="Google Shape;53;p5"/>
          <p:cNvPicPr preferRelativeResize="0"/>
          <p:nvPr/>
        </p:nvPicPr>
        <p:blipFill>
          <a:blip r:embed="rId5">
            <a:alphaModFix/>
          </a:blip>
          <a:stretch>
            <a:fillRect/>
          </a:stretch>
        </p:blipFill>
        <p:spPr>
          <a:xfrm>
            <a:off x="-7242925" y="8298125"/>
            <a:ext cx="326160" cy="543600"/>
          </a:xfrm>
          <a:prstGeom prst="rect">
            <a:avLst/>
          </a:prstGeom>
          <a:noFill/>
          <a:ln>
            <a:noFill/>
          </a:ln>
        </p:spPr>
      </p:pic>
      <p:pic>
        <p:nvPicPr>
          <p:cNvPr id="54" name="Google Shape;54;p5"/>
          <p:cNvPicPr preferRelativeResize="0"/>
          <p:nvPr/>
        </p:nvPicPr>
        <p:blipFill>
          <a:blip r:embed="rId6">
            <a:alphaModFix/>
          </a:blip>
          <a:stretch>
            <a:fillRect/>
          </a:stretch>
        </p:blipFill>
        <p:spPr>
          <a:xfrm>
            <a:off x="-7258575" y="7502350"/>
            <a:ext cx="327144" cy="543600"/>
          </a:xfrm>
          <a:prstGeom prst="rect">
            <a:avLst/>
          </a:prstGeom>
          <a:noFill/>
          <a:ln>
            <a:noFill/>
          </a:ln>
        </p:spPr>
      </p:pic>
      <p:sp>
        <p:nvSpPr>
          <p:cNvPr id="55" name="Google Shape;55;p5"/>
          <p:cNvSpPr txBox="1"/>
          <p:nvPr/>
        </p:nvSpPr>
        <p:spPr>
          <a:xfrm>
            <a:off x="-6816450" y="7420115"/>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Roxo - Dia 19</a:t>
            </a:r>
            <a:endParaRPr b="1" sz="1200">
              <a:solidFill>
                <a:srgbClr val="666666"/>
              </a:solidFill>
            </a:endParaRPr>
          </a:p>
          <a:p>
            <a:pPr indent="0" lvl="0" marL="0" rtl="0" algn="l">
              <a:spcBef>
                <a:spcPts val="0"/>
              </a:spcBef>
              <a:spcAft>
                <a:spcPts val="0"/>
              </a:spcAft>
              <a:buNone/>
            </a:pPr>
            <a:r>
              <a:rPr lang="pt-BR" sz="1100">
                <a:solidFill>
                  <a:srgbClr val="666666"/>
                </a:solidFill>
              </a:rPr>
              <a:t>Dia mundial da doença inflamatória intestinal</a:t>
            </a:r>
            <a:endParaRPr sz="1100">
              <a:solidFill>
                <a:srgbClr val="666666"/>
              </a:solidFill>
            </a:endParaRPr>
          </a:p>
        </p:txBody>
      </p:sp>
      <p:sp>
        <p:nvSpPr>
          <p:cNvPr id="56" name="Google Shape;56;p5"/>
          <p:cNvSpPr txBox="1"/>
          <p:nvPr/>
        </p:nvSpPr>
        <p:spPr>
          <a:xfrm>
            <a:off x="-6816450" y="8131325"/>
            <a:ext cx="2596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Amarelo</a:t>
            </a:r>
            <a:endParaRPr b="1" sz="1200">
              <a:solidFill>
                <a:srgbClr val="666666"/>
              </a:solidFill>
            </a:endParaRPr>
          </a:p>
          <a:p>
            <a:pPr indent="0" lvl="0" marL="0" rtl="0" algn="l">
              <a:spcBef>
                <a:spcPts val="0"/>
              </a:spcBef>
              <a:spcAft>
                <a:spcPts val="0"/>
              </a:spcAft>
              <a:buNone/>
            </a:pPr>
            <a:r>
              <a:rPr lang="pt-BR" sz="1100">
                <a:solidFill>
                  <a:srgbClr val="666666"/>
                </a:solidFill>
              </a:rPr>
              <a:t>Movimento internacional, apartidário, de conscientização para redução de acidentes de trânsito</a:t>
            </a:r>
            <a:endParaRPr sz="1100">
              <a:solidFill>
                <a:srgbClr val="666666"/>
              </a:solidFill>
            </a:endParaRPr>
          </a:p>
        </p:txBody>
      </p:sp>
      <p:pic>
        <p:nvPicPr>
          <p:cNvPr id="57" name="Google Shape;57;p5"/>
          <p:cNvPicPr preferRelativeResize="0"/>
          <p:nvPr/>
        </p:nvPicPr>
        <p:blipFill>
          <a:blip r:embed="rId5">
            <a:alphaModFix/>
          </a:blip>
          <a:stretch>
            <a:fillRect/>
          </a:stretch>
        </p:blipFill>
        <p:spPr>
          <a:xfrm>
            <a:off x="-3690350" y="1162850"/>
            <a:ext cx="326160" cy="543600"/>
          </a:xfrm>
          <a:prstGeom prst="rect">
            <a:avLst/>
          </a:prstGeom>
          <a:noFill/>
          <a:ln>
            <a:noFill/>
          </a:ln>
        </p:spPr>
      </p:pic>
      <p:sp>
        <p:nvSpPr>
          <p:cNvPr id="58" name="Google Shape;58;p5"/>
          <p:cNvSpPr txBox="1"/>
          <p:nvPr/>
        </p:nvSpPr>
        <p:spPr>
          <a:xfrm>
            <a:off x="-3248725" y="1076486"/>
            <a:ext cx="2736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Julho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de luta contra as hepatites virais</a:t>
            </a:r>
            <a:endParaRPr sz="1100">
              <a:solidFill>
                <a:srgbClr val="666666"/>
              </a:solidFill>
            </a:endParaRPr>
          </a:p>
        </p:txBody>
      </p:sp>
      <p:pic>
        <p:nvPicPr>
          <p:cNvPr id="59" name="Google Shape;59;p5"/>
          <p:cNvPicPr preferRelativeResize="0"/>
          <p:nvPr/>
        </p:nvPicPr>
        <p:blipFill>
          <a:blip r:embed="rId7">
            <a:alphaModFix/>
          </a:blip>
          <a:stretch>
            <a:fillRect/>
          </a:stretch>
        </p:blipFill>
        <p:spPr>
          <a:xfrm>
            <a:off x="-3689690" y="2700901"/>
            <a:ext cx="324000" cy="540000"/>
          </a:xfrm>
          <a:prstGeom prst="rect">
            <a:avLst/>
          </a:prstGeom>
          <a:noFill/>
          <a:ln>
            <a:noFill/>
          </a:ln>
        </p:spPr>
      </p:pic>
      <p:pic>
        <p:nvPicPr>
          <p:cNvPr id="60" name="Google Shape;60;p5"/>
          <p:cNvPicPr preferRelativeResize="0"/>
          <p:nvPr/>
        </p:nvPicPr>
        <p:blipFill>
          <a:blip r:embed="rId8">
            <a:alphaModFix/>
          </a:blip>
          <a:stretch>
            <a:fillRect/>
          </a:stretch>
        </p:blipFill>
        <p:spPr>
          <a:xfrm>
            <a:off x="-3689115" y="2048593"/>
            <a:ext cx="324000" cy="540000"/>
          </a:xfrm>
          <a:prstGeom prst="rect">
            <a:avLst/>
          </a:prstGeom>
          <a:noFill/>
          <a:ln>
            <a:noFill/>
          </a:ln>
        </p:spPr>
      </p:pic>
      <p:sp>
        <p:nvSpPr>
          <p:cNvPr id="61" name="Google Shape;61;p5"/>
          <p:cNvSpPr txBox="1"/>
          <p:nvPr/>
        </p:nvSpPr>
        <p:spPr>
          <a:xfrm>
            <a:off x="-3258265" y="261525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Laranja - Dia 30</a:t>
            </a:r>
            <a:endParaRPr b="1" sz="1200">
              <a:solidFill>
                <a:srgbClr val="666666"/>
              </a:solidFill>
            </a:endParaRPr>
          </a:p>
          <a:p>
            <a:pPr indent="0" lvl="0" marL="0" rtl="0" algn="l">
              <a:spcBef>
                <a:spcPts val="0"/>
              </a:spcBef>
              <a:spcAft>
                <a:spcPts val="0"/>
              </a:spcAft>
              <a:buNone/>
            </a:pPr>
            <a:r>
              <a:rPr lang="pt-BR" sz="1100">
                <a:solidFill>
                  <a:srgbClr val="666666"/>
                </a:solidFill>
              </a:rPr>
              <a:t>Dia nacional de conscientização sobre esclerose múltipla</a:t>
            </a:r>
            <a:endParaRPr sz="1100">
              <a:solidFill>
                <a:srgbClr val="666666"/>
              </a:solidFill>
            </a:endParaRPr>
          </a:p>
        </p:txBody>
      </p:sp>
      <p:sp>
        <p:nvSpPr>
          <p:cNvPr id="62" name="Google Shape;62;p5"/>
          <p:cNvSpPr txBox="1"/>
          <p:nvPr/>
        </p:nvSpPr>
        <p:spPr>
          <a:xfrm>
            <a:off x="-3270515" y="2039143"/>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Dourado - Dia 1 a 7</a:t>
            </a:r>
            <a:endParaRPr b="1" sz="1200">
              <a:solidFill>
                <a:srgbClr val="666666"/>
              </a:solidFill>
            </a:endParaRPr>
          </a:p>
          <a:p>
            <a:pPr indent="0" lvl="0" marL="0" rtl="0" algn="l">
              <a:spcBef>
                <a:spcPts val="0"/>
              </a:spcBef>
              <a:spcAft>
                <a:spcPts val="0"/>
              </a:spcAft>
              <a:buNone/>
            </a:pPr>
            <a:r>
              <a:rPr lang="pt-BR" sz="1100">
                <a:solidFill>
                  <a:srgbClr val="666666"/>
                </a:solidFill>
              </a:rPr>
              <a:t>Semana mundial do aleitamento materno</a:t>
            </a:r>
            <a:endParaRPr sz="1100">
              <a:solidFill>
                <a:srgbClr val="666666"/>
              </a:solidFill>
            </a:endParaRPr>
          </a:p>
        </p:txBody>
      </p:sp>
      <p:pic>
        <p:nvPicPr>
          <p:cNvPr id="63" name="Google Shape;63;p5"/>
          <p:cNvPicPr preferRelativeResize="0"/>
          <p:nvPr/>
        </p:nvPicPr>
        <p:blipFill>
          <a:blip r:embed="rId9">
            <a:alphaModFix/>
          </a:blip>
          <a:stretch>
            <a:fillRect/>
          </a:stretch>
        </p:blipFill>
        <p:spPr>
          <a:xfrm>
            <a:off x="-3690340" y="3353890"/>
            <a:ext cx="324000" cy="540000"/>
          </a:xfrm>
          <a:prstGeom prst="rect">
            <a:avLst/>
          </a:prstGeom>
          <a:noFill/>
          <a:ln>
            <a:noFill/>
          </a:ln>
        </p:spPr>
      </p:pic>
      <p:sp>
        <p:nvSpPr>
          <p:cNvPr id="64" name="Google Shape;64;p5"/>
          <p:cNvSpPr txBox="1"/>
          <p:nvPr/>
        </p:nvSpPr>
        <p:spPr>
          <a:xfrm>
            <a:off x="-3244315" y="3260413"/>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Lilás</a:t>
            </a:r>
            <a:endParaRPr b="1" sz="1200">
              <a:solidFill>
                <a:srgbClr val="666666"/>
              </a:solidFill>
            </a:endParaRPr>
          </a:p>
          <a:p>
            <a:pPr indent="0" lvl="0" marL="0" rtl="0" algn="l">
              <a:spcBef>
                <a:spcPts val="0"/>
              </a:spcBef>
              <a:spcAft>
                <a:spcPts val="0"/>
              </a:spcAft>
              <a:buNone/>
            </a:pPr>
            <a:r>
              <a:rPr lang="pt-BR" sz="1100">
                <a:solidFill>
                  <a:srgbClr val="666666"/>
                </a:solidFill>
              </a:rPr>
              <a:t>Mês de enfrentamento da violência contra a mulher - 17 anos da Lei Maria da Penha</a:t>
            </a:r>
            <a:endParaRPr sz="1100">
              <a:solidFill>
                <a:srgbClr val="666666"/>
              </a:solidFill>
            </a:endParaRPr>
          </a:p>
        </p:txBody>
      </p:sp>
      <p:sp>
        <p:nvSpPr>
          <p:cNvPr id="65" name="Google Shape;65;p5"/>
          <p:cNvSpPr txBox="1"/>
          <p:nvPr/>
        </p:nvSpPr>
        <p:spPr>
          <a:xfrm>
            <a:off x="-3352887" y="759158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Novembro Azul</a:t>
            </a:r>
            <a:endParaRPr b="1" sz="1200">
              <a:solidFill>
                <a:srgbClr val="666666"/>
              </a:solidFill>
            </a:endParaRPr>
          </a:p>
          <a:p>
            <a:pPr indent="0" lvl="0" marL="0" rtl="0" algn="l">
              <a:spcBef>
                <a:spcPts val="0"/>
              </a:spcBef>
              <a:spcAft>
                <a:spcPts val="0"/>
              </a:spcAft>
              <a:buNone/>
            </a:pPr>
            <a:r>
              <a:rPr lang="pt-BR" sz="1100">
                <a:solidFill>
                  <a:srgbClr val="666666"/>
                </a:solidFill>
              </a:rPr>
              <a:t>Mês mundial de combate ao câncer</a:t>
            </a:r>
            <a:endParaRPr sz="1100">
              <a:solidFill>
                <a:srgbClr val="666666"/>
              </a:solidFill>
            </a:endParaRPr>
          </a:p>
          <a:p>
            <a:pPr indent="0" lvl="0" marL="0" rtl="0" algn="l">
              <a:spcBef>
                <a:spcPts val="0"/>
              </a:spcBef>
              <a:spcAft>
                <a:spcPts val="0"/>
              </a:spcAft>
              <a:buNone/>
            </a:pPr>
            <a:r>
              <a:rPr lang="pt-BR" sz="1100">
                <a:solidFill>
                  <a:srgbClr val="666666"/>
                </a:solidFill>
              </a:rPr>
              <a:t>de próstata</a:t>
            </a:r>
            <a:endParaRPr sz="1100">
              <a:solidFill>
                <a:srgbClr val="666666"/>
              </a:solidFill>
            </a:endParaRPr>
          </a:p>
        </p:txBody>
      </p:sp>
      <p:pic>
        <p:nvPicPr>
          <p:cNvPr id="66" name="Google Shape;66;p5"/>
          <p:cNvPicPr preferRelativeResize="0"/>
          <p:nvPr/>
        </p:nvPicPr>
        <p:blipFill>
          <a:blip r:embed="rId10">
            <a:alphaModFix/>
          </a:blip>
          <a:stretch>
            <a:fillRect/>
          </a:stretch>
        </p:blipFill>
        <p:spPr>
          <a:xfrm>
            <a:off x="-3683387" y="5477325"/>
            <a:ext cx="324000" cy="541038"/>
          </a:xfrm>
          <a:prstGeom prst="rect">
            <a:avLst/>
          </a:prstGeom>
          <a:noFill/>
          <a:ln>
            <a:noFill/>
          </a:ln>
        </p:spPr>
      </p:pic>
      <p:pic>
        <p:nvPicPr>
          <p:cNvPr id="67" name="Google Shape;67;p5"/>
          <p:cNvPicPr preferRelativeResize="0"/>
          <p:nvPr/>
        </p:nvPicPr>
        <p:blipFill>
          <a:blip r:embed="rId11">
            <a:alphaModFix/>
          </a:blip>
          <a:stretch>
            <a:fillRect/>
          </a:stretch>
        </p:blipFill>
        <p:spPr>
          <a:xfrm>
            <a:off x="-3690362" y="4824975"/>
            <a:ext cx="324000" cy="541038"/>
          </a:xfrm>
          <a:prstGeom prst="rect">
            <a:avLst/>
          </a:prstGeom>
          <a:noFill/>
          <a:ln>
            <a:noFill/>
          </a:ln>
        </p:spPr>
      </p:pic>
      <p:pic>
        <p:nvPicPr>
          <p:cNvPr id="68" name="Google Shape;68;p5"/>
          <p:cNvPicPr preferRelativeResize="0"/>
          <p:nvPr/>
        </p:nvPicPr>
        <p:blipFill>
          <a:blip r:embed="rId12">
            <a:alphaModFix/>
          </a:blip>
          <a:stretch>
            <a:fillRect/>
          </a:stretch>
        </p:blipFill>
        <p:spPr>
          <a:xfrm>
            <a:off x="-3682162" y="4172600"/>
            <a:ext cx="324000" cy="541080"/>
          </a:xfrm>
          <a:prstGeom prst="rect">
            <a:avLst/>
          </a:prstGeom>
          <a:noFill/>
          <a:ln>
            <a:noFill/>
          </a:ln>
        </p:spPr>
      </p:pic>
      <p:sp>
        <p:nvSpPr>
          <p:cNvPr id="69" name="Google Shape;69;p5"/>
          <p:cNvSpPr txBox="1"/>
          <p:nvPr/>
        </p:nvSpPr>
        <p:spPr>
          <a:xfrm>
            <a:off x="-3251312" y="482345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Verde - Dia 27</a:t>
            </a:r>
            <a:endParaRPr b="1" sz="1200">
              <a:solidFill>
                <a:srgbClr val="666666"/>
              </a:solidFill>
            </a:endParaRPr>
          </a:p>
          <a:p>
            <a:pPr indent="0" lvl="0" marL="0" rtl="0" algn="l">
              <a:spcBef>
                <a:spcPts val="0"/>
              </a:spcBef>
              <a:spcAft>
                <a:spcPts val="0"/>
              </a:spcAft>
              <a:buNone/>
            </a:pPr>
            <a:r>
              <a:rPr lang="pt-BR" sz="1100">
                <a:solidFill>
                  <a:srgbClr val="666666"/>
                </a:solidFill>
              </a:rPr>
              <a:t>Dia Nacional da Doação de Órgãos</a:t>
            </a:r>
            <a:endParaRPr sz="1100">
              <a:solidFill>
                <a:srgbClr val="666666"/>
              </a:solidFill>
            </a:endParaRPr>
          </a:p>
        </p:txBody>
      </p:sp>
      <p:sp>
        <p:nvSpPr>
          <p:cNvPr id="70" name="Google Shape;70;p5"/>
          <p:cNvSpPr txBox="1"/>
          <p:nvPr/>
        </p:nvSpPr>
        <p:spPr>
          <a:xfrm>
            <a:off x="-3263562" y="416256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da Prevenção ao Suicídio</a:t>
            </a:r>
            <a:endParaRPr sz="1100">
              <a:solidFill>
                <a:srgbClr val="666666"/>
              </a:solidFill>
            </a:endParaRPr>
          </a:p>
        </p:txBody>
      </p:sp>
      <p:sp>
        <p:nvSpPr>
          <p:cNvPr id="71" name="Google Shape;71;p5"/>
          <p:cNvSpPr txBox="1"/>
          <p:nvPr/>
        </p:nvSpPr>
        <p:spPr>
          <a:xfrm>
            <a:off x="-3237362" y="547804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Vermelho - Dia 29</a:t>
            </a:r>
            <a:endParaRPr b="1" sz="1200">
              <a:solidFill>
                <a:srgbClr val="666666"/>
              </a:solidFill>
            </a:endParaRPr>
          </a:p>
          <a:p>
            <a:pPr indent="0" lvl="0" marL="0" rtl="0" algn="l">
              <a:spcBef>
                <a:spcPts val="0"/>
              </a:spcBef>
              <a:spcAft>
                <a:spcPts val="0"/>
              </a:spcAft>
              <a:buNone/>
            </a:pPr>
            <a:r>
              <a:rPr lang="pt-BR" sz="1100">
                <a:solidFill>
                  <a:srgbClr val="666666"/>
                </a:solidFill>
              </a:rPr>
              <a:t>Dia Mundial do Coração</a:t>
            </a:r>
            <a:endParaRPr sz="1100">
              <a:solidFill>
                <a:srgbClr val="666666"/>
              </a:solidFill>
            </a:endParaRPr>
          </a:p>
        </p:txBody>
      </p:sp>
      <p:pic>
        <p:nvPicPr>
          <p:cNvPr id="72" name="Google Shape;72;p5"/>
          <p:cNvPicPr preferRelativeResize="0"/>
          <p:nvPr/>
        </p:nvPicPr>
        <p:blipFill>
          <a:blip r:embed="rId13">
            <a:alphaModFix/>
          </a:blip>
          <a:stretch>
            <a:fillRect/>
          </a:stretch>
        </p:blipFill>
        <p:spPr>
          <a:xfrm>
            <a:off x="-3683387" y="6573774"/>
            <a:ext cx="323145" cy="540000"/>
          </a:xfrm>
          <a:prstGeom prst="rect">
            <a:avLst/>
          </a:prstGeom>
          <a:noFill/>
          <a:ln>
            <a:noFill/>
          </a:ln>
        </p:spPr>
      </p:pic>
      <p:sp>
        <p:nvSpPr>
          <p:cNvPr id="73" name="Google Shape;73;p5"/>
          <p:cNvSpPr txBox="1"/>
          <p:nvPr/>
        </p:nvSpPr>
        <p:spPr>
          <a:xfrm>
            <a:off x="-3265212" y="6562887"/>
            <a:ext cx="2777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Outubro Rosa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o câncer de mama</a:t>
            </a:r>
            <a:endParaRPr sz="1100">
              <a:solidFill>
                <a:srgbClr val="666666"/>
              </a:solidFill>
            </a:endParaRPr>
          </a:p>
        </p:txBody>
      </p:sp>
      <p:pic>
        <p:nvPicPr>
          <p:cNvPr id="74" name="Google Shape;74;p5"/>
          <p:cNvPicPr preferRelativeResize="0"/>
          <p:nvPr/>
        </p:nvPicPr>
        <p:blipFill>
          <a:blip r:embed="rId7">
            <a:alphaModFix/>
          </a:blip>
          <a:stretch>
            <a:fillRect/>
          </a:stretch>
        </p:blipFill>
        <p:spPr>
          <a:xfrm>
            <a:off x="-3587413" y="9496010"/>
            <a:ext cx="324000" cy="540000"/>
          </a:xfrm>
          <a:prstGeom prst="rect">
            <a:avLst/>
          </a:prstGeom>
          <a:noFill/>
          <a:ln>
            <a:noFill/>
          </a:ln>
        </p:spPr>
      </p:pic>
      <p:sp>
        <p:nvSpPr>
          <p:cNvPr id="75" name="Google Shape;75;p5"/>
          <p:cNvSpPr txBox="1"/>
          <p:nvPr/>
        </p:nvSpPr>
        <p:spPr>
          <a:xfrm>
            <a:off x="-3155988" y="9400560"/>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Dezembro Laranja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da prevenção do câncer de pele</a:t>
            </a:r>
            <a:endParaRPr sz="1100">
              <a:solidFill>
                <a:srgbClr val="666666"/>
              </a:solidFill>
            </a:endParaRPr>
          </a:p>
        </p:txBody>
      </p:sp>
      <p:pic>
        <p:nvPicPr>
          <p:cNvPr id="76" name="Google Shape;76;p5"/>
          <p:cNvPicPr preferRelativeResize="0"/>
          <p:nvPr/>
        </p:nvPicPr>
        <p:blipFill>
          <a:blip r:embed="rId10">
            <a:alphaModFix/>
          </a:blip>
          <a:stretch>
            <a:fillRect/>
          </a:stretch>
        </p:blipFill>
        <p:spPr>
          <a:xfrm>
            <a:off x="-3587423" y="8678655"/>
            <a:ext cx="324000" cy="541038"/>
          </a:xfrm>
          <a:prstGeom prst="rect">
            <a:avLst/>
          </a:prstGeom>
          <a:noFill/>
          <a:ln>
            <a:noFill/>
          </a:ln>
        </p:spPr>
      </p:pic>
      <p:sp>
        <p:nvSpPr>
          <p:cNvPr id="77" name="Google Shape;77;p5"/>
          <p:cNvSpPr txBox="1"/>
          <p:nvPr/>
        </p:nvSpPr>
        <p:spPr>
          <a:xfrm>
            <a:off x="-3141398" y="865977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Dezembro Vermelho - Dia 01</a:t>
            </a:r>
            <a:endParaRPr b="1" sz="1200">
              <a:solidFill>
                <a:srgbClr val="666666"/>
              </a:solidFill>
            </a:endParaRPr>
          </a:p>
          <a:p>
            <a:pPr indent="0" lvl="0" marL="0" rtl="0" algn="l">
              <a:spcBef>
                <a:spcPts val="0"/>
              </a:spcBef>
              <a:spcAft>
                <a:spcPts val="0"/>
              </a:spcAft>
              <a:buNone/>
            </a:pPr>
            <a:r>
              <a:rPr lang="pt-BR" sz="1100">
                <a:solidFill>
                  <a:srgbClr val="666666"/>
                </a:solidFill>
              </a:rPr>
              <a:t>Dia mundial da luta contra a AIDS</a:t>
            </a:r>
            <a:endParaRPr sz="1100">
              <a:solidFill>
                <a:srgbClr val="666666"/>
              </a:solidFill>
            </a:endParaRPr>
          </a:p>
        </p:txBody>
      </p:sp>
      <p:pic>
        <p:nvPicPr>
          <p:cNvPr id="78" name="Google Shape;78;p5"/>
          <p:cNvPicPr preferRelativeResize="0"/>
          <p:nvPr/>
        </p:nvPicPr>
        <p:blipFill>
          <a:blip r:embed="rId14">
            <a:alphaModFix/>
          </a:blip>
          <a:stretch>
            <a:fillRect/>
          </a:stretch>
        </p:blipFill>
        <p:spPr>
          <a:xfrm>
            <a:off x="-7347312" y="1256530"/>
            <a:ext cx="329400" cy="540000"/>
          </a:xfrm>
          <a:prstGeom prst="rect">
            <a:avLst/>
          </a:prstGeom>
          <a:noFill/>
          <a:ln>
            <a:noFill/>
          </a:ln>
        </p:spPr>
      </p:pic>
      <p:sp>
        <p:nvSpPr>
          <p:cNvPr id="79" name="Google Shape;79;p5"/>
          <p:cNvSpPr txBox="1"/>
          <p:nvPr/>
        </p:nvSpPr>
        <p:spPr>
          <a:xfrm>
            <a:off x="-6898573" y="116285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Janeiro Branco</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da</a:t>
            </a:r>
            <a:endParaRPr sz="1100">
              <a:solidFill>
                <a:srgbClr val="666666"/>
              </a:solidFill>
            </a:endParaRPr>
          </a:p>
          <a:p>
            <a:pPr indent="0" lvl="0" marL="0" rtl="0" algn="l">
              <a:spcBef>
                <a:spcPts val="0"/>
              </a:spcBef>
              <a:spcAft>
                <a:spcPts val="0"/>
              </a:spcAft>
              <a:buNone/>
            </a:pPr>
            <a:r>
              <a:rPr lang="pt-BR" sz="1100">
                <a:solidFill>
                  <a:srgbClr val="666666"/>
                </a:solidFill>
              </a:rPr>
              <a:t>saúde mental e emocional</a:t>
            </a:r>
            <a:endParaRPr sz="1100">
              <a:solidFill>
                <a:srgbClr val="666666"/>
              </a:solidFill>
            </a:endParaRPr>
          </a:p>
        </p:txBody>
      </p:sp>
      <p:pic>
        <p:nvPicPr>
          <p:cNvPr id="80" name="Google Shape;80;p5"/>
          <p:cNvPicPr preferRelativeResize="0"/>
          <p:nvPr/>
        </p:nvPicPr>
        <p:blipFill>
          <a:blip r:embed="rId15">
            <a:alphaModFix/>
          </a:blip>
          <a:stretch>
            <a:fillRect/>
          </a:stretch>
        </p:blipFill>
        <p:spPr>
          <a:xfrm>
            <a:off x="-7346825" y="2205900"/>
            <a:ext cx="324000" cy="540000"/>
          </a:xfrm>
          <a:prstGeom prst="rect">
            <a:avLst/>
          </a:prstGeom>
          <a:noFill/>
          <a:ln>
            <a:noFill/>
          </a:ln>
        </p:spPr>
      </p:pic>
      <p:sp>
        <p:nvSpPr>
          <p:cNvPr id="81" name="Google Shape;81;p5"/>
          <p:cNvSpPr txBox="1"/>
          <p:nvPr/>
        </p:nvSpPr>
        <p:spPr>
          <a:xfrm>
            <a:off x="-6921400" y="2121890"/>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Fevereiro Laranja</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 e combate à Leucemia</a:t>
            </a:r>
            <a:endParaRPr sz="1100">
              <a:solidFill>
                <a:srgbClr val="666666"/>
              </a:solidFill>
            </a:endParaRPr>
          </a:p>
        </p:txBody>
      </p:sp>
      <p:pic>
        <p:nvPicPr>
          <p:cNvPr id="82" name="Google Shape;82;p5"/>
          <p:cNvPicPr preferRelativeResize="0"/>
          <p:nvPr/>
        </p:nvPicPr>
        <p:blipFill>
          <a:blip r:embed="rId16">
            <a:alphaModFix/>
          </a:blip>
          <a:stretch>
            <a:fillRect/>
          </a:stretch>
        </p:blipFill>
        <p:spPr>
          <a:xfrm>
            <a:off x="-7347312" y="2917096"/>
            <a:ext cx="324977" cy="540000"/>
          </a:xfrm>
          <a:prstGeom prst="rect">
            <a:avLst/>
          </a:prstGeom>
          <a:noFill/>
          <a:ln>
            <a:noFill/>
          </a:ln>
        </p:spPr>
      </p:pic>
      <p:sp>
        <p:nvSpPr>
          <p:cNvPr id="83" name="Google Shape;83;p5"/>
          <p:cNvSpPr txBox="1"/>
          <p:nvPr/>
        </p:nvSpPr>
        <p:spPr>
          <a:xfrm>
            <a:off x="-6921400" y="2833102"/>
            <a:ext cx="2736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Fevereiro Roxo</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a:t>
            </a:r>
            <a:endParaRPr sz="1100">
              <a:solidFill>
                <a:srgbClr val="666666"/>
              </a:solidFill>
            </a:endParaRPr>
          </a:p>
          <a:p>
            <a:pPr indent="0" lvl="0" marL="0" rtl="0" algn="l">
              <a:spcBef>
                <a:spcPts val="0"/>
              </a:spcBef>
              <a:spcAft>
                <a:spcPts val="0"/>
              </a:spcAft>
              <a:buNone/>
            </a:pPr>
            <a:r>
              <a:rPr lang="pt-BR" sz="1100">
                <a:solidFill>
                  <a:srgbClr val="666666"/>
                </a:solidFill>
              </a:rPr>
              <a:t>sobre a doença do Lúpus, da Fibromialgia e do Mal de Alzheimer</a:t>
            </a:r>
            <a:endParaRPr sz="1100">
              <a:solidFill>
                <a:srgbClr val="666666"/>
              </a:solidFill>
            </a:endParaRPr>
          </a:p>
        </p:txBody>
      </p:sp>
      <p:pic>
        <p:nvPicPr>
          <p:cNvPr id="84" name="Google Shape;84;p5"/>
          <p:cNvPicPr preferRelativeResize="0"/>
          <p:nvPr/>
        </p:nvPicPr>
        <p:blipFill>
          <a:blip r:embed="rId17">
            <a:alphaModFix/>
          </a:blip>
          <a:stretch>
            <a:fillRect/>
          </a:stretch>
        </p:blipFill>
        <p:spPr>
          <a:xfrm>
            <a:off x="-7435512" y="4613855"/>
            <a:ext cx="324000" cy="542077"/>
          </a:xfrm>
          <a:prstGeom prst="rect">
            <a:avLst/>
          </a:prstGeom>
          <a:noFill/>
          <a:ln>
            <a:noFill/>
          </a:ln>
        </p:spPr>
      </p:pic>
      <p:pic>
        <p:nvPicPr>
          <p:cNvPr id="85" name="Google Shape;85;p5"/>
          <p:cNvPicPr preferRelativeResize="0"/>
          <p:nvPr/>
        </p:nvPicPr>
        <p:blipFill>
          <a:blip r:embed="rId18">
            <a:alphaModFix/>
          </a:blip>
          <a:stretch>
            <a:fillRect/>
          </a:stretch>
        </p:blipFill>
        <p:spPr>
          <a:xfrm>
            <a:off x="-7435512" y="3902655"/>
            <a:ext cx="324000" cy="542077"/>
          </a:xfrm>
          <a:prstGeom prst="rect">
            <a:avLst/>
          </a:prstGeom>
          <a:noFill/>
          <a:ln>
            <a:noFill/>
          </a:ln>
        </p:spPr>
      </p:pic>
      <p:sp>
        <p:nvSpPr>
          <p:cNvPr id="86" name="Google Shape;86;p5"/>
          <p:cNvSpPr txBox="1"/>
          <p:nvPr/>
        </p:nvSpPr>
        <p:spPr>
          <a:xfrm>
            <a:off x="-7010100" y="3819682"/>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Março Lilás</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prevenção do câncer do colo do útero</a:t>
            </a:r>
            <a:endParaRPr sz="1100">
              <a:solidFill>
                <a:srgbClr val="666666"/>
              </a:solidFill>
            </a:endParaRPr>
          </a:p>
        </p:txBody>
      </p:sp>
      <p:sp>
        <p:nvSpPr>
          <p:cNvPr id="87" name="Google Shape;87;p5"/>
          <p:cNvSpPr txBox="1"/>
          <p:nvPr/>
        </p:nvSpPr>
        <p:spPr>
          <a:xfrm>
            <a:off x="-7010100" y="4530895"/>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Março Azul-marinho</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a:t>
            </a:r>
            <a:endParaRPr sz="1100">
              <a:solidFill>
                <a:srgbClr val="666666"/>
              </a:solidFill>
            </a:endParaRPr>
          </a:p>
          <a:p>
            <a:pPr indent="0" lvl="0" marL="0" rtl="0" algn="l">
              <a:spcBef>
                <a:spcPts val="0"/>
              </a:spcBef>
              <a:spcAft>
                <a:spcPts val="0"/>
              </a:spcAft>
              <a:buNone/>
            </a:pPr>
            <a:r>
              <a:rPr lang="pt-BR" sz="1100">
                <a:solidFill>
                  <a:srgbClr val="666666"/>
                </a:solidFill>
              </a:rPr>
              <a:t>e prevenção do câncer colorretal</a:t>
            </a:r>
            <a:endParaRPr sz="1100">
              <a:solidFill>
                <a:srgbClr val="666666"/>
              </a:solidFill>
            </a:endParaRPr>
          </a:p>
        </p:txBody>
      </p:sp>
      <p:pic>
        <p:nvPicPr>
          <p:cNvPr id="88" name="Google Shape;88;p5"/>
          <p:cNvPicPr preferRelativeResize="0"/>
          <p:nvPr/>
        </p:nvPicPr>
        <p:blipFill>
          <a:blip r:embed="rId11">
            <a:alphaModFix/>
          </a:blip>
          <a:stretch>
            <a:fillRect/>
          </a:stretch>
        </p:blipFill>
        <p:spPr>
          <a:xfrm>
            <a:off x="-7485662" y="6414600"/>
            <a:ext cx="324000" cy="541038"/>
          </a:xfrm>
          <a:prstGeom prst="rect">
            <a:avLst/>
          </a:prstGeom>
          <a:noFill/>
          <a:ln>
            <a:noFill/>
          </a:ln>
        </p:spPr>
      </p:pic>
      <p:pic>
        <p:nvPicPr>
          <p:cNvPr id="89" name="Google Shape;89;p5"/>
          <p:cNvPicPr preferRelativeResize="0"/>
          <p:nvPr/>
        </p:nvPicPr>
        <p:blipFill>
          <a:blip r:embed="rId3">
            <a:alphaModFix/>
          </a:blip>
          <a:stretch>
            <a:fillRect/>
          </a:stretch>
        </p:blipFill>
        <p:spPr>
          <a:xfrm>
            <a:off x="-7486293" y="5703901"/>
            <a:ext cx="325263" cy="540000"/>
          </a:xfrm>
          <a:prstGeom prst="rect">
            <a:avLst/>
          </a:prstGeom>
          <a:noFill/>
          <a:ln>
            <a:noFill/>
          </a:ln>
        </p:spPr>
      </p:pic>
      <p:sp>
        <p:nvSpPr>
          <p:cNvPr id="90" name="Google Shape;90;p5"/>
          <p:cNvSpPr txBox="1"/>
          <p:nvPr/>
        </p:nvSpPr>
        <p:spPr>
          <a:xfrm>
            <a:off x="-7060250" y="5619907"/>
            <a:ext cx="2736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Abril Azul - Dia 2</a:t>
            </a:r>
            <a:endParaRPr b="1" sz="1200">
              <a:solidFill>
                <a:srgbClr val="666666"/>
              </a:solidFill>
            </a:endParaRPr>
          </a:p>
          <a:p>
            <a:pPr indent="0" lvl="0" marL="0" rtl="0" algn="l">
              <a:spcBef>
                <a:spcPts val="0"/>
              </a:spcBef>
              <a:spcAft>
                <a:spcPts val="0"/>
              </a:spcAft>
              <a:buNone/>
            </a:pPr>
            <a:r>
              <a:rPr lang="pt-BR" sz="1100">
                <a:solidFill>
                  <a:srgbClr val="666666"/>
                </a:solidFill>
              </a:rPr>
              <a:t>Dia da Conscientização sobre o Autismo</a:t>
            </a:r>
            <a:endParaRPr sz="1100">
              <a:solidFill>
                <a:srgbClr val="666666"/>
              </a:solidFill>
            </a:endParaRPr>
          </a:p>
        </p:txBody>
      </p:sp>
      <p:sp>
        <p:nvSpPr>
          <p:cNvPr id="91" name="Google Shape;91;p5"/>
          <p:cNvSpPr txBox="1"/>
          <p:nvPr/>
        </p:nvSpPr>
        <p:spPr>
          <a:xfrm>
            <a:off x="-7060250" y="6331120"/>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Abril Verde</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segurança e saúde no trabalho</a:t>
            </a:r>
            <a:endParaRPr sz="1100">
              <a:solidFill>
                <a:srgbClr val="666666"/>
              </a:solidFill>
            </a:endParaRPr>
          </a:p>
        </p:txBody>
      </p:sp>
      <p:pic>
        <p:nvPicPr>
          <p:cNvPr id="92" name="Google Shape;92;p5"/>
          <p:cNvPicPr preferRelativeResize="0"/>
          <p:nvPr/>
        </p:nvPicPr>
        <p:blipFill>
          <a:blip r:embed="rId10">
            <a:alphaModFix/>
          </a:blip>
          <a:stretch>
            <a:fillRect/>
          </a:stretch>
        </p:blipFill>
        <p:spPr>
          <a:xfrm>
            <a:off x="4108913" y="5467375"/>
            <a:ext cx="324000" cy="541038"/>
          </a:xfrm>
          <a:prstGeom prst="rect">
            <a:avLst/>
          </a:prstGeom>
          <a:noFill/>
          <a:ln>
            <a:noFill/>
          </a:ln>
        </p:spPr>
      </p:pic>
      <p:pic>
        <p:nvPicPr>
          <p:cNvPr id="93" name="Google Shape;93;p5"/>
          <p:cNvPicPr preferRelativeResize="0"/>
          <p:nvPr/>
        </p:nvPicPr>
        <p:blipFill>
          <a:blip r:embed="rId11">
            <a:alphaModFix/>
          </a:blip>
          <a:stretch>
            <a:fillRect/>
          </a:stretch>
        </p:blipFill>
        <p:spPr>
          <a:xfrm>
            <a:off x="4101938" y="4815025"/>
            <a:ext cx="324000" cy="541038"/>
          </a:xfrm>
          <a:prstGeom prst="rect">
            <a:avLst/>
          </a:prstGeom>
          <a:noFill/>
          <a:ln>
            <a:noFill/>
          </a:ln>
        </p:spPr>
      </p:pic>
      <p:pic>
        <p:nvPicPr>
          <p:cNvPr id="94" name="Google Shape;94;p5"/>
          <p:cNvPicPr preferRelativeResize="0"/>
          <p:nvPr/>
        </p:nvPicPr>
        <p:blipFill>
          <a:blip r:embed="rId12">
            <a:alphaModFix/>
          </a:blip>
          <a:stretch>
            <a:fillRect/>
          </a:stretch>
        </p:blipFill>
        <p:spPr>
          <a:xfrm>
            <a:off x="4110138" y="4162650"/>
            <a:ext cx="324000" cy="541080"/>
          </a:xfrm>
          <a:prstGeom prst="rect">
            <a:avLst/>
          </a:prstGeom>
          <a:noFill/>
          <a:ln>
            <a:noFill/>
          </a:ln>
        </p:spPr>
      </p:pic>
      <p:sp>
        <p:nvSpPr>
          <p:cNvPr id="95" name="Google Shape;95;p5"/>
          <p:cNvSpPr txBox="1"/>
          <p:nvPr/>
        </p:nvSpPr>
        <p:spPr>
          <a:xfrm>
            <a:off x="4540988" y="481350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Verde - Dia 27</a:t>
            </a:r>
            <a:endParaRPr b="1" sz="1200">
              <a:solidFill>
                <a:srgbClr val="666666"/>
              </a:solidFill>
            </a:endParaRPr>
          </a:p>
          <a:p>
            <a:pPr indent="0" lvl="0" marL="0" rtl="0" algn="l">
              <a:spcBef>
                <a:spcPts val="0"/>
              </a:spcBef>
              <a:spcAft>
                <a:spcPts val="0"/>
              </a:spcAft>
              <a:buNone/>
            </a:pPr>
            <a:r>
              <a:rPr lang="pt-BR" sz="1100">
                <a:solidFill>
                  <a:srgbClr val="666666"/>
                </a:solidFill>
              </a:rPr>
              <a:t>Dia Nacional da Doação de Órgãos</a:t>
            </a:r>
            <a:endParaRPr sz="1100">
              <a:solidFill>
                <a:srgbClr val="666666"/>
              </a:solidFill>
            </a:endParaRPr>
          </a:p>
        </p:txBody>
      </p:sp>
      <p:sp>
        <p:nvSpPr>
          <p:cNvPr id="96" name="Google Shape;96;p5"/>
          <p:cNvSpPr txBox="1"/>
          <p:nvPr/>
        </p:nvSpPr>
        <p:spPr>
          <a:xfrm>
            <a:off x="4528738" y="415261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da Prevenção ao Suicídio</a:t>
            </a:r>
            <a:endParaRPr sz="1100">
              <a:solidFill>
                <a:srgbClr val="666666"/>
              </a:solidFill>
            </a:endParaRPr>
          </a:p>
        </p:txBody>
      </p:sp>
      <p:sp>
        <p:nvSpPr>
          <p:cNvPr id="97" name="Google Shape;97;p5"/>
          <p:cNvSpPr txBox="1"/>
          <p:nvPr/>
        </p:nvSpPr>
        <p:spPr>
          <a:xfrm>
            <a:off x="4554938" y="546809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Vermelho - Dia 29</a:t>
            </a:r>
            <a:endParaRPr b="1" sz="1200">
              <a:solidFill>
                <a:srgbClr val="666666"/>
              </a:solidFill>
            </a:endParaRPr>
          </a:p>
          <a:p>
            <a:pPr indent="0" lvl="0" marL="0" rtl="0" algn="l">
              <a:spcBef>
                <a:spcPts val="0"/>
              </a:spcBef>
              <a:spcAft>
                <a:spcPts val="0"/>
              </a:spcAft>
              <a:buNone/>
            </a:pPr>
            <a:r>
              <a:rPr lang="pt-BR" sz="1100">
                <a:solidFill>
                  <a:srgbClr val="666666"/>
                </a:solidFill>
              </a:rPr>
              <a:t>Dia Mundial do Coração</a:t>
            </a:r>
            <a:endParaRPr sz="1100">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03" name="Google Shape;103;p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04" name="Google Shape;104;p6"/>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a:t>
            </a:r>
            <a:r>
              <a:rPr b="1" lang="pt-BR">
                <a:solidFill>
                  <a:schemeClr val="lt1"/>
                </a:solidFill>
              </a:rPr>
              <a:t>INTERNACIONAIS</a:t>
            </a:r>
            <a:endParaRPr b="1">
              <a:solidFill>
                <a:schemeClr val="lt1"/>
              </a:solidFill>
            </a:endParaRPr>
          </a:p>
        </p:txBody>
      </p:sp>
      <p:sp>
        <p:nvSpPr>
          <p:cNvPr id="105" name="Google Shape;105;p6"/>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106" name="Google Shape;106;p6"/>
          <p:cNvSpPr txBox="1"/>
          <p:nvPr/>
        </p:nvSpPr>
        <p:spPr>
          <a:xfrm>
            <a:off x="2250000" y="1761200"/>
            <a:ext cx="4791300" cy="20010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0"/>
              </a:spcAft>
              <a:buClr>
                <a:schemeClr val="dk1"/>
              </a:buClr>
              <a:buSzPts val="1100"/>
              <a:buFont typeface="Arial"/>
              <a:buNone/>
            </a:pPr>
            <a:r>
              <a:rPr lang="pt-BR" sz="1200">
                <a:solidFill>
                  <a:srgbClr val="666666"/>
                </a:solidFill>
              </a:rPr>
              <a:t>Cerca de 30 mil casos suspeitos de mpox foram registrados na África até agora neste ano, a maioria deles na República Democrática do Congo, onde os testes se esgotaram, informou a Organização Mundial da Saúde nesta segunda-feira (23). Mais de 800 pessoas morreram com suspeita da doença em todo o continente nesse período, disse o órgão de saúde da ONU em seu relatório. Burundi, vizinho do Congo na África Central, também foi atingido por um surto crescente, acrescentou.</a:t>
            </a:r>
            <a:endParaRPr sz="1200">
              <a:solidFill>
                <a:srgbClr val="666666"/>
              </a:solidFill>
            </a:endParaRPr>
          </a:p>
          <a:p>
            <a:pPr indent="0" lvl="0" marL="0" rtl="0" algn="just">
              <a:spcBef>
                <a:spcPts val="1200"/>
              </a:spcBef>
              <a:spcAft>
                <a:spcPts val="0"/>
              </a:spcAft>
              <a:buClr>
                <a:schemeClr val="dk1"/>
              </a:buClr>
              <a:buSzPts val="1100"/>
              <a:buFont typeface="Arial"/>
              <a:buNone/>
            </a:pPr>
            <a:r>
              <a:t/>
            </a:r>
            <a:endParaRPr sz="1200">
              <a:solidFill>
                <a:srgbClr val="666666"/>
              </a:solidFill>
            </a:endParaRPr>
          </a:p>
        </p:txBody>
      </p:sp>
      <p:sp>
        <p:nvSpPr>
          <p:cNvPr id="107" name="Google Shape;107;p6"/>
          <p:cNvSpPr txBox="1"/>
          <p:nvPr/>
        </p:nvSpPr>
        <p:spPr>
          <a:xfrm>
            <a:off x="341675" y="1336525"/>
            <a:ext cx="68331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B"/>
                </a:solidFill>
              </a:rPr>
              <a:t>OMS: África soma quase 30 mil casos suspeitos de mpox este ano</a:t>
            </a:r>
            <a:endParaRPr b="1" sz="1200">
              <a:solidFill>
                <a:srgbClr val="004FAB"/>
              </a:solidFill>
            </a:endParaRPr>
          </a:p>
        </p:txBody>
      </p:sp>
      <p:sp>
        <p:nvSpPr>
          <p:cNvPr id="108" name="Google Shape;108;p6"/>
          <p:cNvSpPr txBox="1"/>
          <p:nvPr/>
        </p:nvSpPr>
        <p:spPr>
          <a:xfrm>
            <a:off x="385775" y="3368275"/>
            <a:ext cx="67449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23/09/2024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09" name="Google Shape;109;p6"/>
          <p:cNvSpPr txBox="1"/>
          <p:nvPr/>
        </p:nvSpPr>
        <p:spPr>
          <a:xfrm>
            <a:off x="3936575" y="3368267"/>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u="sng">
                <a:solidFill>
                  <a:schemeClr val="hlink"/>
                </a:solidFill>
                <a:hlinkClick r:id="rId3"/>
              </a:rPr>
              <a:t>Agencia Brasil EBC</a:t>
            </a:r>
            <a:endParaRPr sz="1200">
              <a:solidFill>
                <a:srgbClr val="004F9F"/>
              </a:solidFill>
            </a:endParaRPr>
          </a:p>
        </p:txBody>
      </p:sp>
      <p:cxnSp>
        <p:nvCxnSpPr>
          <p:cNvPr id="110" name="Google Shape;110;p6"/>
          <p:cNvCxnSpPr/>
          <p:nvPr/>
        </p:nvCxnSpPr>
        <p:spPr>
          <a:xfrm>
            <a:off x="359550" y="4148498"/>
            <a:ext cx="6840900" cy="0"/>
          </a:xfrm>
          <a:prstGeom prst="straightConnector1">
            <a:avLst/>
          </a:prstGeom>
          <a:noFill/>
          <a:ln cap="flat" cmpd="sng" w="38100">
            <a:solidFill>
              <a:srgbClr val="004F9F"/>
            </a:solidFill>
            <a:prstDash val="solid"/>
            <a:round/>
            <a:headEnd len="med" w="med" type="none"/>
            <a:tailEnd len="med" w="med" type="none"/>
          </a:ln>
        </p:spPr>
      </p:cxnSp>
      <p:sp>
        <p:nvSpPr>
          <p:cNvPr id="111" name="Google Shape;111;p6"/>
          <p:cNvSpPr txBox="1"/>
          <p:nvPr/>
        </p:nvSpPr>
        <p:spPr>
          <a:xfrm>
            <a:off x="359200" y="4150238"/>
            <a:ext cx="68331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B"/>
                </a:solidFill>
              </a:rPr>
              <a:t>Aumento do sarampo na Itália: 864 casos desde o início de 2024</a:t>
            </a:r>
            <a:endParaRPr b="1" sz="1200">
              <a:solidFill>
                <a:srgbClr val="004FAB"/>
              </a:solidFill>
            </a:endParaRPr>
          </a:p>
        </p:txBody>
      </p:sp>
      <p:sp>
        <p:nvSpPr>
          <p:cNvPr id="112" name="Google Shape;112;p6"/>
          <p:cNvSpPr txBox="1"/>
          <p:nvPr/>
        </p:nvSpPr>
        <p:spPr>
          <a:xfrm>
            <a:off x="363450" y="6082425"/>
            <a:ext cx="68331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24/09/2024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13" name="Google Shape;113;p6"/>
          <p:cNvSpPr txBox="1"/>
          <p:nvPr/>
        </p:nvSpPr>
        <p:spPr>
          <a:xfrm>
            <a:off x="3924850" y="6045192"/>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4"/>
              </a:rPr>
              <a:t>Metropolitano.it</a:t>
            </a:r>
            <a:endParaRPr sz="1200">
              <a:solidFill>
                <a:srgbClr val="004F9F"/>
              </a:solidFill>
            </a:endParaRPr>
          </a:p>
        </p:txBody>
      </p:sp>
      <p:sp>
        <p:nvSpPr>
          <p:cNvPr id="114" name="Google Shape;114;p6"/>
          <p:cNvSpPr txBox="1"/>
          <p:nvPr/>
        </p:nvSpPr>
        <p:spPr>
          <a:xfrm>
            <a:off x="2250000" y="4451000"/>
            <a:ext cx="5001000" cy="1662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Se no ano passado houve apenas 43 casos de sarampo em Itália, de Janeiro a Agosto de 2024 houve 864 pessoas que contraíram sarampo. Um aumento não só entre crianças, mas que envolveu também adultos , para o qual pode resultar nas consequências mais graves da doença. Confirmado em 17 regiões e províncias autónomas, registou a maior incidência em Abruzzo, com uma média de 52 infecções por milhão de habitantes. 89,9 % das pessoas que contraíram sarampo não estavam vacinadas no momento da infecção.</a:t>
            </a:r>
            <a:endParaRPr sz="1200">
              <a:solidFill>
                <a:srgbClr val="666666"/>
              </a:solidFill>
            </a:endParaRPr>
          </a:p>
        </p:txBody>
      </p:sp>
      <p:cxnSp>
        <p:nvCxnSpPr>
          <p:cNvPr id="115" name="Google Shape;115;p6"/>
          <p:cNvCxnSpPr/>
          <p:nvPr/>
        </p:nvCxnSpPr>
        <p:spPr>
          <a:xfrm>
            <a:off x="359550" y="6840011"/>
            <a:ext cx="6840900" cy="0"/>
          </a:xfrm>
          <a:prstGeom prst="straightConnector1">
            <a:avLst/>
          </a:prstGeom>
          <a:noFill/>
          <a:ln cap="flat" cmpd="sng" w="38100">
            <a:solidFill>
              <a:srgbClr val="004F9F"/>
            </a:solidFill>
            <a:prstDash val="solid"/>
            <a:round/>
            <a:headEnd len="med" w="med" type="none"/>
            <a:tailEnd len="med" w="med" type="none"/>
          </a:ln>
        </p:spPr>
      </p:cxnSp>
      <p:sp>
        <p:nvSpPr>
          <p:cNvPr id="116" name="Google Shape;116;p6"/>
          <p:cNvSpPr txBox="1"/>
          <p:nvPr/>
        </p:nvSpPr>
        <p:spPr>
          <a:xfrm>
            <a:off x="359200" y="6805200"/>
            <a:ext cx="68331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B"/>
                </a:solidFill>
              </a:rPr>
              <a:t>Cuba relata cerca de 12 mil casos “suspeitos” de Oropouche desde maio</a:t>
            </a:r>
            <a:endParaRPr b="1" sz="1200">
              <a:solidFill>
                <a:srgbClr val="004FAB"/>
              </a:solidFill>
            </a:endParaRPr>
          </a:p>
        </p:txBody>
      </p:sp>
      <p:sp>
        <p:nvSpPr>
          <p:cNvPr id="117" name="Google Shape;117;p6"/>
          <p:cNvSpPr txBox="1"/>
          <p:nvPr/>
        </p:nvSpPr>
        <p:spPr>
          <a:xfrm>
            <a:off x="402250" y="8680925"/>
            <a:ext cx="68331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26</a:t>
            </a:r>
            <a:r>
              <a:rPr lang="pt-BR" sz="1200">
                <a:solidFill>
                  <a:srgbClr val="666666"/>
                </a:solidFill>
              </a:rPr>
              <a:t>/09/2024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18" name="Google Shape;118;p6"/>
          <p:cNvSpPr txBox="1"/>
          <p:nvPr/>
        </p:nvSpPr>
        <p:spPr>
          <a:xfrm>
            <a:off x="3963650" y="8643692"/>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5"/>
              </a:rPr>
              <a:t>Cuba Notícias 360</a:t>
            </a:r>
            <a:endParaRPr sz="1200">
              <a:solidFill>
                <a:srgbClr val="004F9F"/>
              </a:solidFill>
            </a:endParaRPr>
          </a:p>
        </p:txBody>
      </p:sp>
      <p:sp>
        <p:nvSpPr>
          <p:cNvPr id="119" name="Google Shape;119;p6"/>
          <p:cNvSpPr txBox="1"/>
          <p:nvPr/>
        </p:nvSpPr>
        <p:spPr>
          <a:xfrm>
            <a:off x="360000" y="7250700"/>
            <a:ext cx="6891000" cy="14775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Desde maio de 2024, Cuba registrou quase 12 mil casos suspeitos de febre Oropouche, segundo revelou Ileana Morales Suárez, diretora de ciência e inovação tecnológica do Ministério da Saúde Pública (MINSAP). Além disso, o Centro de Imunoensaio está desenvolvendo um teste rápido para diagnosticar a febre do Oropouche, enquanto o Instituto Finlay estuda a possibilidade de desenvolver uma vacina, e o Instituto de Medicina Tropical Pedro Kourí (IPK) realiza estudos entomológicos para saber mais sobre o mosquito transmissor do vírus, a fim de melhorar as estratégias de controle vetorial.</a:t>
            </a:r>
            <a:endParaRPr sz="1200">
              <a:solidFill>
                <a:srgbClr val="666666"/>
              </a:solidFill>
            </a:endParaRPr>
          </a:p>
        </p:txBody>
      </p:sp>
      <p:sp>
        <p:nvSpPr>
          <p:cNvPr id="120" name="Google Shape;120;p6"/>
          <p:cNvSpPr txBox="1"/>
          <p:nvPr/>
        </p:nvSpPr>
        <p:spPr>
          <a:xfrm>
            <a:off x="376750" y="36644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IST-AIDS e Hepatites Virais</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21" name="Google Shape;121;p6"/>
          <p:cNvSpPr txBox="1"/>
          <p:nvPr/>
        </p:nvSpPr>
        <p:spPr>
          <a:xfrm>
            <a:off x="376750" y="6337150"/>
            <a:ext cx="6798000" cy="502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Doenças Agudas e Exantemáticas/ Gerência de Imunização e Doenças Imunopreveníveis</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22" name="Google Shape;122;p6"/>
          <p:cNvSpPr txBox="1"/>
          <p:nvPr/>
        </p:nvSpPr>
        <p:spPr>
          <a:xfrm>
            <a:off x="376750" y="9080350"/>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Coordenadoria de Controle de Vetores/ Gerência de Doenças Endêmicas</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23" name="Google Shape;123;p6"/>
          <p:cNvPicPr preferRelativeResize="0"/>
          <p:nvPr/>
        </p:nvPicPr>
        <p:blipFill>
          <a:blip r:embed="rId6">
            <a:alphaModFix/>
          </a:blip>
          <a:stretch>
            <a:fillRect/>
          </a:stretch>
        </p:blipFill>
        <p:spPr>
          <a:xfrm>
            <a:off x="341675" y="1985072"/>
            <a:ext cx="1908325" cy="1139403"/>
          </a:xfrm>
          <a:prstGeom prst="rect">
            <a:avLst/>
          </a:prstGeom>
          <a:noFill/>
          <a:ln>
            <a:noFill/>
          </a:ln>
        </p:spPr>
      </p:pic>
      <p:pic>
        <p:nvPicPr>
          <p:cNvPr id="124" name="Google Shape;124;p6"/>
          <p:cNvPicPr preferRelativeResize="0"/>
          <p:nvPr/>
        </p:nvPicPr>
        <p:blipFill>
          <a:blip r:embed="rId7">
            <a:alphaModFix/>
          </a:blip>
          <a:stretch>
            <a:fillRect/>
          </a:stretch>
        </p:blipFill>
        <p:spPr>
          <a:xfrm>
            <a:off x="363450" y="4719872"/>
            <a:ext cx="1908325" cy="11806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30" name="Google Shape;130;p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31" name="Google Shape;131;p7"/>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NACIONAIS</a:t>
            </a:r>
            <a:endParaRPr b="1">
              <a:solidFill>
                <a:schemeClr val="lt1"/>
              </a:solidFill>
            </a:endParaRPr>
          </a:p>
        </p:txBody>
      </p:sp>
      <p:sp>
        <p:nvSpPr>
          <p:cNvPr id="132" name="Google Shape;132;p7"/>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sp>
        <p:nvSpPr>
          <p:cNvPr id="133" name="Google Shape;133;p7"/>
          <p:cNvSpPr txBox="1"/>
          <p:nvPr/>
        </p:nvSpPr>
        <p:spPr>
          <a:xfrm>
            <a:off x="365125" y="1423059"/>
            <a:ext cx="69732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6"/>
                </a:solidFill>
              </a:rPr>
              <a:t>46% dos trabalhadores brasileiros estão estressados, 25% tristes e 18% com raiva, indica estudo</a:t>
            </a:r>
            <a:endParaRPr b="1" sz="1200">
              <a:solidFill>
                <a:srgbClr val="004FA6"/>
              </a:solidFill>
            </a:endParaRPr>
          </a:p>
        </p:txBody>
      </p:sp>
      <p:sp>
        <p:nvSpPr>
          <p:cNvPr id="134" name="Google Shape;134;p7"/>
          <p:cNvSpPr txBox="1"/>
          <p:nvPr/>
        </p:nvSpPr>
        <p:spPr>
          <a:xfrm>
            <a:off x="362675" y="2038825"/>
            <a:ext cx="6840000" cy="1108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A Gallup procurou saber como 128 mil funcionários, em mais de 160 países, se sentem em relação ao trabalho e suas vidas. O estudo “State Of The Global Workplace” revelou que os trabalhadores brasileiros estão em quarto lugar na América Latina em sentimentos de raiva e tristeza, e em sétimo lugar quando se trata de estresse. Apesar de o número representar quase metade dos entrevistados, o Brasil ficou atrás de seis países da América Latina nesse quesito.</a:t>
            </a:r>
            <a:endParaRPr sz="1200">
              <a:solidFill>
                <a:srgbClr val="666666"/>
              </a:solidFill>
            </a:endParaRPr>
          </a:p>
        </p:txBody>
      </p:sp>
      <p:sp>
        <p:nvSpPr>
          <p:cNvPr id="135" name="Google Shape;135;p7"/>
          <p:cNvSpPr txBox="1"/>
          <p:nvPr/>
        </p:nvSpPr>
        <p:spPr>
          <a:xfrm>
            <a:off x="352500" y="4445475"/>
            <a:ext cx="6840000" cy="14775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Alagoas vive ainda um momento de explosão no número de casos de contaminação por HIV. O alerta foi dado pelo médico infectologista Fernando Maia. A infecção viral está presente em todas as faixas etárias sexualmente ativas, com predominância entre os adolescentes de 15 anos aos adultos de 39 anos. De acordo com os números fornecidos pela Secretaria de Estado da Saúde (Sesau), de janeiro a junho deste ano houve 434 casos de contaminação por HIV. A quantidade já é bem maior do que a registrada no mesmo período do ano passado, quando 363 foram infectadas pelo vírus. O ano de 2023 registrou, ao todo, 775 casos.</a:t>
            </a:r>
            <a:endParaRPr sz="1200">
              <a:solidFill>
                <a:srgbClr val="666666"/>
              </a:solidFill>
            </a:endParaRPr>
          </a:p>
        </p:txBody>
      </p:sp>
      <p:sp>
        <p:nvSpPr>
          <p:cNvPr id="136" name="Google Shape;136;p7"/>
          <p:cNvSpPr txBox="1"/>
          <p:nvPr/>
        </p:nvSpPr>
        <p:spPr>
          <a:xfrm>
            <a:off x="365125" y="4159625"/>
            <a:ext cx="6840000" cy="369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Alagoas vive explosão de casos de HIV</a:t>
            </a:r>
            <a:endParaRPr b="1" sz="1200">
              <a:solidFill>
                <a:srgbClr val="004FA6"/>
              </a:solidFill>
            </a:endParaRPr>
          </a:p>
        </p:txBody>
      </p:sp>
      <p:cxnSp>
        <p:nvCxnSpPr>
          <p:cNvPr id="137" name="Google Shape;137;p7"/>
          <p:cNvCxnSpPr/>
          <p:nvPr/>
        </p:nvCxnSpPr>
        <p:spPr>
          <a:xfrm>
            <a:off x="360000" y="4154586"/>
            <a:ext cx="6840900" cy="0"/>
          </a:xfrm>
          <a:prstGeom prst="straightConnector1">
            <a:avLst/>
          </a:prstGeom>
          <a:noFill/>
          <a:ln cap="flat" cmpd="sng" w="38100">
            <a:solidFill>
              <a:srgbClr val="004F9F"/>
            </a:solidFill>
            <a:prstDash val="solid"/>
            <a:round/>
            <a:headEnd len="med" w="med" type="none"/>
            <a:tailEnd len="med" w="med" type="none"/>
          </a:ln>
        </p:spPr>
      </p:cxnSp>
      <p:sp>
        <p:nvSpPr>
          <p:cNvPr id="138" name="Google Shape;138;p7"/>
          <p:cNvSpPr txBox="1"/>
          <p:nvPr/>
        </p:nvSpPr>
        <p:spPr>
          <a:xfrm>
            <a:off x="370275" y="3166525"/>
            <a:ext cx="2242500" cy="477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23/09/2024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39" name="Google Shape;139;p7"/>
          <p:cNvSpPr txBox="1"/>
          <p:nvPr/>
        </p:nvSpPr>
        <p:spPr>
          <a:xfrm>
            <a:off x="3990575" y="3168800"/>
            <a:ext cx="3201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3"/>
              </a:rPr>
              <a:t>ThMais</a:t>
            </a:r>
            <a:endParaRPr sz="1200">
              <a:solidFill>
                <a:srgbClr val="004F9F"/>
              </a:solidFill>
            </a:endParaRPr>
          </a:p>
        </p:txBody>
      </p:sp>
      <p:sp>
        <p:nvSpPr>
          <p:cNvPr id="140" name="Google Shape;140;p7"/>
          <p:cNvSpPr txBox="1"/>
          <p:nvPr/>
        </p:nvSpPr>
        <p:spPr>
          <a:xfrm>
            <a:off x="345750" y="5917625"/>
            <a:ext cx="6840900" cy="585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pt-BR" sz="1200">
                <a:solidFill>
                  <a:srgbClr val="666666"/>
                </a:solidFill>
              </a:rPr>
              <a:t>Data da notícia: </a:t>
            </a:r>
            <a:r>
              <a:rPr lang="pt-BR" sz="1200">
                <a:solidFill>
                  <a:srgbClr val="666666"/>
                </a:solidFill>
              </a:rPr>
              <a:t>24/09/2024</a:t>
            </a:r>
            <a:endParaRPr sz="800">
              <a:solidFill>
                <a:srgbClr val="666666"/>
              </a:solidFill>
            </a:endParaRPr>
          </a:p>
        </p:txBody>
      </p:sp>
      <p:sp>
        <p:nvSpPr>
          <p:cNvPr id="141" name="Google Shape;141;p7"/>
          <p:cNvSpPr txBox="1"/>
          <p:nvPr/>
        </p:nvSpPr>
        <p:spPr>
          <a:xfrm>
            <a:off x="3990575" y="5943750"/>
            <a:ext cx="32382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4"/>
              </a:rPr>
              <a:t>Tribuna Hoje</a:t>
            </a:r>
            <a:endParaRPr sz="1200">
              <a:solidFill>
                <a:srgbClr val="004F9F"/>
              </a:solidFill>
            </a:endParaRPr>
          </a:p>
          <a:p>
            <a:pPr indent="0" lvl="0" marL="0" rtl="0" algn="r">
              <a:spcBef>
                <a:spcPts val="0"/>
              </a:spcBef>
              <a:spcAft>
                <a:spcPts val="0"/>
              </a:spcAft>
              <a:buNone/>
            </a:pPr>
            <a:r>
              <a:t/>
            </a:r>
            <a:endParaRPr b="1" sz="1200">
              <a:solidFill>
                <a:srgbClr val="666666"/>
              </a:solidFill>
            </a:endParaRPr>
          </a:p>
          <a:p>
            <a:pPr indent="0" lvl="0" marL="0" rtl="0" algn="r">
              <a:spcBef>
                <a:spcPts val="0"/>
              </a:spcBef>
              <a:spcAft>
                <a:spcPts val="0"/>
              </a:spcAft>
              <a:buNone/>
            </a:pPr>
            <a:r>
              <a:t/>
            </a:r>
            <a:endParaRPr sz="1200">
              <a:solidFill>
                <a:srgbClr val="666666"/>
              </a:solidFill>
            </a:endParaRPr>
          </a:p>
        </p:txBody>
      </p:sp>
      <p:sp>
        <p:nvSpPr>
          <p:cNvPr id="142" name="Google Shape;142;p7"/>
          <p:cNvSpPr txBox="1"/>
          <p:nvPr/>
        </p:nvSpPr>
        <p:spPr>
          <a:xfrm>
            <a:off x="2248625" y="7320725"/>
            <a:ext cx="4942500" cy="14775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Duas pessoas morreram por botulismo na Bahia após ingerirem mortadela de frango. De acordo com a Secretaria de Saúde do Estado (Sesab), a doença é rara, tem alta letalidade e não é contagiosa, porém, somente este ano já foram registrados seis casos no país. A doença é causada pela ação de uma potente toxina produzida pela bactéria Clostridium botulinum. Do total notificado neste ano, cinco foram confirmadas e uma segue em investigação.</a:t>
            </a:r>
            <a:endParaRPr sz="1200">
              <a:solidFill>
                <a:srgbClr val="666666"/>
              </a:solidFill>
            </a:endParaRPr>
          </a:p>
        </p:txBody>
      </p:sp>
      <p:sp>
        <p:nvSpPr>
          <p:cNvPr id="143" name="Google Shape;143;p7"/>
          <p:cNvSpPr txBox="1"/>
          <p:nvPr/>
        </p:nvSpPr>
        <p:spPr>
          <a:xfrm>
            <a:off x="362988" y="6816688"/>
            <a:ext cx="6840000" cy="369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Botulismo: dois brasileiros morrem após comerem mortadela de frango</a:t>
            </a:r>
            <a:endParaRPr b="1" sz="1200">
              <a:solidFill>
                <a:srgbClr val="004FA6"/>
              </a:solidFill>
            </a:endParaRPr>
          </a:p>
        </p:txBody>
      </p:sp>
      <p:cxnSp>
        <p:nvCxnSpPr>
          <p:cNvPr id="144" name="Google Shape;144;p7"/>
          <p:cNvCxnSpPr/>
          <p:nvPr/>
        </p:nvCxnSpPr>
        <p:spPr>
          <a:xfrm>
            <a:off x="357863" y="6811648"/>
            <a:ext cx="6840900" cy="0"/>
          </a:xfrm>
          <a:prstGeom prst="straightConnector1">
            <a:avLst/>
          </a:prstGeom>
          <a:noFill/>
          <a:ln cap="flat" cmpd="sng" w="38100">
            <a:solidFill>
              <a:srgbClr val="004F9F"/>
            </a:solidFill>
            <a:prstDash val="solid"/>
            <a:round/>
            <a:headEnd len="med" w="med" type="none"/>
            <a:tailEnd len="med" w="med" type="none"/>
          </a:ln>
        </p:spPr>
      </p:cxnSp>
      <p:sp>
        <p:nvSpPr>
          <p:cNvPr id="145" name="Google Shape;145;p7"/>
          <p:cNvSpPr txBox="1"/>
          <p:nvPr/>
        </p:nvSpPr>
        <p:spPr>
          <a:xfrm>
            <a:off x="343613" y="8838663"/>
            <a:ext cx="6840900" cy="585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pt-BR" sz="1200">
                <a:solidFill>
                  <a:srgbClr val="666666"/>
                </a:solidFill>
              </a:rPr>
              <a:t>Data da notícia: </a:t>
            </a:r>
            <a:r>
              <a:rPr lang="pt-BR" sz="1200">
                <a:solidFill>
                  <a:srgbClr val="666666"/>
                </a:solidFill>
              </a:rPr>
              <a:t>25/09/2024</a:t>
            </a:r>
            <a:endParaRPr sz="800">
              <a:solidFill>
                <a:srgbClr val="666666"/>
              </a:solidFill>
            </a:endParaRPr>
          </a:p>
        </p:txBody>
      </p:sp>
      <p:sp>
        <p:nvSpPr>
          <p:cNvPr id="146" name="Google Shape;146;p7"/>
          <p:cNvSpPr txBox="1"/>
          <p:nvPr/>
        </p:nvSpPr>
        <p:spPr>
          <a:xfrm>
            <a:off x="3988438" y="8829413"/>
            <a:ext cx="32382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5"/>
              </a:rPr>
              <a:t>Tnonline</a:t>
            </a:r>
            <a:endParaRPr sz="1200">
              <a:solidFill>
                <a:srgbClr val="004F9F"/>
              </a:solidFill>
            </a:endParaRPr>
          </a:p>
          <a:p>
            <a:pPr indent="0" lvl="0" marL="0" rtl="0" algn="r">
              <a:spcBef>
                <a:spcPts val="0"/>
              </a:spcBef>
              <a:spcAft>
                <a:spcPts val="0"/>
              </a:spcAft>
              <a:buNone/>
            </a:pPr>
            <a:r>
              <a:t/>
            </a:r>
            <a:endParaRPr b="1" sz="1200">
              <a:solidFill>
                <a:srgbClr val="666666"/>
              </a:solidFill>
            </a:endParaRPr>
          </a:p>
          <a:p>
            <a:pPr indent="0" lvl="0" marL="0" rtl="0" algn="r">
              <a:spcBef>
                <a:spcPts val="0"/>
              </a:spcBef>
              <a:spcAft>
                <a:spcPts val="0"/>
              </a:spcAft>
              <a:buNone/>
            </a:pPr>
            <a:r>
              <a:t/>
            </a:r>
            <a:endParaRPr sz="1200">
              <a:solidFill>
                <a:srgbClr val="666666"/>
              </a:solidFill>
            </a:endParaRPr>
          </a:p>
        </p:txBody>
      </p:sp>
      <p:sp>
        <p:nvSpPr>
          <p:cNvPr id="147" name="Google Shape;147;p7"/>
          <p:cNvSpPr txBox="1"/>
          <p:nvPr/>
        </p:nvSpPr>
        <p:spPr>
          <a:xfrm>
            <a:off x="376750" y="35120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Coordenação de Vigilância em Saúde do Trabalhador/ Gerência de Vigilância de Doenças e Agravos Não Transmissíveis</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48" name="Google Shape;148;p7"/>
          <p:cNvSpPr txBox="1"/>
          <p:nvPr/>
        </p:nvSpPr>
        <p:spPr>
          <a:xfrm>
            <a:off x="376750" y="63314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IST-AIDS e Hepatites Virais</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49" name="Google Shape;149;p7"/>
          <p:cNvSpPr txBox="1"/>
          <p:nvPr/>
        </p:nvSpPr>
        <p:spPr>
          <a:xfrm>
            <a:off x="376750" y="93032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Doenças de Transmissão Hídrica e Alimentar</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50" name="Google Shape;150;p7"/>
          <p:cNvPicPr preferRelativeResize="0"/>
          <p:nvPr/>
        </p:nvPicPr>
        <p:blipFill>
          <a:blip r:embed="rId6">
            <a:alphaModFix/>
          </a:blip>
          <a:stretch>
            <a:fillRect/>
          </a:stretch>
        </p:blipFill>
        <p:spPr>
          <a:xfrm>
            <a:off x="376750" y="7464975"/>
            <a:ext cx="1871875" cy="12503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56" name="Google Shape;156;p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57" name="Google Shape;157;p8"/>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ESTADUAIS</a:t>
            </a:r>
            <a:endParaRPr b="1">
              <a:solidFill>
                <a:schemeClr val="lt1"/>
              </a:solidFill>
            </a:endParaRPr>
          </a:p>
        </p:txBody>
      </p:sp>
      <p:sp>
        <p:nvSpPr>
          <p:cNvPr id="158" name="Google Shape;158;p8"/>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159" name="Google Shape;159;p8"/>
          <p:cNvSpPr txBox="1"/>
          <p:nvPr/>
        </p:nvSpPr>
        <p:spPr>
          <a:xfrm>
            <a:off x="389700" y="1464475"/>
            <a:ext cx="6781500" cy="554100"/>
          </a:xfrm>
          <a:prstGeom prst="rect">
            <a:avLst/>
          </a:prstGeom>
          <a:noFill/>
          <a:ln>
            <a:noFill/>
          </a:ln>
        </p:spPr>
        <p:txBody>
          <a:bodyPr anchorCtr="0" anchor="t" bIns="91425" lIns="91425" spcFirstLastPara="1" rIns="91425" wrap="square" tIns="91425">
            <a:spAutoFit/>
          </a:bodyPr>
          <a:lstStyle/>
          <a:p>
            <a:pPr indent="0" lvl="0" marL="0" rtl="0" algn="just">
              <a:spcBef>
                <a:spcPts val="1200"/>
              </a:spcBef>
              <a:spcAft>
                <a:spcPts val="1200"/>
              </a:spcAft>
              <a:buClr>
                <a:schemeClr val="dk1"/>
              </a:buClr>
              <a:buSzPts val="1100"/>
              <a:buFont typeface="Arial"/>
              <a:buNone/>
            </a:pPr>
            <a:r>
              <a:rPr b="1" lang="pt-BR" sz="1200">
                <a:solidFill>
                  <a:srgbClr val="004FA6"/>
                </a:solidFill>
              </a:rPr>
              <a:t>Mato Grosso do Sul e Amazonas são os maiores emissores de gases por incêndios em 2024</a:t>
            </a:r>
            <a:endParaRPr b="1" sz="1700">
              <a:solidFill>
                <a:srgbClr val="004FA6"/>
              </a:solidFill>
            </a:endParaRPr>
          </a:p>
        </p:txBody>
      </p:sp>
      <p:sp>
        <p:nvSpPr>
          <p:cNvPr id="160" name="Google Shape;160;p8"/>
          <p:cNvSpPr txBox="1"/>
          <p:nvPr/>
        </p:nvSpPr>
        <p:spPr>
          <a:xfrm>
            <a:off x="2250000" y="1712300"/>
            <a:ext cx="4950900" cy="2068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Clr>
                <a:schemeClr val="dk1"/>
              </a:buClr>
              <a:buSzPts val="1100"/>
              <a:buFont typeface="Arial"/>
              <a:buNone/>
            </a:pPr>
            <a:r>
              <a:rPr lang="pt-BR" sz="1200">
                <a:solidFill>
                  <a:srgbClr val="666666"/>
                </a:solidFill>
              </a:rPr>
              <a:t>As emissões de gases do efeito estufa pelos incêndios no Amazonas e no Mato Grosso do Sul atingiram, neste ano, um volume recorde, segundo o Serviço de Monitoramento Atmosférico Copernicus (Cams), da União Europeia. Segundo dados divulgados nesta segunda-feira (23), as queimadas nesses dois estados têm resultado nos maiores volumes de emissão desde que o Cams começou a monitorar esse tipo de fenômeno, há 22 anos. No Amazonas e no Mato Grosso do Sul, as emissões por incêndios, neste ano, atingiram 28 milhões e 15 milhões de toneladas, respectivamente.</a:t>
            </a:r>
            <a:endParaRPr sz="1200">
              <a:solidFill>
                <a:srgbClr val="666666"/>
              </a:solidFill>
            </a:endParaRPr>
          </a:p>
        </p:txBody>
      </p:sp>
      <p:cxnSp>
        <p:nvCxnSpPr>
          <p:cNvPr id="161" name="Google Shape;161;p8"/>
          <p:cNvCxnSpPr/>
          <p:nvPr/>
        </p:nvCxnSpPr>
        <p:spPr>
          <a:xfrm>
            <a:off x="360000" y="4539335"/>
            <a:ext cx="6840900" cy="0"/>
          </a:xfrm>
          <a:prstGeom prst="straightConnector1">
            <a:avLst/>
          </a:prstGeom>
          <a:noFill/>
          <a:ln cap="flat" cmpd="sng" w="38100">
            <a:solidFill>
              <a:srgbClr val="004F9F"/>
            </a:solidFill>
            <a:prstDash val="solid"/>
            <a:round/>
            <a:headEnd len="med" w="med" type="none"/>
            <a:tailEnd len="med" w="med" type="none"/>
          </a:ln>
        </p:spPr>
      </p:cxnSp>
      <p:sp>
        <p:nvSpPr>
          <p:cNvPr id="162" name="Google Shape;162;p8"/>
          <p:cNvSpPr txBox="1"/>
          <p:nvPr/>
        </p:nvSpPr>
        <p:spPr>
          <a:xfrm>
            <a:off x="367725" y="3685076"/>
            <a:ext cx="6840000" cy="338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23/09/2024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63" name="Google Shape;163;p8"/>
          <p:cNvSpPr txBox="1"/>
          <p:nvPr/>
        </p:nvSpPr>
        <p:spPr>
          <a:xfrm>
            <a:off x="3969525" y="3642234"/>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3"/>
              </a:rPr>
              <a:t>Brasília Agora</a:t>
            </a:r>
            <a:endParaRPr sz="1200">
              <a:solidFill>
                <a:srgbClr val="004F9F"/>
              </a:solidFill>
            </a:endParaRPr>
          </a:p>
        </p:txBody>
      </p:sp>
      <p:sp>
        <p:nvSpPr>
          <p:cNvPr id="164" name="Google Shape;164;p8"/>
          <p:cNvSpPr txBox="1"/>
          <p:nvPr/>
        </p:nvSpPr>
        <p:spPr>
          <a:xfrm>
            <a:off x="2249100" y="4986100"/>
            <a:ext cx="4950900" cy="143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1"/>
              </a:buClr>
              <a:buSzPts val="1100"/>
              <a:buFont typeface="Arial"/>
              <a:buNone/>
            </a:pPr>
            <a:r>
              <a:rPr lang="pt-BR" sz="1200">
                <a:solidFill>
                  <a:srgbClr val="666666"/>
                </a:solidFill>
              </a:rPr>
              <a:t>Mais de 30 mandados de busca e apreensão e 16 medidas cautelares de proibição de deixar o Brasil, além de 26 suspensões de atividades econômicas foram cumpridas durante a Operação Libertad, deflagrada pela Polícia Federal contra grupo criminoso que traficava migrantes bolivianos para fábricas clandestinas . Os mandados estão sendo cumpridos em cinco cidades no Brasil, incluindo Corumbá/MS. </a:t>
            </a:r>
            <a:endParaRPr sz="1200">
              <a:solidFill>
                <a:srgbClr val="666666"/>
              </a:solidFill>
            </a:endParaRPr>
          </a:p>
        </p:txBody>
      </p:sp>
      <p:sp>
        <p:nvSpPr>
          <p:cNvPr id="165" name="Google Shape;165;p8"/>
          <p:cNvSpPr txBox="1"/>
          <p:nvPr/>
        </p:nvSpPr>
        <p:spPr>
          <a:xfrm>
            <a:off x="385000" y="4548348"/>
            <a:ext cx="6781500" cy="5541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PF cumpre mandados contra tráfico de migrantes bolivianos para trabalho em fábricas clandestinas</a:t>
            </a:r>
            <a:endParaRPr b="1" sz="1200">
              <a:solidFill>
                <a:srgbClr val="004FA6"/>
              </a:solidFill>
            </a:endParaRPr>
          </a:p>
        </p:txBody>
      </p:sp>
      <p:sp>
        <p:nvSpPr>
          <p:cNvPr id="166" name="Google Shape;166;p8"/>
          <p:cNvSpPr txBox="1"/>
          <p:nvPr/>
        </p:nvSpPr>
        <p:spPr>
          <a:xfrm>
            <a:off x="373500" y="6283462"/>
            <a:ext cx="6660600" cy="539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24/09/2024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67" name="Google Shape;167;p8"/>
          <p:cNvSpPr txBox="1"/>
          <p:nvPr/>
        </p:nvSpPr>
        <p:spPr>
          <a:xfrm>
            <a:off x="3337225" y="6260950"/>
            <a:ext cx="38628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4"/>
              </a:rPr>
              <a:t>Top Mídia News</a:t>
            </a:r>
            <a:endParaRPr sz="1200">
              <a:solidFill>
                <a:srgbClr val="004F9F"/>
              </a:solidFill>
            </a:endParaRPr>
          </a:p>
        </p:txBody>
      </p:sp>
      <p:sp>
        <p:nvSpPr>
          <p:cNvPr id="168" name="Google Shape;168;p8"/>
          <p:cNvSpPr txBox="1"/>
          <p:nvPr/>
        </p:nvSpPr>
        <p:spPr>
          <a:xfrm>
            <a:off x="376750" y="38930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Coordenadoria de Vigilância Ambiental e Toxicológica/Gerência de Vigilância em Saúde Ambiental relacionadas aos Desastres Naturais e Produtos Perigosos</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69" name="Google Shape;169;p8"/>
          <p:cNvPicPr preferRelativeResize="0"/>
          <p:nvPr/>
        </p:nvPicPr>
        <p:blipFill>
          <a:blip r:embed="rId5">
            <a:alphaModFix/>
          </a:blip>
          <a:stretch>
            <a:fillRect/>
          </a:stretch>
        </p:blipFill>
        <p:spPr>
          <a:xfrm>
            <a:off x="376750" y="2189625"/>
            <a:ext cx="1873250" cy="1122730"/>
          </a:xfrm>
          <a:prstGeom prst="rect">
            <a:avLst/>
          </a:prstGeom>
          <a:noFill/>
          <a:ln>
            <a:noFill/>
          </a:ln>
        </p:spPr>
      </p:pic>
      <p:sp>
        <p:nvSpPr>
          <p:cNvPr id="170" name="Google Shape;170;p8"/>
          <p:cNvSpPr txBox="1"/>
          <p:nvPr/>
        </p:nvSpPr>
        <p:spPr>
          <a:xfrm>
            <a:off x="300550" y="65600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Coordenação de Vigilância em Saúde do Trabalhador/ CIEVS Corumbá</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71" name="Google Shape;171;p8"/>
          <p:cNvSpPr txBox="1"/>
          <p:nvPr/>
        </p:nvSpPr>
        <p:spPr>
          <a:xfrm>
            <a:off x="350225" y="7549325"/>
            <a:ext cx="6840900" cy="11082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Dados do Ministério da Saúde, disponíveis no Sistema de Informações Hospitalares do Sistema Único de Saúde (SIH/SUS), apontam que os casos de internações por tentativas de suícidio em Mato Grosso do Sul é o maior em 10 anos, saltando de 65 em 2014, para 237 no ano passado. O índice foi apresentado no Congresso Brasileiro de Medicina de Emergência, que está acontecendo em Campo Grande, e discute os atendimentos </a:t>
            </a:r>
            <a:r>
              <a:rPr lang="pt-BR" sz="1200">
                <a:solidFill>
                  <a:srgbClr val="666666"/>
                </a:solidFill>
              </a:rPr>
              <a:t>emergenciais</a:t>
            </a:r>
            <a:r>
              <a:rPr lang="pt-BR" sz="1200">
                <a:solidFill>
                  <a:srgbClr val="666666"/>
                </a:solidFill>
              </a:rPr>
              <a:t> de diversos casos.</a:t>
            </a:r>
            <a:endParaRPr sz="1200">
              <a:solidFill>
                <a:srgbClr val="666666"/>
              </a:solidFill>
            </a:endParaRPr>
          </a:p>
        </p:txBody>
      </p:sp>
      <p:sp>
        <p:nvSpPr>
          <p:cNvPr id="172" name="Google Shape;172;p8"/>
          <p:cNvSpPr txBox="1"/>
          <p:nvPr/>
        </p:nvSpPr>
        <p:spPr>
          <a:xfrm>
            <a:off x="362988" y="7197688"/>
            <a:ext cx="6840000" cy="369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Estado tem o maior índice de </a:t>
            </a:r>
            <a:r>
              <a:rPr b="1" lang="pt-BR" sz="1200">
                <a:solidFill>
                  <a:srgbClr val="004FA6"/>
                </a:solidFill>
              </a:rPr>
              <a:t>tentativa</a:t>
            </a:r>
            <a:r>
              <a:rPr b="1" lang="pt-BR" sz="1200">
                <a:solidFill>
                  <a:srgbClr val="004FA6"/>
                </a:solidFill>
              </a:rPr>
              <a:t> de suícidio em 10 anos</a:t>
            </a:r>
            <a:endParaRPr b="1" sz="1200">
              <a:solidFill>
                <a:srgbClr val="004FA6"/>
              </a:solidFill>
            </a:endParaRPr>
          </a:p>
        </p:txBody>
      </p:sp>
      <p:cxnSp>
        <p:nvCxnSpPr>
          <p:cNvPr id="173" name="Google Shape;173;p8"/>
          <p:cNvCxnSpPr/>
          <p:nvPr/>
        </p:nvCxnSpPr>
        <p:spPr>
          <a:xfrm>
            <a:off x="357863" y="7116448"/>
            <a:ext cx="6840900" cy="0"/>
          </a:xfrm>
          <a:prstGeom prst="straightConnector1">
            <a:avLst/>
          </a:prstGeom>
          <a:noFill/>
          <a:ln cap="flat" cmpd="sng" w="38100">
            <a:solidFill>
              <a:srgbClr val="004F9F"/>
            </a:solidFill>
            <a:prstDash val="solid"/>
            <a:round/>
            <a:headEnd len="med" w="med" type="none"/>
            <a:tailEnd len="med" w="med" type="none"/>
          </a:ln>
        </p:spPr>
      </p:cxnSp>
      <p:sp>
        <p:nvSpPr>
          <p:cNvPr id="174" name="Google Shape;174;p8"/>
          <p:cNvSpPr txBox="1"/>
          <p:nvPr/>
        </p:nvSpPr>
        <p:spPr>
          <a:xfrm>
            <a:off x="343613" y="8686263"/>
            <a:ext cx="6840900" cy="585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pt-BR" sz="1200">
                <a:solidFill>
                  <a:srgbClr val="666666"/>
                </a:solidFill>
              </a:rPr>
              <a:t>Data da notícia: </a:t>
            </a:r>
            <a:r>
              <a:rPr lang="pt-BR" sz="1200">
                <a:solidFill>
                  <a:srgbClr val="666666"/>
                </a:solidFill>
              </a:rPr>
              <a:t>26/09/2024</a:t>
            </a:r>
            <a:endParaRPr sz="800">
              <a:solidFill>
                <a:srgbClr val="666666"/>
              </a:solidFill>
            </a:endParaRPr>
          </a:p>
        </p:txBody>
      </p:sp>
      <p:sp>
        <p:nvSpPr>
          <p:cNvPr id="175" name="Google Shape;175;p8"/>
          <p:cNvSpPr txBox="1"/>
          <p:nvPr/>
        </p:nvSpPr>
        <p:spPr>
          <a:xfrm>
            <a:off x="3988438" y="8677013"/>
            <a:ext cx="32382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6"/>
              </a:rPr>
              <a:t>Correio do Estado</a:t>
            </a:r>
            <a:endParaRPr sz="1200">
              <a:solidFill>
                <a:srgbClr val="004F9F"/>
              </a:solidFill>
            </a:endParaRPr>
          </a:p>
          <a:p>
            <a:pPr indent="0" lvl="0" marL="0" rtl="0" algn="r">
              <a:spcBef>
                <a:spcPts val="0"/>
              </a:spcBef>
              <a:spcAft>
                <a:spcPts val="0"/>
              </a:spcAft>
              <a:buNone/>
            </a:pPr>
            <a:r>
              <a:t/>
            </a:r>
            <a:endParaRPr b="1" sz="1200">
              <a:solidFill>
                <a:srgbClr val="666666"/>
              </a:solidFill>
            </a:endParaRPr>
          </a:p>
          <a:p>
            <a:pPr indent="0" lvl="0" marL="0" rtl="0" algn="r">
              <a:spcBef>
                <a:spcPts val="0"/>
              </a:spcBef>
              <a:spcAft>
                <a:spcPts val="0"/>
              </a:spcAft>
              <a:buNone/>
            </a:pPr>
            <a:r>
              <a:t/>
            </a:r>
            <a:endParaRPr sz="1200">
              <a:solidFill>
                <a:srgbClr val="666666"/>
              </a:solidFill>
            </a:endParaRPr>
          </a:p>
        </p:txBody>
      </p:sp>
      <p:sp>
        <p:nvSpPr>
          <p:cNvPr id="176" name="Google Shape;176;p8"/>
          <p:cNvSpPr txBox="1"/>
          <p:nvPr/>
        </p:nvSpPr>
        <p:spPr>
          <a:xfrm>
            <a:off x="376750" y="91508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Vigilância de Doenças e Agravos Não Transmissíveis /Gerência do Núcleo de Vigilância Epidemiológica Hospitalar</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77" name="Google Shape;177;p8"/>
          <p:cNvPicPr preferRelativeResize="0"/>
          <p:nvPr/>
        </p:nvPicPr>
        <p:blipFill>
          <a:blip r:embed="rId7">
            <a:alphaModFix/>
          </a:blip>
          <a:stretch>
            <a:fillRect/>
          </a:stretch>
        </p:blipFill>
        <p:spPr>
          <a:xfrm>
            <a:off x="367725" y="5156709"/>
            <a:ext cx="1871875" cy="10487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graphicFrame>
        <p:nvGraphicFramePr>
          <p:cNvPr id="182" name="Google Shape;182;p9"/>
          <p:cNvGraphicFramePr/>
          <p:nvPr/>
        </p:nvGraphicFramePr>
        <p:xfrm>
          <a:off x="359991" y="588600"/>
          <a:ext cx="3000000" cy="3000000"/>
        </p:xfrm>
        <a:graphic>
          <a:graphicData uri="http://schemas.openxmlformats.org/drawingml/2006/table">
            <a:tbl>
              <a:tblPr>
                <a:noFill/>
                <a:tableStyleId>{B5D85066-CF81-4257-8A2D-6F0782E97017}</a:tableStyleId>
              </a:tblPr>
              <a:tblGrid>
                <a:gridCol w="415050"/>
                <a:gridCol w="6424950"/>
              </a:tblGrid>
              <a:tr h="392975">
                <a:tc gridSpan="2">
                  <a:txBody>
                    <a:bodyPr/>
                    <a:lstStyle/>
                    <a:p>
                      <a:pPr indent="0" lvl="0" marL="0" rtl="0" algn="ctr">
                        <a:spcBef>
                          <a:spcPts val="0"/>
                        </a:spcBef>
                        <a:spcAft>
                          <a:spcPts val="0"/>
                        </a:spcAft>
                        <a:buNone/>
                      </a:pPr>
                      <a:r>
                        <a:rPr b="1" lang="pt-BR" sz="1600">
                          <a:solidFill>
                            <a:srgbClr val="FFFFFF"/>
                          </a:solidFill>
                        </a:rPr>
                        <a:t>Plantão CIEVS Estadual</a:t>
                      </a:r>
                      <a:endParaRPr b="1" sz="1600">
                        <a:solidFill>
                          <a:srgbClr val="FFFFFF"/>
                        </a:solidFill>
                      </a:endParaRPr>
                    </a:p>
                  </a:txBody>
                  <a:tcPr marT="90000" marB="90000" marR="28800" marL="288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solidFill>
                      <a:srgbClr val="004F9F"/>
                    </a:solidFill>
                  </a:tcPr>
                </a:tc>
                <a:tc hMerge="1"/>
              </a:tr>
              <a:tr h="2999275">
                <a:tc gridSpan="2">
                  <a:txBody>
                    <a:bodyPr/>
                    <a:lstStyle/>
                    <a:p>
                      <a:pPr indent="0" lvl="0" marL="0" marR="0" rtl="0" algn="ctr">
                        <a:lnSpc>
                          <a:spcPct val="115000"/>
                        </a:lnSpc>
                        <a:spcBef>
                          <a:spcPts val="0"/>
                        </a:spcBef>
                        <a:spcAft>
                          <a:spcPts val="0"/>
                        </a:spcAft>
                        <a:buNone/>
                      </a:pPr>
                      <a:r>
                        <a:rPr b="1" lang="pt-BR" sz="1600">
                          <a:solidFill>
                            <a:srgbClr val="004F9F"/>
                          </a:solidFill>
                        </a:rPr>
                        <a:t>DISQUE-NOTIFICA</a:t>
                      </a:r>
                      <a:endParaRPr b="1" sz="1600">
                        <a:solidFill>
                          <a:srgbClr val="004F9F"/>
                        </a:solidFill>
                      </a:endParaRPr>
                    </a:p>
                    <a:p>
                      <a:pPr indent="0" lvl="0" marL="0" marR="0" rtl="0" algn="ctr">
                        <a:lnSpc>
                          <a:spcPct val="115000"/>
                        </a:lnSpc>
                        <a:spcBef>
                          <a:spcPts val="1000"/>
                        </a:spcBef>
                        <a:spcAft>
                          <a:spcPts val="0"/>
                        </a:spcAft>
                        <a:buNone/>
                      </a:pPr>
                      <a:r>
                        <a:rPr b="1" lang="pt-BR">
                          <a:solidFill>
                            <a:srgbClr val="666666"/>
                          </a:solidFill>
                        </a:rPr>
                        <a:t>0800-647-1650</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98477-3435</a:t>
                      </a:r>
                      <a:r>
                        <a:rPr lang="pt-BR">
                          <a:solidFill>
                            <a:srgbClr val="666666"/>
                          </a:solidFill>
                        </a:rPr>
                        <a:t> (ligações, SMS, WhatsApp - 24 horas)</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3318-1823</a:t>
                      </a:r>
                      <a:r>
                        <a:rPr lang="pt-BR">
                          <a:solidFill>
                            <a:srgbClr val="666666"/>
                          </a:solidFill>
                        </a:rPr>
                        <a:t> (expediente)</a:t>
                      </a:r>
                      <a:endParaRPr>
                        <a:solidFill>
                          <a:srgbClr val="666666"/>
                        </a:solidFill>
                      </a:endParaRPr>
                    </a:p>
                    <a:p>
                      <a:pPr indent="0" lvl="0" marL="0" marR="0" rtl="0" algn="just">
                        <a:lnSpc>
                          <a:spcPct val="115000"/>
                        </a:lnSpc>
                        <a:spcBef>
                          <a:spcPts val="1000"/>
                        </a:spcBef>
                        <a:spcAft>
                          <a:spcPts val="0"/>
                        </a:spcAft>
                        <a:buNone/>
                      </a:pPr>
                      <a:r>
                        <a:t/>
                      </a:r>
                      <a:endParaRPr>
                        <a:solidFill>
                          <a:srgbClr val="666666"/>
                        </a:solidFill>
                      </a:endParaRPr>
                    </a:p>
                    <a:p>
                      <a:pPr indent="0" lvl="0" marL="0" marR="0" rtl="0" algn="ctr">
                        <a:lnSpc>
                          <a:spcPct val="115000"/>
                        </a:lnSpc>
                        <a:spcBef>
                          <a:spcPts val="1000"/>
                        </a:spcBef>
                        <a:spcAft>
                          <a:spcPts val="0"/>
                        </a:spcAft>
                        <a:buNone/>
                      </a:pPr>
                      <a:r>
                        <a:rPr b="1" lang="pt-BR" sz="1600">
                          <a:solidFill>
                            <a:srgbClr val="004F9F"/>
                          </a:solidFill>
                        </a:rPr>
                        <a:t>E-NOTIFICA</a:t>
                      </a:r>
                      <a:endParaRPr b="1" sz="1600">
                        <a:solidFill>
                          <a:srgbClr val="004F9F"/>
                        </a:solidFill>
                      </a:endParaRPr>
                    </a:p>
                    <a:p>
                      <a:pPr indent="0" lvl="0" marL="0" marR="0" rtl="0" algn="ctr">
                        <a:lnSpc>
                          <a:spcPct val="115000"/>
                        </a:lnSpc>
                        <a:spcBef>
                          <a:spcPts val="1000"/>
                        </a:spcBef>
                        <a:spcAft>
                          <a:spcPts val="0"/>
                        </a:spcAft>
                        <a:buNone/>
                      </a:pPr>
                      <a:r>
                        <a:rPr lang="pt-BR" u="sng">
                          <a:solidFill>
                            <a:srgbClr val="004F9F"/>
                          </a:solidFill>
                          <a:hlinkClick r:id="rId3">
                            <a:extLst>
                              <a:ext uri="{A12FA001-AC4F-418D-AE19-62706E023703}">
                                <ahyp:hlinkClr val="tx"/>
                              </a:ext>
                            </a:extLst>
                          </a:hlinkClick>
                        </a:rPr>
                        <a:t>cievs.ms@hotmail.com</a:t>
                      </a:r>
                      <a:r>
                        <a:rPr lang="pt-BR">
                          <a:solidFill>
                            <a:srgbClr val="666666"/>
                          </a:solidFill>
                        </a:rPr>
                        <a:t> (24 horas)</a:t>
                      </a:r>
                      <a:endParaRPr>
                        <a:solidFill>
                          <a:srgbClr val="666666"/>
                        </a:solidFill>
                      </a:endParaRPr>
                    </a:p>
                    <a:p>
                      <a:pPr indent="0" lvl="0" marL="0" marR="0" rtl="0" algn="ctr">
                        <a:lnSpc>
                          <a:spcPct val="115000"/>
                        </a:lnSpc>
                        <a:spcBef>
                          <a:spcPts val="1000"/>
                        </a:spcBef>
                        <a:spcAft>
                          <a:spcPts val="1000"/>
                        </a:spcAft>
                        <a:buNone/>
                      </a:pPr>
                      <a:r>
                        <a:rPr lang="pt-BR" u="sng">
                          <a:solidFill>
                            <a:srgbClr val="004F9F"/>
                          </a:solidFill>
                          <a:hlinkClick r:id="rId4">
                            <a:extLst>
                              <a:ext uri="{A12FA001-AC4F-418D-AE19-62706E023703}">
                                <ahyp:hlinkClr val="tx"/>
                              </a:ext>
                            </a:extLst>
                          </a:hlinkClick>
                        </a:rPr>
                        <a:t>cievs@saude.ms.gov.br</a:t>
                      </a:r>
                      <a:r>
                        <a:rPr lang="pt-BR">
                          <a:solidFill>
                            <a:srgbClr val="666666"/>
                          </a:solidFill>
                        </a:rPr>
                        <a:t> (expediente)</a:t>
                      </a:r>
                      <a:endParaRPr>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r h="968150">
                <a:tc gridSpan="2">
                  <a:txBody>
                    <a:bodyPr/>
                    <a:lstStyle/>
                    <a:p>
                      <a:pPr indent="0" lvl="0" marL="0" marR="0" rtl="0" algn="ctr">
                        <a:lnSpc>
                          <a:spcPct val="100000"/>
                        </a:lnSpc>
                        <a:spcBef>
                          <a:spcPts val="0"/>
                        </a:spcBef>
                        <a:spcAft>
                          <a:spcPts val="0"/>
                        </a:spcAft>
                        <a:buNone/>
                      </a:pPr>
                      <a:r>
                        <a:rPr b="1" lang="pt-BR" sz="1200">
                          <a:solidFill>
                            <a:srgbClr val="004F9F"/>
                          </a:solidFill>
                        </a:rPr>
                        <a:t>ENDEREÇO</a:t>
                      </a:r>
                      <a:endParaRPr b="1" sz="1200">
                        <a:solidFill>
                          <a:srgbClr val="004F9F"/>
                        </a:solidFill>
                      </a:endParaRPr>
                    </a:p>
                    <a:p>
                      <a:pPr indent="0" lvl="0" marL="0" marR="0" rtl="0" algn="ctr">
                        <a:lnSpc>
                          <a:spcPct val="100000"/>
                        </a:lnSpc>
                        <a:spcBef>
                          <a:spcPts val="600"/>
                        </a:spcBef>
                        <a:spcAft>
                          <a:spcPts val="0"/>
                        </a:spcAft>
                        <a:buNone/>
                      </a:pPr>
                      <a:r>
                        <a:rPr lang="pt-BR" sz="1200">
                          <a:solidFill>
                            <a:srgbClr val="666666"/>
                          </a:solidFill>
                        </a:rPr>
                        <a:t>Rua Delegado Osmar de Camargo, s/nº, Parque dos Poderes - Jardim Veraneio </a:t>
                      </a:r>
                      <a:endParaRPr sz="1200">
                        <a:solidFill>
                          <a:srgbClr val="666666"/>
                        </a:solidFill>
                      </a:endParaRPr>
                    </a:p>
                    <a:p>
                      <a:pPr indent="0" lvl="0" marL="0" marR="0" rtl="0" algn="ctr">
                        <a:lnSpc>
                          <a:spcPct val="100000"/>
                        </a:lnSpc>
                        <a:spcBef>
                          <a:spcPts val="0"/>
                        </a:spcBef>
                        <a:spcAft>
                          <a:spcPts val="1000"/>
                        </a:spcAft>
                        <a:buNone/>
                      </a:pPr>
                      <a:r>
                        <a:rPr lang="pt-BR" sz="1200">
                          <a:solidFill>
                            <a:srgbClr val="666666"/>
                          </a:solidFill>
                        </a:rPr>
                        <a:t>CEP: 79.037-108 - Campo Grande / MS</a:t>
                      </a:r>
                      <a:endParaRPr sz="1200">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bl>
          </a:graphicData>
        </a:graphic>
      </p:graphicFrame>
      <p:sp>
        <p:nvSpPr>
          <p:cNvPr id="183" name="Google Shape;183;p9"/>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graphicFrame>
        <p:nvGraphicFramePr>
          <p:cNvPr id="184" name="Google Shape;184;p9"/>
          <p:cNvGraphicFramePr/>
          <p:nvPr/>
        </p:nvGraphicFramePr>
        <p:xfrm>
          <a:off x="696000" y="6822700"/>
          <a:ext cx="3000000" cy="3000000"/>
        </p:xfrm>
        <a:graphic>
          <a:graphicData uri="http://schemas.openxmlformats.org/drawingml/2006/table">
            <a:tbl>
              <a:tblPr>
                <a:noFill/>
                <a:tableStyleId>{FFE7CD62-A5DB-420C-BB13-DAD76B97FF25}</a:tableStyleId>
              </a:tblPr>
              <a:tblGrid>
                <a:gridCol w="3236400"/>
                <a:gridCol w="3236400"/>
              </a:tblGrid>
              <a:tr h="152275">
                <a:tc>
                  <a:txBody>
                    <a:bodyPr/>
                    <a:lstStyle/>
                    <a:p>
                      <a:pPr indent="0" lvl="0" marL="0" rtl="0" algn="r">
                        <a:spcBef>
                          <a:spcPts val="0"/>
                        </a:spcBef>
                        <a:spcAft>
                          <a:spcPts val="0"/>
                        </a:spcAft>
                        <a:buNone/>
                      </a:pPr>
                      <a:r>
                        <a:rPr b="1" lang="pt-BR" sz="1000">
                          <a:solidFill>
                            <a:srgbClr val="666666"/>
                          </a:solidFill>
                        </a:rPr>
                        <a:t>Governador do Estado de Mato Grosso do Sul</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Eduardo Correa Riedel</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Secretário de Estado de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Maurício Simões Corrêa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Secretária de Estado de Saúde Adjunta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Crhistinne Cavalheiro Maymone Gonçalves</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Superintendente de Vigilância em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Larissa Domingues Castilho de Arruda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Coordenadora de Emergências em Saúde Pública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Karine Barbosa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Elaboração</a:t>
                      </a:r>
                      <a:endParaRPr b="1" sz="1000">
                        <a:solidFill>
                          <a:srgbClr val="666666"/>
                        </a:solidFill>
                      </a:endParaRPr>
                    </a:p>
                  </a:txBody>
                  <a:tcPr marT="54000" marB="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Roselene Lopes de Oliveira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Karine Barbosa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Charles Allin Buarque dos Santos</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Rozicleide Nogueira Militão de Brito</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Antonio Felipe Monge Pascual</a:t>
                      </a:r>
                      <a:endParaRPr sz="1000">
                        <a:solidFill>
                          <a:srgbClr val="666666"/>
                        </a:solidFill>
                      </a:endParaRPr>
                    </a:p>
                    <a:p>
                      <a:pPr indent="0" lvl="0" marL="0" rtl="0" algn="l">
                        <a:spcBef>
                          <a:spcPts val="0"/>
                        </a:spcBef>
                        <a:spcAft>
                          <a:spcPts val="0"/>
                        </a:spcAft>
                        <a:buClr>
                          <a:schemeClr val="dk1"/>
                        </a:buClr>
                        <a:buSzPts val="1100"/>
                        <a:buFont typeface="Arial"/>
                        <a:buNone/>
                      </a:pPr>
                      <a:r>
                        <a:t/>
                      </a:r>
                      <a:endParaRPr sz="1000">
                        <a:solidFill>
                          <a:srgbClr val="666666"/>
                        </a:solidFill>
                      </a:endParaRPr>
                    </a:p>
                    <a:p>
                      <a:pPr indent="0" lvl="0" marL="0" marR="0" rtl="0" algn="l">
                        <a:lnSpc>
                          <a:spcPct val="100000"/>
                        </a:lnSpc>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txBody>
                  <a:tcPr marT="54000" marB="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