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1" r:id="rId5"/>
  </p:sldMasterIdLst>
  <p:notesMasterIdLst>
    <p:notesMasterId r:id="rId6"/>
  </p:notesMasterIdLst>
  <p:sldIdLst>
    <p:sldId id="256" r:id="rId7"/>
    <p:sldId id="257" r:id="rId8"/>
    <p:sldId id="258" r:id="rId9"/>
    <p:sldId id="259" r:id="rId10"/>
    <p:sldId id="260" r:id="rId11"/>
  </p:sldIdLst>
  <p:sldSz cy="10692000" cx="7560000"/>
  <p:notesSz cx="6858000" cy="9144000"/>
  <p:embeddedFontLst>
    <p:embeddedFont>
      <p:font typeface="Merriweather"/>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381">
          <p15:clr>
            <a:srgbClr val="9AA0A6"/>
          </p15:clr>
        </p15:guide>
        <p15:guide id="2" pos="1417">
          <p15:clr>
            <a:srgbClr val="9AA0A6"/>
          </p15:clr>
        </p15:guide>
        <p15:guide id="3" pos="227">
          <p15:clr>
            <a:srgbClr val="747775"/>
          </p15:clr>
        </p15:guide>
        <p15:guide id="4" orient="horz" pos="2613">
          <p15:clr>
            <a:srgbClr val="747775"/>
          </p15:clr>
        </p15:guide>
        <p15:guide id="5" orient="horz" pos="4309">
          <p15:clr>
            <a:srgbClr val="747775"/>
          </p15:clr>
        </p15:guide>
        <p15:guide id="6" orient="horz" pos="6123">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C3524D0-3B25-4698-BF6C-4A4EA8D0C104}">
  <a:tblStyle styleId="{EC3524D0-3B25-4698-BF6C-4A4EA8D0C10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DE3D08D-548E-4D07-AAC1-430E9206554E}"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D271DC1-5D20-4F15-A84F-7D2C3286BBF5}" styleName="Table_2">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p:guide pos="1417"/>
        <p:guide pos="227"/>
        <p:guide pos="2613" orient="horz"/>
        <p:guide pos="4309" orient="horz"/>
        <p:guide pos="6123"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Merriweather-bold.fntdata"/><Relationship Id="rId12" Type="http://schemas.openxmlformats.org/officeDocument/2006/relationships/font" Target="fonts/Merriweather-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Merriweather-boldItalic.fntdata"/><Relationship Id="rId14" Type="http://schemas.openxmlformats.org/officeDocument/2006/relationships/font" Target="fonts/Merriweather-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1" name="Google Shape;3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d79e34999f_1_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d79e34999f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aa8ceec509_0_19: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aa8ceec50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e4fceb3dfd_2_5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e4fceb3dfd_2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83d01881d9_0_6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83d01881d9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9.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imeira página" type="title">
  <p:cSld name="TITLE">
    <p:spTree>
      <p:nvGrpSpPr>
        <p:cNvPr id="10" name="Shape 10"/>
        <p:cNvGrpSpPr/>
        <p:nvPr/>
      </p:nvGrpSpPr>
      <p:grpSpPr>
        <a:xfrm>
          <a:off x="0" y="0"/>
          <a:ext cx="0" cy="0"/>
          <a:chOff x="0" y="0"/>
          <a:chExt cx="0" cy="0"/>
        </a:xfrm>
      </p:grpSpPr>
      <p:pic>
        <p:nvPicPr>
          <p:cNvPr id="11" name="Google Shape;11;p2"/>
          <p:cNvPicPr preferRelativeResize="0"/>
          <p:nvPr/>
        </p:nvPicPr>
        <p:blipFill>
          <a:blip r:embed="rId2">
            <a:alphaModFix/>
          </a:blip>
          <a:stretch>
            <a:fillRect/>
          </a:stretch>
        </p:blipFill>
        <p:spPr>
          <a:xfrm>
            <a:off x="360000" y="360000"/>
            <a:ext cx="6840003" cy="2575017"/>
          </a:xfrm>
          <a:prstGeom prst="rect">
            <a:avLst/>
          </a:prstGeom>
          <a:noFill/>
          <a:ln>
            <a:noFill/>
          </a:ln>
        </p:spPr>
      </p:pic>
      <p:pic>
        <p:nvPicPr>
          <p:cNvPr id="12" name="Google Shape;12;p2"/>
          <p:cNvPicPr preferRelativeResize="0"/>
          <p:nvPr/>
        </p:nvPicPr>
        <p:blipFill>
          <a:blip r:embed="rId3">
            <a:alphaModFix/>
          </a:blip>
          <a:stretch>
            <a:fillRect/>
          </a:stretch>
        </p:blipFill>
        <p:spPr>
          <a:xfrm>
            <a:off x="5298663" y="404788"/>
            <a:ext cx="1900800" cy="596181"/>
          </a:xfrm>
          <a:prstGeom prst="rect">
            <a:avLst/>
          </a:prstGeom>
          <a:noFill/>
          <a:ln>
            <a:noFill/>
          </a:ln>
        </p:spPr>
      </p:pic>
      <p:sp>
        <p:nvSpPr>
          <p:cNvPr id="13" name="Google Shape;13;p2"/>
          <p:cNvSpPr/>
          <p:nvPr/>
        </p:nvSpPr>
        <p:spPr>
          <a:xfrm>
            <a:off x="360175" y="3052700"/>
            <a:ext cx="6840000" cy="411900"/>
          </a:xfrm>
          <a:prstGeom prst="rect">
            <a:avLst/>
          </a:prstGeom>
          <a:gradFill>
            <a:gsLst>
              <a:gs pos="0">
                <a:srgbClr val="4FB852"/>
              </a:gs>
              <a:gs pos="50000">
                <a:srgbClr val="009A53"/>
              </a:gs>
              <a:gs pos="100000">
                <a:srgbClr val="007744"/>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
        <p:nvSpPr>
          <p:cNvPr id="15" name="Google Shape;15;p2"/>
          <p:cNvSpPr txBox="1"/>
          <p:nvPr/>
        </p:nvSpPr>
        <p:spPr>
          <a:xfrm>
            <a:off x="360000" y="3012350"/>
            <a:ext cx="6840000" cy="492600"/>
          </a:xfrm>
          <a:prstGeom prst="rect">
            <a:avLst/>
          </a:prstGeom>
          <a:gradFill>
            <a:gsLst>
              <a:gs pos="0">
                <a:srgbClr val="004F9F"/>
              </a:gs>
              <a:gs pos="50000">
                <a:srgbClr val="14387F"/>
              </a:gs>
              <a:gs pos="100000">
                <a:srgbClr val="20286D"/>
              </a:gs>
            </a:gsLst>
            <a:lin ang="0" scaled="0"/>
          </a:gra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000">
                <a:solidFill>
                  <a:schemeClr val="lt1"/>
                </a:solidFill>
              </a:rPr>
              <a:t>CLIPPING </a:t>
            </a:r>
            <a:r>
              <a:rPr b="1" lang="pt-BR" sz="2000">
                <a:solidFill>
                  <a:schemeClr val="lt1"/>
                </a:solidFill>
              </a:rPr>
              <a:t>DE NOTÍCIAS</a:t>
            </a:r>
            <a:endParaRPr b="1" sz="2000">
              <a:solidFill>
                <a:schemeClr val="lt1"/>
              </a:solidFill>
            </a:endParaRPr>
          </a:p>
        </p:txBody>
      </p:sp>
      <p:pic>
        <p:nvPicPr>
          <p:cNvPr id="16" name="Google Shape;16;p2"/>
          <p:cNvPicPr preferRelativeResize="0"/>
          <p:nvPr/>
        </p:nvPicPr>
        <p:blipFill>
          <a:blip r:embed="rId4">
            <a:alphaModFix/>
          </a:blip>
          <a:stretch>
            <a:fillRect/>
          </a:stretch>
        </p:blipFill>
        <p:spPr>
          <a:xfrm>
            <a:off x="3625650" y="404092"/>
            <a:ext cx="1568700" cy="597600"/>
          </a:xfrm>
          <a:prstGeom prst="rect">
            <a:avLst/>
          </a:prstGeom>
          <a:noFill/>
          <a:ln>
            <a:noFill/>
          </a:ln>
        </p:spPr>
      </p:pic>
    </p:spTree>
  </p:cSld>
  <p:clrMapOvr>
    <a:masterClrMapping/>
  </p:clrMapOvr>
  <p:extLst>
    <p:ext uri="{DCECCB84-F9BA-43D5-87BE-67443E8EF086}">
      <p15:sldGuideLst>
        <p15:guide id="1" orient="horz" pos="336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type="tx">
  <p:cSld name="TITLE_AND_BODY">
    <p:spTree>
      <p:nvGrpSpPr>
        <p:cNvPr id="17" name="Shape 17"/>
        <p:cNvGrpSpPr/>
        <p:nvPr/>
      </p:nvGrpSpPr>
      <p:grpSpPr>
        <a:xfrm>
          <a:off x="0" y="0"/>
          <a:ext cx="0" cy="0"/>
          <a:chOff x="0" y="0"/>
          <a:chExt cx="0" cy="0"/>
        </a:xfrm>
      </p:grpSpPr>
      <p:sp>
        <p:nvSpPr>
          <p:cNvPr id="18" name="Google Shape;18;p3"/>
          <p:cNvSpPr txBox="1"/>
          <p:nvPr/>
        </p:nvSpPr>
        <p:spPr>
          <a:xfrm>
            <a:off x="25" y="189150"/>
            <a:ext cx="7560000" cy="646500"/>
          </a:xfrm>
          <a:prstGeom prst="rect">
            <a:avLst/>
          </a:prstGeom>
          <a:gradFill>
            <a:gsLst>
              <a:gs pos="0">
                <a:srgbClr val="004F9F"/>
              </a:gs>
              <a:gs pos="50000">
                <a:srgbClr val="14387F"/>
              </a:gs>
              <a:gs pos="100000">
                <a:srgbClr val="20286D"/>
              </a:gs>
            </a:gsLst>
            <a:lin ang="0" scaled="0"/>
          </a:gra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3000">
                <a:solidFill>
                  <a:schemeClr val="lt1"/>
                </a:solidFill>
                <a:latin typeface="Merriweather"/>
                <a:ea typeface="Merriweather"/>
                <a:cs typeface="Merriweather"/>
                <a:sym typeface="Merriweather"/>
              </a:rPr>
              <a:t>                                                   </a:t>
            </a:r>
            <a:r>
              <a:rPr b="1" lang="pt-BR" sz="3000">
                <a:solidFill>
                  <a:schemeClr val="lt1"/>
                </a:solidFill>
                <a:latin typeface="Merriweather"/>
                <a:ea typeface="Merriweather"/>
                <a:cs typeface="Merriweather"/>
                <a:sym typeface="Merriweather"/>
              </a:rPr>
              <a:t>CIEVS-MS</a:t>
            </a:r>
            <a:endParaRPr b="1" sz="3000">
              <a:solidFill>
                <a:schemeClr val="lt1"/>
              </a:solidFill>
              <a:latin typeface="Merriweather"/>
              <a:ea typeface="Merriweather"/>
              <a:cs typeface="Merriweather"/>
              <a:sym typeface="Merriweather"/>
            </a:endParaRPr>
          </a:p>
        </p:txBody>
      </p:sp>
      <p:sp>
        <p:nvSpPr>
          <p:cNvPr id="19" name="Google Shape;19;p3"/>
          <p:cNvSpPr/>
          <p:nvPr/>
        </p:nvSpPr>
        <p:spPr>
          <a:xfrm>
            <a:off x="0" y="360000"/>
            <a:ext cx="4968000" cy="526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txBox="1"/>
          <p:nvPr>
            <p:ph type="title"/>
          </p:nvPr>
        </p:nvSpPr>
        <p:spPr>
          <a:xfrm>
            <a:off x="360000" y="886860"/>
            <a:ext cx="6840000" cy="749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4F9F"/>
              </a:buClr>
              <a:buSzPts val="2400"/>
              <a:buChar char="●"/>
              <a:defRPr b="1" sz="2400">
                <a:solidFill>
                  <a:srgbClr val="004F9F"/>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1" name="Google Shape;21;p3"/>
          <p:cNvSpPr txBox="1"/>
          <p:nvPr>
            <p:ph idx="1" type="body"/>
          </p:nvPr>
        </p:nvSpPr>
        <p:spPr>
          <a:xfrm>
            <a:off x="360000" y="1528919"/>
            <a:ext cx="6840000" cy="23625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rgbClr val="666666"/>
              </a:buClr>
              <a:buSzPts val="1400"/>
              <a:buChar char="●"/>
              <a:defRPr sz="1400">
                <a:solidFill>
                  <a:srgbClr val="666666"/>
                </a:solidFill>
              </a:defRPr>
            </a:lvl1pPr>
            <a:lvl2pPr indent="-317500" lvl="1" marL="914400" rtl="0">
              <a:spcBef>
                <a:spcPts val="0"/>
              </a:spcBef>
              <a:spcAft>
                <a:spcPts val="0"/>
              </a:spcAft>
              <a:buClr>
                <a:srgbClr val="666666"/>
              </a:buClr>
              <a:buSzPts val="1400"/>
              <a:buChar char="○"/>
              <a:defRPr>
                <a:solidFill>
                  <a:srgbClr val="666666"/>
                </a:solidFill>
              </a:defRPr>
            </a:lvl2pPr>
            <a:lvl3pPr indent="-317500" lvl="2" marL="1371600" rtl="0">
              <a:spcBef>
                <a:spcPts val="0"/>
              </a:spcBef>
              <a:spcAft>
                <a:spcPts val="0"/>
              </a:spcAft>
              <a:buClr>
                <a:srgbClr val="666666"/>
              </a:buClr>
              <a:buSzPts val="1400"/>
              <a:buChar char="■"/>
              <a:defRPr>
                <a:solidFill>
                  <a:srgbClr val="666666"/>
                </a:solidFill>
              </a:defRPr>
            </a:lvl3pPr>
            <a:lvl4pPr indent="-317500" lvl="3" marL="1828800" rtl="0">
              <a:spcBef>
                <a:spcPts val="0"/>
              </a:spcBef>
              <a:spcAft>
                <a:spcPts val="0"/>
              </a:spcAft>
              <a:buClr>
                <a:srgbClr val="666666"/>
              </a:buClr>
              <a:buSzPts val="1400"/>
              <a:buChar char="●"/>
              <a:defRPr>
                <a:solidFill>
                  <a:srgbClr val="666666"/>
                </a:solidFill>
              </a:defRPr>
            </a:lvl4pPr>
            <a:lvl5pPr indent="-317500" lvl="4" marL="2286000" rtl="0">
              <a:spcBef>
                <a:spcPts val="0"/>
              </a:spcBef>
              <a:spcAft>
                <a:spcPts val="0"/>
              </a:spcAft>
              <a:buClr>
                <a:srgbClr val="666666"/>
              </a:buClr>
              <a:buSzPts val="1400"/>
              <a:buChar char="○"/>
              <a:defRPr>
                <a:solidFill>
                  <a:srgbClr val="666666"/>
                </a:solidFill>
              </a:defRPr>
            </a:lvl5pPr>
            <a:lvl6pPr indent="-317500" lvl="5" marL="2743200" rtl="0">
              <a:spcBef>
                <a:spcPts val="0"/>
              </a:spcBef>
              <a:spcAft>
                <a:spcPts val="0"/>
              </a:spcAft>
              <a:buClr>
                <a:srgbClr val="666666"/>
              </a:buClr>
              <a:buSzPts val="1400"/>
              <a:buChar char="■"/>
              <a:defRPr>
                <a:solidFill>
                  <a:srgbClr val="666666"/>
                </a:solidFill>
              </a:defRPr>
            </a:lvl6pPr>
            <a:lvl7pPr indent="-317500" lvl="6" marL="3200400" rtl="0">
              <a:spcBef>
                <a:spcPts val="0"/>
              </a:spcBef>
              <a:spcAft>
                <a:spcPts val="0"/>
              </a:spcAft>
              <a:buClr>
                <a:srgbClr val="666666"/>
              </a:buClr>
              <a:buSzPts val="1400"/>
              <a:buChar char="●"/>
              <a:defRPr>
                <a:solidFill>
                  <a:srgbClr val="666666"/>
                </a:solidFill>
              </a:defRPr>
            </a:lvl7pPr>
            <a:lvl8pPr indent="-317500" lvl="7" marL="3657600" rtl="0">
              <a:spcBef>
                <a:spcPts val="0"/>
              </a:spcBef>
              <a:spcAft>
                <a:spcPts val="0"/>
              </a:spcAft>
              <a:buClr>
                <a:srgbClr val="666666"/>
              </a:buClr>
              <a:buSzPts val="1400"/>
              <a:buChar char="○"/>
              <a:defRPr>
                <a:solidFill>
                  <a:srgbClr val="666666"/>
                </a:solidFill>
              </a:defRPr>
            </a:lvl8pPr>
            <a:lvl9pPr indent="-317500" lvl="8" marL="4114800" rtl="0">
              <a:spcBef>
                <a:spcPts val="0"/>
              </a:spcBef>
              <a:spcAft>
                <a:spcPts val="0"/>
              </a:spcAft>
              <a:buClr>
                <a:srgbClr val="666666"/>
              </a:buClr>
              <a:buSzPts val="1400"/>
              <a:buChar char="■"/>
              <a:defRPr>
                <a:solidFill>
                  <a:srgbClr val="666666"/>
                </a:solidFill>
              </a:defRPr>
            </a:lvl9pPr>
          </a:lstStyle>
          <a:p/>
        </p:txBody>
      </p:sp>
      <p:sp>
        <p:nvSpPr>
          <p:cNvPr id="22" name="Google Shape;22;p3"/>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
        <p:nvSpPr>
          <p:cNvPr id="23" name="Google Shape;23;p3"/>
          <p:cNvSpPr/>
          <p:nvPr/>
        </p:nvSpPr>
        <p:spPr>
          <a:xfrm>
            <a:off x="0" y="0"/>
            <a:ext cx="7560000" cy="360000"/>
          </a:xfrm>
          <a:prstGeom prst="rect">
            <a:avLst/>
          </a:prstGeom>
          <a:gradFill>
            <a:gsLst>
              <a:gs pos="0">
                <a:srgbClr val="004F9F"/>
              </a:gs>
              <a:gs pos="50000">
                <a:srgbClr val="14387F"/>
              </a:gs>
              <a:gs pos="100000">
                <a:srgbClr val="20286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txBox="1"/>
          <p:nvPr>
            <p:ph idx="2" type="subTitle"/>
          </p:nvPr>
        </p:nvSpPr>
        <p:spPr>
          <a:xfrm>
            <a:off x="360000" y="588600"/>
            <a:ext cx="6840000" cy="360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666666"/>
              </a:buClr>
              <a:buSzPts val="1400"/>
              <a:buNone/>
              <a:defRPr b="1" sz="1400">
                <a:solidFill>
                  <a:srgbClr val="666666"/>
                </a:solidFill>
              </a:defRPr>
            </a:lvl1pPr>
            <a:lvl2pPr lvl="1" rtl="0">
              <a:spcBef>
                <a:spcPts val="0"/>
              </a:spcBef>
              <a:spcAft>
                <a:spcPts val="0"/>
              </a:spcAft>
              <a:buSzPts val="1400"/>
              <a:buNone/>
              <a:defRPr b="1"/>
            </a:lvl2pPr>
            <a:lvl3pPr lvl="2" rtl="0">
              <a:spcBef>
                <a:spcPts val="0"/>
              </a:spcBef>
              <a:spcAft>
                <a:spcPts val="0"/>
              </a:spcAft>
              <a:buSzPts val="1400"/>
              <a:buNone/>
              <a:defRPr b="1"/>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p:txBody>
      </p:sp>
      <p:sp>
        <p:nvSpPr>
          <p:cNvPr id="25" name="Google Shape;25;p3"/>
          <p:cNvSpPr/>
          <p:nvPr/>
        </p:nvSpPr>
        <p:spPr>
          <a:xfrm>
            <a:off x="7200000" y="436250"/>
            <a:ext cx="360000" cy="450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ltima página">
  <p:cSld name="CUSTOM">
    <p:spTree>
      <p:nvGrpSpPr>
        <p:cNvPr id="26" name="Shape 26"/>
        <p:cNvGrpSpPr/>
        <p:nvPr/>
      </p:nvGrpSpPr>
      <p:grpSpPr>
        <a:xfrm>
          <a:off x="0" y="0"/>
          <a:ext cx="0" cy="0"/>
          <a:chOff x="0" y="0"/>
          <a:chExt cx="0" cy="0"/>
        </a:xfrm>
      </p:grpSpPr>
      <p:sp>
        <p:nvSpPr>
          <p:cNvPr id="27" name="Google Shape;27;p4"/>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
        <p:nvSpPr>
          <p:cNvPr id="28" name="Google Shape;28;p4"/>
          <p:cNvSpPr/>
          <p:nvPr/>
        </p:nvSpPr>
        <p:spPr>
          <a:xfrm>
            <a:off x="0" y="0"/>
            <a:ext cx="7560000" cy="360000"/>
          </a:xfrm>
          <a:prstGeom prst="rect">
            <a:avLst/>
          </a:prstGeom>
          <a:gradFill>
            <a:gsLst>
              <a:gs pos="0">
                <a:srgbClr val="004F9F"/>
              </a:gs>
              <a:gs pos="50000">
                <a:srgbClr val="14387F"/>
              </a:gs>
              <a:gs pos="100000">
                <a:srgbClr val="20286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0167700"/>
            <a:ext cx="7560000" cy="540000"/>
          </a:xfrm>
          <a:prstGeom prst="rect">
            <a:avLst/>
          </a:prstGeom>
          <a:gradFill>
            <a:gsLst>
              <a:gs pos="0">
                <a:srgbClr val="004F9F"/>
              </a:gs>
              <a:gs pos="50000">
                <a:srgbClr val="14387F"/>
              </a:gs>
              <a:gs pos="100000">
                <a:srgbClr val="20286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idx="12" type="sldNum"/>
          </p:nvPr>
        </p:nvSpPr>
        <p:spPr>
          <a:xfrm>
            <a:off x="6805382" y="9991887"/>
            <a:ext cx="453600" cy="818100"/>
          </a:xfrm>
          <a:prstGeom prst="rect">
            <a:avLst/>
          </a:prstGeom>
          <a:noFill/>
          <a:ln>
            <a:noFill/>
          </a:ln>
        </p:spPr>
        <p:txBody>
          <a:bodyPr anchorCtr="0" anchor="ctr" bIns="91425" lIns="91425" spcFirstLastPara="1" rIns="91425" wrap="square" tIns="91425">
            <a:normAutofit/>
          </a:bodyPr>
          <a:lstStyle>
            <a:lvl1pPr lvl="0" algn="r">
              <a:buNone/>
              <a:defRPr sz="1200">
                <a:solidFill>
                  <a:srgbClr val="FFFFFF"/>
                </a:solidFill>
              </a:defRPr>
            </a:lvl1pPr>
            <a:lvl2pPr lvl="1" algn="r">
              <a:buNone/>
              <a:defRPr sz="1200">
                <a:solidFill>
                  <a:srgbClr val="FFFFFF"/>
                </a:solidFill>
              </a:defRPr>
            </a:lvl2pPr>
            <a:lvl3pPr lvl="2" algn="r">
              <a:buNone/>
              <a:defRPr sz="1200">
                <a:solidFill>
                  <a:srgbClr val="FFFFFF"/>
                </a:solidFill>
              </a:defRPr>
            </a:lvl3pPr>
            <a:lvl4pPr lvl="3" algn="r">
              <a:buNone/>
              <a:defRPr sz="1200">
                <a:solidFill>
                  <a:srgbClr val="FFFFFF"/>
                </a:solidFill>
              </a:defRPr>
            </a:lvl4pPr>
            <a:lvl5pPr lvl="4" algn="r">
              <a:buNone/>
              <a:defRPr sz="1200">
                <a:solidFill>
                  <a:srgbClr val="FFFFFF"/>
                </a:solidFill>
              </a:defRPr>
            </a:lvl5pPr>
            <a:lvl6pPr lvl="5" algn="r">
              <a:buNone/>
              <a:defRPr sz="1200">
                <a:solidFill>
                  <a:srgbClr val="FFFFFF"/>
                </a:solidFill>
              </a:defRPr>
            </a:lvl6pPr>
            <a:lvl7pPr lvl="6" algn="r">
              <a:buNone/>
              <a:defRPr sz="1200">
                <a:solidFill>
                  <a:srgbClr val="FFFFFF"/>
                </a:solidFill>
              </a:defRPr>
            </a:lvl7pPr>
            <a:lvl8pPr lvl="7" algn="r">
              <a:buNone/>
              <a:defRPr sz="1200">
                <a:solidFill>
                  <a:srgbClr val="FFFFFF"/>
                </a:solidFill>
              </a:defRPr>
            </a:lvl8pPr>
            <a:lvl9pPr lvl="8" algn="r">
              <a:buNone/>
              <a:defRPr sz="1200">
                <a:solidFill>
                  <a:srgbClr val="FFFFFF"/>
                </a:solidFill>
              </a:defRPr>
            </a:lvl9pPr>
          </a:lstStyle>
          <a:p>
            <a:pPr indent="0" lvl="0" marL="0" rtl="0" algn="r">
              <a:spcBef>
                <a:spcPts val="0"/>
              </a:spcBef>
              <a:spcAft>
                <a:spcPts val="0"/>
              </a:spcAft>
              <a:buNone/>
            </a:pPr>
            <a:fld id="{00000000-1234-1234-1234-123412341234}" type="slidenum">
              <a:rPr lang="pt-BR"/>
              <a:t>‹#›</a:t>
            </a:fld>
            <a:endParaRPr/>
          </a:p>
        </p:txBody>
      </p:sp>
      <p:sp>
        <p:nvSpPr>
          <p:cNvPr id="8" name="Google Shape;8;p1"/>
          <p:cNvSpPr txBox="1"/>
          <p:nvPr>
            <p:ph type="title"/>
          </p:nvPr>
        </p:nvSpPr>
        <p:spPr>
          <a:xfrm>
            <a:off x="360000" y="886860"/>
            <a:ext cx="6840000" cy="749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004F9F"/>
              </a:buClr>
              <a:buSzPts val="2400"/>
              <a:buChar char="●"/>
              <a:defRPr b="1" sz="2400">
                <a:solidFill>
                  <a:srgbClr val="004F9F"/>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9" name="Google Shape;9;p1"/>
          <p:cNvSpPr txBox="1"/>
          <p:nvPr>
            <p:ph idx="1" type="body"/>
          </p:nvPr>
        </p:nvSpPr>
        <p:spPr>
          <a:xfrm>
            <a:off x="360000" y="1528919"/>
            <a:ext cx="6840000" cy="23625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rgbClr val="666666"/>
              </a:buClr>
              <a:buSzPts val="1400"/>
              <a:buChar char="●"/>
              <a:defRPr sz="1400">
                <a:solidFill>
                  <a:srgbClr val="666666"/>
                </a:solidFill>
              </a:defRPr>
            </a:lvl1pPr>
            <a:lvl2pPr indent="-317500" lvl="1" marL="914400" rtl="0">
              <a:spcBef>
                <a:spcPts val="0"/>
              </a:spcBef>
              <a:spcAft>
                <a:spcPts val="0"/>
              </a:spcAft>
              <a:buClr>
                <a:srgbClr val="666666"/>
              </a:buClr>
              <a:buSzPts val="1400"/>
              <a:buChar char="○"/>
              <a:defRPr>
                <a:solidFill>
                  <a:srgbClr val="666666"/>
                </a:solidFill>
              </a:defRPr>
            </a:lvl2pPr>
            <a:lvl3pPr indent="-317500" lvl="2" marL="1371600" rtl="0">
              <a:spcBef>
                <a:spcPts val="0"/>
              </a:spcBef>
              <a:spcAft>
                <a:spcPts val="0"/>
              </a:spcAft>
              <a:buClr>
                <a:srgbClr val="666666"/>
              </a:buClr>
              <a:buSzPts val="1400"/>
              <a:buChar char="■"/>
              <a:defRPr>
                <a:solidFill>
                  <a:srgbClr val="666666"/>
                </a:solidFill>
              </a:defRPr>
            </a:lvl3pPr>
            <a:lvl4pPr indent="-317500" lvl="3" marL="1828800" rtl="0">
              <a:spcBef>
                <a:spcPts val="0"/>
              </a:spcBef>
              <a:spcAft>
                <a:spcPts val="0"/>
              </a:spcAft>
              <a:buClr>
                <a:srgbClr val="666666"/>
              </a:buClr>
              <a:buSzPts val="1400"/>
              <a:buChar char="●"/>
              <a:defRPr>
                <a:solidFill>
                  <a:srgbClr val="666666"/>
                </a:solidFill>
              </a:defRPr>
            </a:lvl4pPr>
            <a:lvl5pPr indent="-317500" lvl="4" marL="2286000" rtl="0">
              <a:spcBef>
                <a:spcPts val="0"/>
              </a:spcBef>
              <a:spcAft>
                <a:spcPts val="0"/>
              </a:spcAft>
              <a:buClr>
                <a:srgbClr val="666666"/>
              </a:buClr>
              <a:buSzPts val="1400"/>
              <a:buChar char="○"/>
              <a:defRPr>
                <a:solidFill>
                  <a:srgbClr val="666666"/>
                </a:solidFill>
              </a:defRPr>
            </a:lvl5pPr>
            <a:lvl6pPr indent="-317500" lvl="5" marL="2743200" rtl="0">
              <a:spcBef>
                <a:spcPts val="0"/>
              </a:spcBef>
              <a:spcAft>
                <a:spcPts val="0"/>
              </a:spcAft>
              <a:buClr>
                <a:srgbClr val="666666"/>
              </a:buClr>
              <a:buSzPts val="1400"/>
              <a:buChar char="■"/>
              <a:defRPr>
                <a:solidFill>
                  <a:srgbClr val="666666"/>
                </a:solidFill>
              </a:defRPr>
            </a:lvl6pPr>
            <a:lvl7pPr indent="-317500" lvl="6" marL="3200400" rtl="0">
              <a:spcBef>
                <a:spcPts val="0"/>
              </a:spcBef>
              <a:spcAft>
                <a:spcPts val="0"/>
              </a:spcAft>
              <a:buClr>
                <a:srgbClr val="666666"/>
              </a:buClr>
              <a:buSzPts val="1400"/>
              <a:buChar char="●"/>
              <a:defRPr>
                <a:solidFill>
                  <a:srgbClr val="666666"/>
                </a:solidFill>
              </a:defRPr>
            </a:lvl7pPr>
            <a:lvl8pPr indent="-317500" lvl="7" marL="3657600" rtl="0">
              <a:spcBef>
                <a:spcPts val="0"/>
              </a:spcBef>
              <a:spcAft>
                <a:spcPts val="0"/>
              </a:spcAft>
              <a:buClr>
                <a:srgbClr val="666666"/>
              </a:buClr>
              <a:buSzPts val="1400"/>
              <a:buChar char="○"/>
              <a:defRPr>
                <a:solidFill>
                  <a:srgbClr val="666666"/>
                </a:solidFill>
              </a:defRPr>
            </a:lvl8pPr>
            <a:lvl9pPr indent="-317500" lvl="8" marL="4114800" rtl="0">
              <a:spcBef>
                <a:spcPts val="0"/>
              </a:spcBef>
              <a:spcAft>
                <a:spcPts val="0"/>
              </a:spcAft>
              <a:buClr>
                <a:srgbClr val="666666"/>
              </a:buClr>
              <a:buSzPts val="1400"/>
              <a:buChar char="■"/>
              <a:defRPr>
                <a:solidFill>
                  <a:srgbClr val="666666"/>
                </a:solidFil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27">
          <p15:clr>
            <a:srgbClr val="EA4335"/>
          </p15:clr>
        </p15:guide>
        <p15:guide id="2" pos="4535">
          <p15:clr>
            <a:srgbClr val="EA4335"/>
          </p15:clr>
        </p15:guide>
        <p15:guide id="3" orient="horz" pos="371">
          <p15:clr>
            <a:srgbClr val="EA4335"/>
          </p15:clr>
        </p15:guide>
        <p15:guide id="4" orient="horz" pos="6405">
          <p15:clr>
            <a:srgbClr val="EA4335"/>
          </p15:clr>
        </p15:guide>
      </p15:sldGuideLst>
    </p:ext>
  </p:extLst>
</p:sldMaster>
</file>

<file path=ppt/slides/_rels/slide1.xml.rels><?xml version="1.0" encoding="UTF-8" standalone="yes"?><Relationships xmlns="http://schemas.openxmlformats.org/package/2006/relationships"><Relationship Id="rId11" Type="http://schemas.openxmlformats.org/officeDocument/2006/relationships/image" Target="../media/image16.png"/><Relationship Id="rId10"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11.png"/><Relationship Id="rId15" Type="http://schemas.openxmlformats.org/officeDocument/2006/relationships/image" Target="../media/image5.png"/><Relationship Id="rId14" Type="http://schemas.openxmlformats.org/officeDocument/2006/relationships/image" Target="../media/image8.png"/><Relationship Id="rId17" Type="http://schemas.openxmlformats.org/officeDocument/2006/relationships/image" Target="../media/image14.png"/><Relationship Id="rId16"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12.png"/><Relationship Id="rId18" Type="http://schemas.openxmlformats.org/officeDocument/2006/relationships/image" Target="../media/image7.png"/><Relationship Id="rId7" Type="http://schemas.openxmlformats.org/officeDocument/2006/relationships/image" Target="../media/image9.png"/><Relationship Id="rId8"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redantofagasta.com/internacional/ruanda-en-alerta-ante-brote-del-virus-de-marburgo-20-infectados-y-seis" TargetMode="External"/><Relationship Id="rId4" Type="http://schemas.openxmlformats.org/officeDocument/2006/relationships/hyperlink" Target="https://elpais.com/sociedad/2024-09-30/el-segundo-brote-de-virus-del-nilo-provoca-la-novena-muerte-en-andalucia.html" TargetMode="External"/><Relationship Id="rId5" Type="http://schemas.openxmlformats.org/officeDocument/2006/relationships/image" Target="../media/image20.png"/><Relationship Id="rId6"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capitalnews.com.br/nacional/surto-recente-de-febre-oropouche-foi-causado-por-nova-linhagem-viral/410185" TargetMode="External"/><Relationship Id="rId4" Type="http://schemas.openxmlformats.org/officeDocument/2006/relationships/hyperlink" Target="https://www.band.uol.com.br/noticias/jornal-da-noite/ultimas/seca-no-amazonas-causa-aumento-em-casos-de-hepatite-a-febre-tifoide-e-diarreia-aguda-202410011337" TargetMode="External"/><Relationship Id="rId5" Type="http://schemas.openxmlformats.org/officeDocument/2006/relationships/hyperlink" Target="https://www.politicajp.com.br/noticia/25409/sete-pessoas-sao-internadas-apos-consumirem-bolo-envenenado-em-jp" TargetMode="External"/><Relationship Id="rId6" Type="http://schemas.openxmlformats.org/officeDocument/2006/relationships/image" Target="../media/image18.png"/><Relationship Id="rId7"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diariodigital.com.br/geral/sindrome-rara-e-investigada-em-hospital-publico-da-capital" TargetMode="External"/><Relationship Id="rId4" Type="http://schemas.openxmlformats.org/officeDocument/2006/relationships/hyperlink" Target="https://oestadoonline.com.br/saude/sesau-confirma-morte-de-crianca-de-7-anos-por-meningite-em-campo-grande/" TargetMode="External"/><Relationship Id="rId5" Type="http://schemas.openxmlformats.org/officeDocument/2006/relationships/hyperlink" Target="https://www.douradosnews.com.br/dourados/crianca-de-cinco-anos-e-a-quarta-vitima-fatal-da-dengue-em-dourados/1243126/#google_vignett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mailto:cievs.ms@hotmail.com" TargetMode="External"/><Relationship Id="rId4" Type="http://schemas.openxmlformats.org/officeDocument/2006/relationships/hyperlink" Target="mailto:cievs@saude.ms.gov.br"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 name="Shape 32"/>
        <p:cNvGrpSpPr/>
        <p:nvPr/>
      </p:nvGrpSpPr>
      <p:grpSpPr>
        <a:xfrm>
          <a:off x="0" y="0"/>
          <a:ext cx="0" cy="0"/>
          <a:chOff x="0" y="0"/>
          <a:chExt cx="0" cy="0"/>
        </a:xfrm>
      </p:grpSpPr>
      <p:pic>
        <p:nvPicPr>
          <p:cNvPr id="33" name="Google Shape;33;p5"/>
          <p:cNvPicPr preferRelativeResize="0"/>
          <p:nvPr/>
        </p:nvPicPr>
        <p:blipFill>
          <a:blip r:embed="rId3">
            <a:alphaModFix/>
          </a:blip>
          <a:stretch>
            <a:fillRect/>
          </a:stretch>
        </p:blipFill>
        <p:spPr>
          <a:xfrm>
            <a:off x="-3772118" y="7660951"/>
            <a:ext cx="325263" cy="540000"/>
          </a:xfrm>
          <a:prstGeom prst="rect">
            <a:avLst/>
          </a:prstGeom>
          <a:noFill/>
          <a:ln>
            <a:noFill/>
          </a:ln>
        </p:spPr>
      </p:pic>
      <p:sp>
        <p:nvSpPr>
          <p:cNvPr id="34" name="Google Shape;34;p5"/>
          <p:cNvSpPr txBox="1"/>
          <p:nvPr>
            <p:ph idx="1" type="subTitle"/>
          </p:nvPr>
        </p:nvSpPr>
        <p:spPr>
          <a:xfrm>
            <a:off x="817200" y="8196050"/>
            <a:ext cx="4843500" cy="360000"/>
          </a:xfrm>
          <a:prstGeom prst="rect">
            <a:avLst/>
          </a:prstGeom>
          <a:gradFill>
            <a:gsLst>
              <a:gs pos="0">
                <a:srgbClr val="FFFFFF"/>
              </a:gs>
              <a:gs pos="100000">
                <a:srgbClr val="004F9F"/>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lang="pt-BR">
                <a:solidFill>
                  <a:schemeClr val="lt1"/>
                </a:solidFill>
              </a:rPr>
              <a:t>NOTÍCIAS </a:t>
            </a:r>
            <a:r>
              <a:rPr b="1" lang="pt-BR">
                <a:solidFill>
                  <a:schemeClr val="lt1"/>
                </a:solidFill>
              </a:rPr>
              <a:t>INTERNACIONAIS</a:t>
            </a:r>
            <a:endParaRPr b="1">
              <a:solidFill>
                <a:schemeClr val="lt1"/>
              </a:solidFill>
            </a:endParaRPr>
          </a:p>
        </p:txBody>
      </p:sp>
      <p:sp>
        <p:nvSpPr>
          <p:cNvPr id="35" name="Google Shape;35;p5"/>
          <p:cNvSpPr txBox="1"/>
          <p:nvPr>
            <p:ph idx="2" type="subTitle"/>
          </p:nvPr>
        </p:nvSpPr>
        <p:spPr>
          <a:xfrm>
            <a:off x="814575" y="8879425"/>
            <a:ext cx="4843500" cy="360000"/>
          </a:xfrm>
          <a:prstGeom prst="rect">
            <a:avLst/>
          </a:prstGeom>
          <a:gradFill>
            <a:gsLst>
              <a:gs pos="0">
                <a:srgbClr val="FFFFFF"/>
              </a:gs>
              <a:gs pos="100000">
                <a:srgbClr val="004F9F"/>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lang="pt-BR">
                <a:solidFill>
                  <a:schemeClr val="lt1"/>
                </a:solidFill>
              </a:rPr>
              <a:t>NOTÍCIAS </a:t>
            </a:r>
            <a:r>
              <a:rPr b="1" lang="pt-BR">
                <a:solidFill>
                  <a:schemeClr val="lt1"/>
                </a:solidFill>
              </a:rPr>
              <a:t>NACIONAIS</a:t>
            </a:r>
            <a:endParaRPr b="1">
              <a:solidFill>
                <a:schemeClr val="lt1"/>
              </a:solidFill>
            </a:endParaRPr>
          </a:p>
        </p:txBody>
      </p:sp>
      <p:sp>
        <p:nvSpPr>
          <p:cNvPr id="36" name="Google Shape;36;p5"/>
          <p:cNvSpPr txBox="1"/>
          <p:nvPr>
            <p:ph idx="3" type="subTitle"/>
          </p:nvPr>
        </p:nvSpPr>
        <p:spPr>
          <a:xfrm>
            <a:off x="820675" y="9561700"/>
            <a:ext cx="4843500" cy="360000"/>
          </a:xfrm>
          <a:prstGeom prst="rect">
            <a:avLst/>
          </a:prstGeom>
          <a:gradFill>
            <a:gsLst>
              <a:gs pos="0">
                <a:srgbClr val="FFFFFF"/>
              </a:gs>
              <a:gs pos="100000">
                <a:srgbClr val="004F9F"/>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lang="pt-BR">
                <a:solidFill>
                  <a:schemeClr val="lt1"/>
                </a:solidFill>
              </a:rPr>
              <a:t>NOTÍCIAS </a:t>
            </a:r>
            <a:r>
              <a:rPr b="1" lang="pt-BR">
                <a:solidFill>
                  <a:schemeClr val="lt1"/>
                </a:solidFill>
              </a:rPr>
              <a:t>ESTADUAIS</a:t>
            </a:r>
            <a:endParaRPr b="1">
              <a:solidFill>
                <a:schemeClr val="lt1"/>
              </a:solidFill>
            </a:endParaRPr>
          </a:p>
        </p:txBody>
      </p:sp>
      <p:sp>
        <p:nvSpPr>
          <p:cNvPr id="37" name="Google Shape;37;p5"/>
          <p:cNvSpPr txBox="1"/>
          <p:nvPr/>
        </p:nvSpPr>
        <p:spPr>
          <a:xfrm>
            <a:off x="360100" y="3617000"/>
            <a:ext cx="431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a:solidFill>
                  <a:srgbClr val="004F9F"/>
                </a:solidFill>
              </a:rPr>
              <a:t>Semana Epidemiológica 40 </a:t>
            </a:r>
            <a:r>
              <a:rPr lang="pt-BR">
                <a:solidFill>
                  <a:srgbClr val="666666"/>
                </a:solidFill>
              </a:rPr>
              <a:t>|</a:t>
            </a:r>
            <a:r>
              <a:rPr b="1" lang="pt-BR">
                <a:solidFill>
                  <a:srgbClr val="666666"/>
                </a:solidFill>
              </a:rPr>
              <a:t> </a:t>
            </a:r>
            <a:r>
              <a:rPr b="1" lang="pt-BR">
                <a:solidFill>
                  <a:srgbClr val="004F9F"/>
                </a:solidFill>
              </a:rPr>
              <a:t>Ano 2024</a:t>
            </a:r>
            <a:endParaRPr b="1">
              <a:solidFill>
                <a:srgbClr val="004F9F"/>
              </a:solidFill>
            </a:endParaRPr>
          </a:p>
        </p:txBody>
      </p:sp>
      <p:sp>
        <p:nvSpPr>
          <p:cNvPr id="38" name="Google Shape;38;p5"/>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sp>
        <p:nvSpPr>
          <p:cNvPr id="39" name="Google Shape;39;p5"/>
          <p:cNvSpPr txBox="1"/>
          <p:nvPr/>
        </p:nvSpPr>
        <p:spPr>
          <a:xfrm>
            <a:off x="360000" y="6246935"/>
            <a:ext cx="6840000" cy="1693200"/>
          </a:xfrm>
          <a:prstGeom prst="rect">
            <a:avLst/>
          </a:prstGeom>
          <a:solidFill>
            <a:srgbClr val="004F9F">
              <a:alpha val="24710"/>
            </a:srgbClr>
          </a:solid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pt-BR">
                <a:solidFill>
                  <a:srgbClr val="666666"/>
                </a:solidFill>
              </a:rPr>
              <a:t>No sentido de aprimorar a capacidade de alerta e respostas </a:t>
            </a:r>
            <a:r>
              <a:rPr lang="pt-BR">
                <a:solidFill>
                  <a:srgbClr val="666666"/>
                </a:solidFill>
              </a:rPr>
              <a:t>às</a:t>
            </a:r>
            <a:r>
              <a:rPr lang="pt-BR">
                <a:solidFill>
                  <a:srgbClr val="666666"/>
                </a:solidFill>
              </a:rPr>
              <a:t> emergências em Saúde Pública, o CIEVS/SES/MS realiza semanalmente a busca ativa de rumores veiculados pela mídia em canais de </a:t>
            </a:r>
            <a:r>
              <a:rPr lang="pt-BR">
                <a:solidFill>
                  <a:srgbClr val="666666"/>
                </a:solidFill>
              </a:rPr>
              <a:t>comunicação</a:t>
            </a:r>
            <a:r>
              <a:rPr lang="pt-BR">
                <a:solidFill>
                  <a:srgbClr val="666666"/>
                </a:solidFill>
              </a:rPr>
              <a:t> internacionais, nacionais e estaduais por meio de um processo denominado “Clipping”. A permanência e ativação dos links não estão sob o nosso domínio. Visando trazer visibilidade e conscientização para questões relacionadas à saúde, o clipping insere laços simbolizando as campanhas mensais realizadas no Brasil.</a:t>
            </a:r>
            <a:endParaRPr>
              <a:solidFill>
                <a:srgbClr val="666666"/>
              </a:solidFill>
              <a:highlight>
                <a:schemeClr val="accent6"/>
              </a:highlight>
            </a:endParaRPr>
          </a:p>
        </p:txBody>
      </p:sp>
      <p:cxnSp>
        <p:nvCxnSpPr>
          <p:cNvPr id="40" name="Google Shape;40;p5"/>
          <p:cNvCxnSpPr/>
          <p:nvPr/>
        </p:nvCxnSpPr>
        <p:spPr>
          <a:xfrm>
            <a:off x="363475" y="7962049"/>
            <a:ext cx="6833100" cy="0"/>
          </a:xfrm>
          <a:prstGeom prst="straightConnector1">
            <a:avLst/>
          </a:prstGeom>
          <a:noFill/>
          <a:ln cap="flat" cmpd="sng" w="38100">
            <a:solidFill>
              <a:srgbClr val="004F9F"/>
            </a:solidFill>
            <a:prstDash val="solid"/>
            <a:round/>
            <a:headEnd len="med" w="med" type="none"/>
            <a:tailEnd len="med" w="med" type="none"/>
          </a:ln>
        </p:spPr>
      </p:cxnSp>
      <p:sp>
        <p:nvSpPr>
          <p:cNvPr id="41" name="Google Shape;41;p5"/>
          <p:cNvSpPr txBox="1"/>
          <p:nvPr/>
        </p:nvSpPr>
        <p:spPr>
          <a:xfrm>
            <a:off x="4677150" y="3617000"/>
            <a:ext cx="25281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a:solidFill>
                  <a:srgbClr val="004F9F"/>
                </a:solidFill>
              </a:rPr>
              <a:t>29</a:t>
            </a:r>
            <a:r>
              <a:rPr b="1" lang="pt-BR">
                <a:solidFill>
                  <a:srgbClr val="004F9F"/>
                </a:solidFill>
              </a:rPr>
              <a:t>/09/2024</a:t>
            </a:r>
            <a:r>
              <a:rPr b="1" lang="pt-BR">
                <a:solidFill>
                  <a:srgbClr val="069343"/>
                </a:solidFill>
              </a:rPr>
              <a:t> </a:t>
            </a:r>
            <a:r>
              <a:rPr lang="pt-BR">
                <a:solidFill>
                  <a:srgbClr val="666666"/>
                </a:solidFill>
              </a:rPr>
              <a:t>a</a:t>
            </a:r>
            <a:r>
              <a:rPr b="1" lang="pt-BR">
                <a:solidFill>
                  <a:srgbClr val="004F9F"/>
                </a:solidFill>
              </a:rPr>
              <a:t> 05/10/2024</a:t>
            </a:r>
            <a:endParaRPr b="1">
              <a:solidFill>
                <a:srgbClr val="004F9F"/>
              </a:solidFill>
            </a:endParaRPr>
          </a:p>
        </p:txBody>
      </p:sp>
      <p:cxnSp>
        <p:nvCxnSpPr>
          <p:cNvPr id="42" name="Google Shape;42;p5"/>
          <p:cNvCxnSpPr/>
          <p:nvPr/>
        </p:nvCxnSpPr>
        <p:spPr>
          <a:xfrm>
            <a:off x="363450" y="6265904"/>
            <a:ext cx="6833100" cy="0"/>
          </a:xfrm>
          <a:prstGeom prst="straightConnector1">
            <a:avLst/>
          </a:prstGeom>
          <a:noFill/>
          <a:ln cap="flat" cmpd="sng" w="38100">
            <a:solidFill>
              <a:srgbClr val="004F9F"/>
            </a:solidFill>
            <a:prstDash val="solid"/>
            <a:round/>
            <a:headEnd len="med" w="med" type="none"/>
            <a:tailEnd len="med" w="med" type="none"/>
          </a:ln>
        </p:spPr>
      </p:cxnSp>
      <p:sp>
        <p:nvSpPr>
          <p:cNvPr id="43" name="Google Shape;43;p5"/>
          <p:cNvSpPr txBox="1"/>
          <p:nvPr>
            <p:ph idx="4" type="subTitle"/>
          </p:nvPr>
        </p:nvSpPr>
        <p:spPr>
          <a:xfrm>
            <a:off x="4086929" y="8178174"/>
            <a:ext cx="1521600" cy="360000"/>
          </a:xfrm>
          <a:prstGeom prst="rect">
            <a:avLst/>
          </a:prstGeom>
          <a:solidFill>
            <a:srgbClr val="000000">
              <a:alpha val="0"/>
            </a:srgbClr>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BR">
                <a:solidFill>
                  <a:srgbClr val="666666"/>
                </a:solidFill>
              </a:rPr>
              <a:t>pág.</a:t>
            </a:r>
            <a:r>
              <a:rPr b="1" lang="pt-BR">
                <a:solidFill>
                  <a:srgbClr val="069343"/>
                </a:solidFill>
              </a:rPr>
              <a:t> </a:t>
            </a:r>
            <a:r>
              <a:rPr b="1" lang="pt-BR">
                <a:solidFill>
                  <a:srgbClr val="004F9F"/>
                </a:solidFill>
              </a:rPr>
              <a:t>2</a:t>
            </a:r>
            <a:endParaRPr b="1">
              <a:solidFill>
                <a:srgbClr val="004F9F"/>
              </a:solidFill>
            </a:endParaRPr>
          </a:p>
        </p:txBody>
      </p:sp>
      <p:sp>
        <p:nvSpPr>
          <p:cNvPr id="44" name="Google Shape;44;p5"/>
          <p:cNvSpPr txBox="1"/>
          <p:nvPr>
            <p:ph idx="5" type="subTitle"/>
          </p:nvPr>
        </p:nvSpPr>
        <p:spPr>
          <a:xfrm>
            <a:off x="4080829" y="8860461"/>
            <a:ext cx="1521600" cy="360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BR">
                <a:solidFill>
                  <a:srgbClr val="666666"/>
                </a:solidFill>
              </a:rPr>
              <a:t>pág.</a:t>
            </a:r>
            <a:r>
              <a:rPr b="1" lang="pt-BR">
                <a:solidFill>
                  <a:srgbClr val="069343"/>
                </a:solidFill>
              </a:rPr>
              <a:t> </a:t>
            </a:r>
            <a:r>
              <a:rPr b="1" lang="pt-BR">
                <a:solidFill>
                  <a:srgbClr val="004F9F"/>
                </a:solidFill>
              </a:rPr>
              <a:t>3</a:t>
            </a:r>
            <a:endParaRPr b="1">
              <a:solidFill>
                <a:srgbClr val="004F9F"/>
              </a:solidFill>
            </a:endParaRPr>
          </a:p>
        </p:txBody>
      </p:sp>
      <p:sp>
        <p:nvSpPr>
          <p:cNvPr id="45" name="Google Shape;45;p5"/>
          <p:cNvSpPr txBox="1"/>
          <p:nvPr>
            <p:ph idx="6" type="subTitle"/>
          </p:nvPr>
        </p:nvSpPr>
        <p:spPr>
          <a:xfrm>
            <a:off x="4086929" y="9542722"/>
            <a:ext cx="1521600" cy="360000"/>
          </a:xfrm>
          <a:prstGeom prst="rect">
            <a:avLst/>
          </a:prstGeom>
          <a:solidFill>
            <a:srgbClr val="000000">
              <a:alpha val="0"/>
            </a:srgbClr>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BR">
                <a:solidFill>
                  <a:srgbClr val="666666"/>
                </a:solidFill>
              </a:rPr>
              <a:t>pág.</a:t>
            </a:r>
            <a:r>
              <a:rPr b="1" lang="pt-BR">
                <a:solidFill>
                  <a:srgbClr val="069343"/>
                </a:solidFill>
              </a:rPr>
              <a:t> </a:t>
            </a:r>
            <a:r>
              <a:rPr b="1" lang="pt-BR">
                <a:solidFill>
                  <a:srgbClr val="004F9F"/>
                </a:solidFill>
              </a:rPr>
              <a:t>4</a:t>
            </a:r>
            <a:endParaRPr b="1">
              <a:solidFill>
                <a:srgbClr val="004F9F"/>
              </a:solidFill>
            </a:endParaRPr>
          </a:p>
        </p:txBody>
      </p:sp>
      <p:sp>
        <p:nvSpPr>
          <p:cNvPr id="46" name="Google Shape;46;p5"/>
          <p:cNvSpPr/>
          <p:nvPr/>
        </p:nvSpPr>
        <p:spPr>
          <a:xfrm>
            <a:off x="363475" y="8103773"/>
            <a:ext cx="480900" cy="433200"/>
          </a:xfrm>
          <a:prstGeom prst="rect">
            <a:avLst/>
          </a:prstGeom>
          <a:solidFill>
            <a:srgbClr val="FFFFFF"/>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1</a:t>
            </a:r>
            <a:endParaRPr b="1" sz="3600">
              <a:solidFill>
                <a:srgbClr val="004F9F"/>
              </a:solidFill>
            </a:endParaRPr>
          </a:p>
        </p:txBody>
      </p:sp>
      <p:sp>
        <p:nvSpPr>
          <p:cNvPr id="47" name="Google Shape;47;p5"/>
          <p:cNvSpPr/>
          <p:nvPr/>
        </p:nvSpPr>
        <p:spPr>
          <a:xfrm>
            <a:off x="363475" y="9470573"/>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3</a:t>
            </a:r>
            <a:endParaRPr b="1" sz="3600">
              <a:solidFill>
                <a:srgbClr val="004F9F"/>
              </a:solidFill>
            </a:endParaRPr>
          </a:p>
        </p:txBody>
      </p:sp>
      <p:sp>
        <p:nvSpPr>
          <p:cNvPr id="48" name="Google Shape;48;p5"/>
          <p:cNvSpPr/>
          <p:nvPr/>
        </p:nvSpPr>
        <p:spPr>
          <a:xfrm>
            <a:off x="363475" y="8787173"/>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2</a:t>
            </a:r>
            <a:endParaRPr b="1" sz="3600">
              <a:solidFill>
                <a:srgbClr val="004F9F"/>
              </a:solidFill>
            </a:endParaRPr>
          </a:p>
        </p:txBody>
      </p:sp>
      <p:graphicFrame>
        <p:nvGraphicFramePr>
          <p:cNvPr id="49" name="Google Shape;49;p5"/>
          <p:cNvGraphicFramePr/>
          <p:nvPr/>
        </p:nvGraphicFramePr>
        <p:xfrm>
          <a:off x="363475" y="4139988"/>
          <a:ext cx="3000000" cy="3000000"/>
        </p:xfrm>
        <a:graphic>
          <a:graphicData uri="http://schemas.openxmlformats.org/drawingml/2006/table">
            <a:tbl>
              <a:tblPr>
                <a:noFill/>
                <a:tableStyleId>{EC3524D0-3B25-4698-BF6C-4A4EA8D0C104}</a:tableStyleId>
              </a:tblPr>
              <a:tblGrid>
                <a:gridCol w="486600"/>
                <a:gridCol w="486600"/>
                <a:gridCol w="486600"/>
                <a:gridCol w="486600"/>
                <a:gridCol w="486600"/>
                <a:gridCol w="486600"/>
                <a:gridCol w="395900"/>
              </a:tblGrid>
              <a:tr h="251450">
                <a:tc gridSpan="7">
                  <a:txBody>
                    <a:bodyPr/>
                    <a:lstStyle/>
                    <a:p>
                      <a:pPr indent="0" lvl="0" marL="0" rtl="0" algn="ctr">
                        <a:lnSpc>
                          <a:spcPct val="115000"/>
                        </a:lnSpc>
                        <a:spcBef>
                          <a:spcPts val="0"/>
                        </a:spcBef>
                        <a:spcAft>
                          <a:spcPts val="0"/>
                        </a:spcAft>
                        <a:buNone/>
                      </a:pPr>
                      <a:r>
                        <a:rPr b="1" lang="pt-BR" sz="1200">
                          <a:solidFill>
                            <a:srgbClr val="666666"/>
                          </a:solidFill>
                        </a:rPr>
                        <a:t>Outubro</a:t>
                      </a:r>
                      <a:endParaRPr b="1" sz="1200">
                        <a:solidFill>
                          <a:srgbClr val="666666"/>
                        </a:solidFill>
                      </a:endParaRPr>
                    </a:p>
                  </a:txBody>
                  <a:tcPr marT="19050" marB="19050" marR="28575" marL="28575" anchor="b">
                    <a:lnB cap="flat" cmpd="sng" w="25400">
                      <a:solidFill>
                        <a:srgbClr val="004F9F"/>
                      </a:solidFill>
                      <a:prstDash val="solid"/>
                      <a:round/>
                      <a:headEnd len="sm" w="sm" type="none"/>
                      <a:tailEnd len="sm" w="sm" type="none"/>
                    </a:lnB>
                  </a:tcPr>
                </a:tc>
                <a:tc hMerge="1"/>
                <a:tc hMerge="1"/>
                <a:tc hMerge="1"/>
                <a:tc hMerge="1"/>
                <a:tc hMerge="1"/>
                <a:tc hMerge="1"/>
              </a:tr>
              <a:tr h="251450">
                <a:tc>
                  <a:txBody>
                    <a:bodyPr/>
                    <a:lstStyle/>
                    <a:p>
                      <a:pPr indent="0" lvl="0" marL="0" rtl="0" algn="ctr">
                        <a:lnSpc>
                          <a:spcPct val="115000"/>
                        </a:lnSpc>
                        <a:spcBef>
                          <a:spcPts val="0"/>
                        </a:spcBef>
                        <a:spcAft>
                          <a:spcPts val="0"/>
                        </a:spcAft>
                        <a:buNone/>
                      </a:pPr>
                      <a:r>
                        <a:rPr b="1" lang="pt-BR" sz="1200">
                          <a:solidFill>
                            <a:srgbClr val="666666"/>
                          </a:solidFill>
                        </a:rPr>
                        <a:t>D</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b="1" lang="pt-BR" sz="1200">
                          <a:solidFill>
                            <a:srgbClr val="666666"/>
                          </a:solidFill>
                        </a:rPr>
                        <a:t>S</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b="1" lang="pt-BR" sz="1200">
                          <a:solidFill>
                            <a:srgbClr val="666666"/>
                          </a:solidFill>
                        </a:rPr>
                        <a:t>T</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b="1" lang="pt-BR" sz="1200">
                          <a:solidFill>
                            <a:srgbClr val="666666"/>
                          </a:solidFill>
                        </a:rPr>
                        <a:t>Q</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b="1" lang="pt-BR" sz="1200">
                          <a:solidFill>
                            <a:srgbClr val="666666"/>
                          </a:solidFill>
                        </a:rPr>
                        <a:t>Q</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b="1" lang="pt-BR" sz="1200">
                          <a:solidFill>
                            <a:srgbClr val="666666"/>
                          </a:solidFill>
                        </a:rPr>
                        <a:t>S</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b="1" lang="pt-BR" sz="1200">
                          <a:solidFill>
                            <a:srgbClr val="666666"/>
                          </a:solidFill>
                        </a:rPr>
                        <a:t>S</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r>
              <a:tr h="251450">
                <a:tc>
                  <a:txBody>
                    <a:bodyPr/>
                    <a:lstStyle/>
                    <a:p>
                      <a:pPr indent="0" lvl="0" marL="0" rtl="0" algn="ctr">
                        <a:lnSpc>
                          <a:spcPct val="115000"/>
                        </a:lnSpc>
                        <a:spcBef>
                          <a:spcPts val="0"/>
                        </a:spcBef>
                        <a:spcAft>
                          <a:spcPts val="0"/>
                        </a:spcAft>
                        <a:buNone/>
                      </a:pPr>
                      <a:r>
                        <a:rPr lang="pt-BR" sz="1200">
                          <a:solidFill>
                            <a:srgbClr val="B7B7B7"/>
                          </a:solidFill>
                        </a:rPr>
                        <a:t>29</a:t>
                      </a:r>
                      <a:endParaRPr sz="1200">
                        <a:solidFill>
                          <a:srgbClr val="B7B7B7"/>
                        </a:solidFill>
                      </a:endParaRPr>
                    </a:p>
                  </a:txBody>
                  <a:tcPr marT="19050" marB="19050" marR="28575" marL="28575" anchor="b">
                    <a:solidFill>
                      <a:srgbClr val="C0D4E7"/>
                    </a:solidFill>
                  </a:tcPr>
                </a:tc>
                <a:tc>
                  <a:txBody>
                    <a:bodyPr/>
                    <a:lstStyle/>
                    <a:p>
                      <a:pPr indent="0" lvl="0" marL="0" rtl="0" algn="ctr">
                        <a:lnSpc>
                          <a:spcPct val="115000"/>
                        </a:lnSpc>
                        <a:spcBef>
                          <a:spcPts val="0"/>
                        </a:spcBef>
                        <a:spcAft>
                          <a:spcPts val="0"/>
                        </a:spcAft>
                        <a:buNone/>
                      </a:pPr>
                      <a:r>
                        <a:rPr lang="pt-BR" sz="1200">
                          <a:solidFill>
                            <a:srgbClr val="B7B7B7"/>
                          </a:solidFill>
                        </a:rPr>
                        <a:t>30</a:t>
                      </a:r>
                      <a:endParaRPr sz="1200">
                        <a:solidFill>
                          <a:srgbClr val="B7B7B7"/>
                        </a:solidFill>
                      </a:endParaRPr>
                    </a:p>
                  </a:txBody>
                  <a:tcPr marT="19050" marB="19050" marR="28575" marL="28575" anchor="b">
                    <a:solidFill>
                      <a:srgbClr val="C0D4E7"/>
                    </a:solidFill>
                  </a:tcPr>
                </a:tc>
                <a:tc>
                  <a:txBody>
                    <a:bodyPr/>
                    <a:lstStyle/>
                    <a:p>
                      <a:pPr indent="0" lvl="0" marL="0" rtl="0" algn="ctr">
                        <a:lnSpc>
                          <a:spcPct val="115000"/>
                        </a:lnSpc>
                        <a:spcBef>
                          <a:spcPts val="0"/>
                        </a:spcBef>
                        <a:spcAft>
                          <a:spcPts val="0"/>
                        </a:spcAft>
                        <a:buNone/>
                      </a:pPr>
                      <a:r>
                        <a:rPr lang="pt-BR" sz="1200">
                          <a:solidFill>
                            <a:schemeClr val="dk2"/>
                          </a:solidFill>
                        </a:rPr>
                        <a:t>1</a:t>
                      </a:r>
                      <a:endParaRPr sz="1200">
                        <a:solidFill>
                          <a:schemeClr val="dk2"/>
                        </a:solidFill>
                      </a:endParaRPr>
                    </a:p>
                  </a:txBody>
                  <a:tcPr marT="19050" marB="19050" marR="28575" marL="28575" anchor="b">
                    <a:solidFill>
                      <a:srgbClr val="C0D4E7"/>
                    </a:solidFill>
                  </a:tcPr>
                </a:tc>
                <a:tc>
                  <a:txBody>
                    <a:bodyPr/>
                    <a:lstStyle/>
                    <a:p>
                      <a:pPr indent="0" lvl="0" marL="0" rtl="0" algn="ctr">
                        <a:lnSpc>
                          <a:spcPct val="115000"/>
                        </a:lnSpc>
                        <a:spcBef>
                          <a:spcPts val="0"/>
                        </a:spcBef>
                        <a:spcAft>
                          <a:spcPts val="0"/>
                        </a:spcAft>
                        <a:buNone/>
                      </a:pPr>
                      <a:r>
                        <a:rPr lang="pt-BR" sz="1200">
                          <a:solidFill>
                            <a:schemeClr val="dk2"/>
                          </a:solidFill>
                        </a:rPr>
                        <a:t>2</a:t>
                      </a:r>
                      <a:endParaRPr sz="1200">
                        <a:solidFill>
                          <a:schemeClr val="dk2"/>
                        </a:solidFill>
                      </a:endParaRPr>
                    </a:p>
                  </a:txBody>
                  <a:tcPr marT="19050" marB="19050" marR="28575" marL="28575" anchor="b">
                    <a:solidFill>
                      <a:srgbClr val="C0D4E7"/>
                    </a:solidFill>
                  </a:tcPr>
                </a:tc>
                <a:tc>
                  <a:txBody>
                    <a:bodyPr/>
                    <a:lstStyle/>
                    <a:p>
                      <a:pPr indent="0" lvl="0" marL="0" rtl="0" algn="ctr">
                        <a:lnSpc>
                          <a:spcPct val="115000"/>
                        </a:lnSpc>
                        <a:spcBef>
                          <a:spcPts val="0"/>
                        </a:spcBef>
                        <a:spcAft>
                          <a:spcPts val="0"/>
                        </a:spcAft>
                        <a:buNone/>
                      </a:pPr>
                      <a:r>
                        <a:rPr lang="pt-BR" sz="1200">
                          <a:solidFill>
                            <a:schemeClr val="dk2"/>
                          </a:solidFill>
                        </a:rPr>
                        <a:t>3</a:t>
                      </a:r>
                      <a:endParaRPr sz="1200">
                        <a:solidFill>
                          <a:schemeClr val="dk2"/>
                        </a:solidFill>
                      </a:endParaRPr>
                    </a:p>
                  </a:txBody>
                  <a:tcPr marT="19050" marB="19050" marR="28575" marL="28575" anchor="b">
                    <a:solidFill>
                      <a:srgbClr val="C0D4E7"/>
                    </a:solidFill>
                  </a:tcPr>
                </a:tc>
                <a:tc>
                  <a:txBody>
                    <a:bodyPr/>
                    <a:lstStyle/>
                    <a:p>
                      <a:pPr indent="0" lvl="0" marL="0" rtl="0" algn="ctr">
                        <a:lnSpc>
                          <a:spcPct val="115000"/>
                        </a:lnSpc>
                        <a:spcBef>
                          <a:spcPts val="0"/>
                        </a:spcBef>
                        <a:spcAft>
                          <a:spcPts val="0"/>
                        </a:spcAft>
                        <a:buNone/>
                      </a:pPr>
                      <a:r>
                        <a:rPr lang="pt-BR" sz="1200">
                          <a:solidFill>
                            <a:schemeClr val="dk2"/>
                          </a:solidFill>
                        </a:rPr>
                        <a:t>4</a:t>
                      </a:r>
                      <a:endParaRPr sz="1200">
                        <a:solidFill>
                          <a:schemeClr val="dk2"/>
                        </a:solidFill>
                      </a:endParaRPr>
                    </a:p>
                  </a:txBody>
                  <a:tcPr marT="19050" marB="19050" marR="28575" marL="28575" anchor="b">
                    <a:solidFill>
                      <a:srgbClr val="C0D4E7"/>
                    </a:solidFill>
                  </a:tcPr>
                </a:tc>
                <a:tc>
                  <a:txBody>
                    <a:bodyPr/>
                    <a:lstStyle/>
                    <a:p>
                      <a:pPr indent="0" lvl="0" marL="0" rtl="0" algn="ctr">
                        <a:lnSpc>
                          <a:spcPct val="115000"/>
                        </a:lnSpc>
                        <a:spcBef>
                          <a:spcPts val="0"/>
                        </a:spcBef>
                        <a:spcAft>
                          <a:spcPts val="0"/>
                        </a:spcAft>
                        <a:buNone/>
                      </a:pPr>
                      <a:r>
                        <a:rPr lang="pt-BR" sz="1200">
                          <a:solidFill>
                            <a:schemeClr val="dk2"/>
                          </a:solidFill>
                        </a:rPr>
                        <a:t>5</a:t>
                      </a:r>
                      <a:endParaRPr sz="1200">
                        <a:solidFill>
                          <a:schemeClr val="dk2"/>
                        </a:solidFill>
                      </a:endParaRPr>
                    </a:p>
                  </a:txBody>
                  <a:tcPr marT="19050" marB="19050" marR="28575" marL="28575" anchor="b">
                    <a:solidFill>
                      <a:srgbClr val="C0D4E7"/>
                    </a:solidFill>
                  </a:tcPr>
                </a:tc>
              </a:tr>
              <a:tr h="251450">
                <a:tc>
                  <a:txBody>
                    <a:bodyPr/>
                    <a:lstStyle/>
                    <a:p>
                      <a:pPr indent="0" lvl="0" marL="0" rtl="0" algn="ctr">
                        <a:lnSpc>
                          <a:spcPct val="115000"/>
                        </a:lnSpc>
                        <a:spcBef>
                          <a:spcPts val="0"/>
                        </a:spcBef>
                        <a:spcAft>
                          <a:spcPts val="0"/>
                        </a:spcAft>
                        <a:buNone/>
                      </a:pPr>
                      <a:r>
                        <a:rPr lang="pt-BR" sz="1200">
                          <a:solidFill>
                            <a:schemeClr val="dk2"/>
                          </a:solidFill>
                        </a:rPr>
                        <a:t>6</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7</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8</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9</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10</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666666"/>
                          </a:solidFill>
                        </a:rPr>
                        <a:t>11</a:t>
                      </a:r>
                      <a:endParaRPr sz="1200">
                        <a:solidFill>
                          <a:srgbClr val="666666"/>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666666"/>
                          </a:solidFill>
                        </a:rPr>
                        <a:t>12</a:t>
                      </a:r>
                      <a:endParaRPr sz="1200">
                        <a:solidFill>
                          <a:srgbClr val="666666"/>
                        </a:solidFill>
                      </a:endParaRPr>
                    </a:p>
                  </a:txBody>
                  <a:tcPr marT="19050" marB="19050" marR="28575" marL="28575" anchor="b">
                    <a:solidFill>
                      <a:schemeClr val="lt1"/>
                    </a:solidFill>
                  </a:tcPr>
                </a:tc>
              </a:tr>
              <a:tr h="251450">
                <a:tc>
                  <a:txBody>
                    <a:bodyPr/>
                    <a:lstStyle/>
                    <a:p>
                      <a:pPr indent="0" lvl="0" marL="0" rtl="0" algn="ctr">
                        <a:lnSpc>
                          <a:spcPct val="115000"/>
                        </a:lnSpc>
                        <a:spcBef>
                          <a:spcPts val="0"/>
                        </a:spcBef>
                        <a:spcAft>
                          <a:spcPts val="0"/>
                        </a:spcAft>
                        <a:buNone/>
                      </a:pPr>
                      <a:r>
                        <a:rPr lang="pt-BR" sz="1200">
                          <a:solidFill>
                            <a:schemeClr val="dk2"/>
                          </a:solidFill>
                        </a:rPr>
                        <a:t>13</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14</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15</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16</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17</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666666"/>
                          </a:solidFill>
                        </a:rPr>
                        <a:t>18</a:t>
                      </a:r>
                      <a:endParaRPr sz="1200">
                        <a:solidFill>
                          <a:srgbClr val="666666"/>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666666"/>
                          </a:solidFill>
                        </a:rPr>
                        <a:t>19</a:t>
                      </a:r>
                      <a:endParaRPr sz="1200">
                        <a:solidFill>
                          <a:srgbClr val="666666"/>
                        </a:solidFill>
                      </a:endParaRPr>
                    </a:p>
                  </a:txBody>
                  <a:tcPr marT="19050" marB="19050" marR="28575" marL="28575" anchor="b">
                    <a:solidFill>
                      <a:schemeClr val="lt1"/>
                    </a:solidFill>
                  </a:tcPr>
                </a:tc>
              </a:tr>
              <a:tr h="251450">
                <a:tc>
                  <a:txBody>
                    <a:bodyPr/>
                    <a:lstStyle/>
                    <a:p>
                      <a:pPr indent="0" lvl="0" marL="0" rtl="0" algn="ctr">
                        <a:lnSpc>
                          <a:spcPct val="115000"/>
                        </a:lnSpc>
                        <a:spcBef>
                          <a:spcPts val="0"/>
                        </a:spcBef>
                        <a:spcAft>
                          <a:spcPts val="0"/>
                        </a:spcAft>
                        <a:buNone/>
                      </a:pPr>
                      <a:r>
                        <a:rPr lang="pt-BR" sz="1200">
                          <a:solidFill>
                            <a:schemeClr val="dk2"/>
                          </a:solidFill>
                        </a:rPr>
                        <a:t>20</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21</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22</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23</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24</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666666"/>
                          </a:solidFill>
                        </a:rPr>
                        <a:t>25</a:t>
                      </a:r>
                      <a:endParaRPr sz="1200">
                        <a:solidFill>
                          <a:srgbClr val="666666"/>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666666"/>
                          </a:solidFill>
                        </a:rPr>
                        <a:t>26</a:t>
                      </a:r>
                      <a:endParaRPr sz="1200">
                        <a:solidFill>
                          <a:srgbClr val="666666"/>
                        </a:solidFill>
                      </a:endParaRPr>
                    </a:p>
                  </a:txBody>
                  <a:tcPr marT="19050" marB="19050" marR="28575" marL="28575" anchor="b">
                    <a:solidFill>
                      <a:schemeClr val="lt1"/>
                    </a:solidFill>
                  </a:tcPr>
                </a:tc>
              </a:tr>
              <a:tr h="251450">
                <a:tc>
                  <a:txBody>
                    <a:bodyPr/>
                    <a:lstStyle/>
                    <a:p>
                      <a:pPr indent="0" lvl="0" marL="0" rtl="0" algn="ctr">
                        <a:lnSpc>
                          <a:spcPct val="115000"/>
                        </a:lnSpc>
                        <a:spcBef>
                          <a:spcPts val="0"/>
                        </a:spcBef>
                        <a:spcAft>
                          <a:spcPts val="0"/>
                        </a:spcAft>
                        <a:buNone/>
                      </a:pPr>
                      <a:r>
                        <a:rPr lang="pt-BR" sz="1200">
                          <a:solidFill>
                            <a:schemeClr val="dk2"/>
                          </a:solidFill>
                        </a:rPr>
                        <a:t>27</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28</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29</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30</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31</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B7B7B7"/>
                          </a:solidFill>
                        </a:rPr>
                        <a:t>1</a:t>
                      </a:r>
                      <a:endParaRPr sz="1200">
                        <a:solidFill>
                          <a:srgbClr val="B7B7B7"/>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B7B7B7"/>
                          </a:solidFill>
                        </a:rPr>
                        <a:t>2</a:t>
                      </a:r>
                      <a:endParaRPr sz="1200">
                        <a:solidFill>
                          <a:srgbClr val="B7B7B7"/>
                        </a:solidFill>
                      </a:endParaRPr>
                    </a:p>
                  </a:txBody>
                  <a:tcPr marT="19050" marB="19050" marR="28575" marL="28575" anchor="b">
                    <a:solidFill>
                      <a:schemeClr val="lt1"/>
                    </a:solidFill>
                  </a:tcPr>
                </a:tc>
              </a:tr>
            </a:tbl>
          </a:graphicData>
        </a:graphic>
      </p:graphicFrame>
      <p:graphicFrame>
        <p:nvGraphicFramePr>
          <p:cNvPr id="50" name="Google Shape;50;p5"/>
          <p:cNvGraphicFramePr/>
          <p:nvPr/>
        </p:nvGraphicFramePr>
        <p:xfrm>
          <a:off x="7963225" y="905025"/>
          <a:ext cx="3000000" cy="3000000"/>
        </p:xfrm>
        <a:graphic>
          <a:graphicData uri="http://schemas.openxmlformats.org/drawingml/2006/table">
            <a:tbl>
              <a:tblPr>
                <a:noFill/>
                <a:tableStyleId>{EC3524D0-3B25-4698-BF6C-4A4EA8D0C104}</a:tableStyleId>
              </a:tblPr>
              <a:tblGrid>
                <a:gridCol w="952500"/>
                <a:gridCol w="952500"/>
                <a:gridCol w="952500"/>
              </a:tblGrid>
              <a:tr h="106850">
                <a:tc>
                  <a:txBody>
                    <a:bodyPr/>
                    <a:lstStyle/>
                    <a:p>
                      <a:pPr indent="0" lvl="0" marL="0" rtl="0" algn="ctr">
                        <a:lnSpc>
                          <a:spcPct val="115000"/>
                        </a:lnSpc>
                        <a:spcBef>
                          <a:spcPts val="0"/>
                        </a:spcBef>
                        <a:spcAft>
                          <a:spcPts val="0"/>
                        </a:spcAft>
                        <a:buNone/>
                      </a:pPr>
                      <a:r>
                        <a:rPr lang="pt-BR" sz="1000"/>
                        <a:t>Semana</a:t>
                      </a:r>
                      <a:endParaRPr sz="1000"/>
                    </a:p>
                  </a:txBody>
                  <a:tcPr marT="0" marB="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Início</a:t>
                      </a:r>
                      <a:endParaRPr sz="1000"/>
                    </a:p>
                  </a:txBody>
                  <a:tcPr marT="0" marB="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Término</a:t>
                      </a:r>
                      <a:endParaRPr sz="1000"/>
                    </a:p>
                  </a:txBody>
                  <a:tcPr marT="0" marB="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1</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31/12/2023</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06/01/2024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07/01/2024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13/01/2024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3</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14/01/2024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20/01/2024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21/01/2024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27/01/2024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5</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28/01/2024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03/02/2024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6</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04/02/2024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10/02/2024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7</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11/02/2024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17/02/2024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8</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18/02/2024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24/02/2024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9</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25/02/2024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02/03/2024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10</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03/03/2024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09/03/2024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11</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10/03/2024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16/03/2024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12</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17/03/2024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23/03/2024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13</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24/03/2024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30/03/2024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31/04/2024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06/04/2024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15</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07/04/2024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13/04/2024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16</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14/04/2024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20/04/2024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17</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21/04/2024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27/04/2024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18</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28/04/2024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04/05/2024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19</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05/05/2024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11/05/2024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20</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12/05/2024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18/05/2024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21</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19/05/2024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25/05/2024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22</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26/05/2024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01/06/2024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23</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02/06/2024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08/06/2024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09/06/2024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15/06/2024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25</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16/06/2024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22/06/2024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26</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23/06/2024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29/06/2024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27</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30/06/2024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06/07/2024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28</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07/07/2024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13/07/2024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29</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14/07/2024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20/07/2024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30</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21/07/2024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27/07/2024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31</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28/07/2024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03/08/2024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32</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04/08/2024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10/08/2024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33</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11/08/2024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17/08/2024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18/08/2024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24/08/2024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35</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25/08/2024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31/08/2024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36</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01/09/2024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07/09/2024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37</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08/09/2024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14/09/2024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38</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15/09/2024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21/09/2024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39</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22/09/2024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28/09/2024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40</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29/09/2024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05/10/2024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41</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06/10/2024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12/10/2024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42</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13/10/2024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19/10/2024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43</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20/10/2024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26/10/2024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44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27/10/2024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02/11/2024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45</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03/11/2024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09/11/2024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46</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10/11/2024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16/11/2024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47</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17/11/2024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23/11/2024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48</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24/11/2024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30/11/2024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49</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01/12/2024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07/12/2024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50</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08/12/2024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14/12/2024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51</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15/12/2024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21/12/2024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52</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22/12/2024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28/12/2024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pic>
        <p:nvPicPr>
          <p:cNvPr id="51" name="Google Shape;51;p5"/>
          <p:cNvPicPr preferRelativeResize="0"/>
          <p:nvPr/>
        </p:nvPicPr>
        <p:blipFill>
          <a:blip r:embed="rId4">
            <a:alphaModFix/>
          </a:blip>
          <a:stretch>
            <a:fillRect/>
          </a:stretch>
        </p:blipFill>
        <p:spPr>
          <a:xfrm>
            <a:off x="5660725" y="8116625"/>
            <a:ext cx="1584625" cy="1584599"/>
          </a:xfrm>
          <a:prstGeom prst="rect">
            <a:avLst/>
          </a:prstGeom>
          <a:noFill/>
          <a:ln>
            <a:noFill/>
          </a:ln>
        </p:spPr>
      </p:pic>
      <p:sp>
        <p:nvSpPr>
          <p:cNvPr id="52" name="Google Shape;52;p5"/>
          <p:cNvSpPr txBox="1"/>
          <p:nvPr/>
        </p:nvSpPr>
        <p:spPr>
          <a:xfrm>
            <a:off x="5600713" y="9567563"/>
            <a:ext cx="1701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900">
                <a:solidFill>
                  <a:srgbClr val="666666"/>
                </a:solidFill>
              </a:rPr>
              <a:t>Leia o QR code para acessar os clippings publicados</a:t>
            </a:r>
            <a:endParaRPr sz="900">
              <a:solidFill>
                <a:srgbClr val="666666"/>
              </a:solidFill>
            </a:endParaRPr>
          </a:p>
        </p:txBody>
      </p:sp>
      <p:pic>
        <p:nvPicPr>
          <p:cNvPr id="53" name="Google Shape;53;p5"/>
          <p:cNvPicPr preferRelativeResize="0"/>
          <p:nvPr/>
        </p:nvPicPr>
        <p:blipFill>
          <a:blip r:embed="rId5">
            <a:alphaModFix/>
          </a:blip>
          <a:stretch>
            <a:fillRect/>
          </a:stretch>
        </p:blipFill>
        <p:spPr>
          <a:xfrm>
            <a:off x="-7242925" y="8298125"/>
            <a:ext cx="326160" cy="543600"/>
          </a:xfrm>
          <a:prstGeom prst="rect">
            <a:avLst/>
          </a:prstGeom>
          <a:noFill/>
          <a:ln>
            <a:noFill/>
          </a:ln>
        </p:spPr>
      </p:pic>
      <p:pic>
        <p:nvPicPr>
          <p:cNvPr id="54" name="Google Shape;54;p5"/>
          <p:cNvPicPr preferRelativeResize="0"/>
          <p:nvPr/>
        </p:nvPicPr>
        <p:blipFill>
          <a:blip r:embed="rId6">
            <a:alphaModFix/>
          </a:blip>
          <a:stretch>
            <a:fillRect/>
          </a:stretch>
        </p:blipFill>
        <p:spPr>
          <a:xfrm>
            <a:off x="-7258575" y="7502350"/>
            <a:ext cx="327144" cy="543600"/>
          </a:xfrm>
          <a:prstGeom prst="rect">
            <a:avLst/>
          </a:prstGeom>
          <a:noFill/>
          <a:ln>
            <a:noFill/>
          </a:ln>
        </p:spPr>
      </p:pic>
      <p:sp>
        <p:nvSpPr>
          <p:cNvPr id="55" name="Google Shape;55;p5"/>
          <p:cNvSpPr txBox="1"/>
          <p:nvPr/>
        </p:nvSpPr>
        <p:spPr>
          <a:xfrm>
            <a:off x="-6816450" y="7420115"/>
            <a:ext cx="2736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Maio Roxo - Dia 19</a:t>
            </a:r>
            <a:endParaRPr b="1" sz="1200">
              <a:solidFill>
                <a:srgbClr val="666666"/>
              </a:solidFill>
            </a:endParaRPr>
          </a:p>
          <a:p>
            <a:pPr indent="0" lvl="0" marL="0" rtl="0" algn="l">
              <a:spcBef>
                <a:spcPts val="0"/>
              </a:spcBef>
              <a:spcAft>
                <a:spcPts val="0"/>
              </a:spcAft>
              <a:buNone/>
            </a:pPr>
            <a:r>
              <a:rPr lang="pt-BR" sz="1100">
                <a:solidFill>
                  <a:srgbClr val="666666"/>
                </a:solidFill>
              </a:rPr>
              <a:t>Dia mundial da doença inflamatória intestinal</a:t>
            </a:r>
            <a:endParaRPr sz="1100">
              <a:solidFill>
                <a:srgbClr val="666666"/>
              </a:solidFill>
            </a:endParaRPr>
          </a:p>
        </p:txBody>
      </p:sp>
      <p:sp>
        <p:nvSpPr>
          <p:cNvPr id="56" name="Google Shape;56;p5"/>
          <p:cNvSpPr txBox="1"/>
          <p:nvPr/>
        </p:nvSpPr>
        <p:spPr>
          <a:xfrm>
            <a:off x="-6816450" y="8131325"/>
            <a:ext cx="25962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Maio Amarelo</a:t>
            </a:r>
            <a:endParaRPr b="1" sz="1200">
              <a:solidFill>
                <a:srgbClr val="666666"/>
              </a:solidFill>
            </a:endParaRPr>
          </a:p>
          <a:p>
            <a:pPr indent="0" lvl="0" marL="0" rtl="0" algn="l">
              <a:spcBef>
                <a:spcPts val="0"/>
              </a:spcBef>
              <a:spcAft>
                <a:spcPts val="0"/>
              </a:spcAft>
              <a:buNone/>
            </a:pPr>
            <a:r>
              <a:rPr lang="pt-BR" sz="1100">
                <a:solidFill>
                  <a:srgbClr val="666666"/>
                </a:solidFill>
              </a:rPr>
              <a:t>Movimento internacional, apartidário, de conscientização para redução de acidentes de trânsito</a:t>
            </a:r>
            <a:endParaRPr sz="1100">
              <a:solidFill>
                <a:srgbClr val="666666"/>
              </a:solidFill>
            </a:endParaRPr>
          </a:p>
        </p:txBody>
      </p:sp>
      <p:pic>
        <p:nvPicPr>
          <p:cNvPr id="57" name="Google Shape;57;p5"/>
          <p:cNvPicPr preferRelativeResize="0"/>
          <p:nvPr/>
        </p:nvPicPr>
        <p:blipFill>
          <a:blip r:embed="rId5">
            <a:alphaModFix/>
          </a:blip>
          <a:stretch>
            <a:fillRect/>
          </a:stretch>
        </p:blipFill>
        <p:spPr>
          <a:xfrm>
            <a:off x="-3690350" y="1162850"/>
            <a:ext cx="326160" cy="543600"/>
          </a:xfrm>
          <a:prstGeom prst="rect">
            <a:avLst/>
          </a:prstGeom>
          <a:noFill/>
          <a:ln>
            <a:noFill/>
          </a:ln>
        </p:spPr>
      </p:pic>
      <p:sp>
        <p:nvSpPr>
          <p:cNvPr id="58" name="Google Shape;58;p5"/>
          <p:cNvSpPr txBox="1"/>
          <p:nvPr/>
        </p:nvSpPr>
        <p:spPr>
          <a:xfrm>
            <a:off x="-3248725" y="1076486"/>
            <a:ext cx="27360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Julho Amarelo</a:t>
            </a:r>
            <a:endParaRPr b="1" sz="1200">
              <a:solidFill>
                <a:srgbClr val="666666"/>
              </a:solidFill>
            </a:endParaRPr>
          </a:p>
          <a:p>
            <a:pPr indent="0" lvl="0" marL="0" rtl="0" algn="l">
              <a:spcBef>
                <a:spcPts val="0"/>
              </a:spcBef>
              <a:spcAft>
                <a:spcPts val="0"/>
              </a:spcAft>
              <a:buNone/>
            </a:pPr>
            <a:r>
              <a:rPr lang="pt-BR" sz="1100">
                <a:solidFill>
                  <a:srgbClr val="666666"/>
                </a:solidFill>
              </a:rPr>
              <a:t>Mês de luta contra as hepatites virais</a:t>
            </a:r>
            <a:endParaRPr sz="1100">
              <a:solidFill>
                <a:srgbClr val="666666"/>
              </a:solidFill>
            </a:endParaRPr>
          </a:p>
        </p:txBody>
      </p:sp>
      <p:pic>
        <p:nvPicPr>
          <p:cNvPr id="59" name="Google Shape;59;p5"/>
          <p:cNvPicPr preferRelativeResize="0"/>
          <p:nvPr/>
        </p:nvPicPr>
        <p:blipFill>
          <a:blip r:embed="rId7">
            <a:alphaModFix/>
          </a:blip>
          <a:stretch>
            <a:fillRect/>
          </a:stretch>
        </p:blipFill>
        <p:spPr>
          <a:xfrm>
            <a:off x="-3689690" y="2700901"/>
            <a:ext cx="324000" cy="540000"/>
          </a:xfrm>
          <a:prstGeom prst="rect">
            <a:avLst/>
          </a:prstGeom>
          <a:noFill/>
          <a:ln>
            <a:noFill/>
          </a:ln>
        </p:spPr>
      </p:pic>
      <p:pic>
        <p:nvPicPr>
          <p:cNvPr id="60" name="Google Shape;60;p5"/>
          <p:cNvPicPr preferRelativeResize="0"/>
          <p:nvPr/>
        </p:nvPicPr>
        <p:blipFill>
          <a:blip r:embed="rId8">
            <a:alphaModFix/>
          </a:blip>
          <a:stretch>
            <a:fillRect/>
          </a:stretch>
        </p:blipFill>
        <p:spPr>
          <a:xfrm>
            <a:off x="-3689115" y="2048593"/>
            <a:ext cx="324000" cy="540000"/>
          </a:xfrm>
          <a:prstGeom prst="rect">
            <a:avLst/>
          </a:prstGeom>
          <a:noFill/>
          <a:ln>
            <a:noFill/>
          </a:ln>
        </p:spPr>
      </p:pic>
      <p:sp>
        <p:nvSpPr>
          <p:cNvPr id="61" name="Google Shape;61;p5"/>
          <p:cNvSpPr txBox="1"/>
          <p:nvPr/>
        </p:nvSpPr>
        <p:spPr>
          <a:xfrm>
            <a:off x="-3258265" y="2615251"/>
            <a:ext cx="2985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Agosto Laranja - Dia 30</a:t>
            </a:r>
            <a:endParaRPr b="1" sz="1200">
              <a:solidFill>
                <a:srgbClr val="666666"/>
              </a:solidFill>
            </a:endParaRPr>
          </a:p>
          <a:p>
            <a:pPr indent="0" lvl="0" marL="0" rtl="0" algn="l">
              <a:spcBef>
                <a:spcPts val="0"/>
              </a:spcBef>
              <a:spcAft>
                <a:spcPts val="0"/>
              </a:spcAft>
              <a:buNone/>
            </a:pPr>
            <a:r>
              <a:rPr lang="pt-BR" sz="1100">
                <a:solidFill>
                  <a:srgbClr val="666666"/>
                </a:solidFill>
              </a:rPr>
              <a:t>Dia nacional de conscientização sobre esclerose múltipla</a:t>
            </a:r>
            <a:endParaRPr sz="1100">
              <a:solidFill>
                <a:srgbClr val="666666"/>
              </a:solidFill>
            </a:endParaRPr>
          </a:p>
        </p:txBody>
      </p:sp>
      <p:sp>
        <p:nvSpPr>
          <p:cNvPr id="62" name="Google Shape;62;p5"/>
          <p:cNvSpPr txBox="1"/>
          <p:nvPr/>
        </p:nvSpPr>
        <p:spPr>
          <a:xfrm>
            <a:off x="-3270515" y="2039143"/>
            <a:ext cx="2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Agosto Dourado - Dia 1 a 7</a:t>
            </a:r>
            <a:endParaRPr b="1" sz="1200">
              <a:solidFill>
                <a:srgbClr val="666666"/>
              </a:solidFill>
            </a:endParaRPr>
          </a:p>
          <a:p>
            <a:pPr indent="0" lvl="0" marL="0" rtl="0" algn="l">
              <a:spcBef>
                <a:spcPts val="0"/>
              </a:spcBef>
              <a:spcAft>
                <a:spcPts val="0"/>
              </a:spcAft>
              <a:buNone/>
            </a:pPr>
            <a:r>
              <a:rPr lang="pt-BR" sz="1100">
                <a:solidFill>
                  <a:srgbClr val="666666"/>
                </a:solidFill>
              </a:rPr>
              <a:t>Semana mundial do aleitamento materno</a:t>
            </a:r>
            <a:endParaRPr sz="1100">
              <a:solidFill>
                <a:srgbClr val="666666"/>
              </a:solidFill>
            </a:endParaRPr>
          </a:p>
        </p:txBody>
      </p:sp>
      <p:pic>
        <p:nvPicPr>
          <p:cNvPr id="63" name="Google Shape;63;p5"/>
          <p:cNvPicPr preferRelativeResize="0"/>
          <p:nvPr/>
        </p:nvPicPr>
        <p:blipFill>
          <a:blip r:embed="rId9">
            <a:alphaModFix/>
          </a:blip>
          <a:stretch>
            <a:fillRect/>
          </a:stretch>
        </p:blipFill>
        <p:spPr>
          <a:xfrm>
            <a:off x="-3690340" y="3353890"/>
            <a:ext cx="324000" cy="540000"/>
          </a:xfrm>
          <a:prstGeom prst="rect">
            <a:avLst/>
          </a:prstGeom>
          <a:noFill/>
          <a:ln>
            <a:noFill/>
          </a:ln>
        </p:spPr>
      </p:pic>
      <p:sp>
        <p:nvSpPr>
          <p:cNvPr id="64" name="Google Shape;64;p5"/>
          <p:cNvSpPr txBox="1"/>
          <p:nvPr/>
        </p:nvSpPr>
        <p:spPr>
          <a:xfrm>
            <a:off x="-3244315" y="3260413"/>
            <a:ext cx="2985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Agosto Lilás</a:t>
            </a:r>
            <a:endParaRPr b="1" sz="1200">
              <a:solidFill>
                <a:srgbClr val="666666"/>
              </a:solidFill>
            </a:endParaRPr>
          </a:p>
          <a:p>
            <a:pPr indent="0" lvl="0" marL="0" rtl="0" algn="l">
              <a:spcBef>
                <a:spcPts val="0"/>
              </a:spcBef>
              <a:spcAft>
                <a:spcPts val="0"/>
              </a:spcAft>
              <a:buNone/>
            </a:pPr>
            <a:r>
              <a:rPr lang="pt-BR" sz="1100">
                <a:solidFill>
                  <a:srgbClr val="666666"/>
                </a:solidFill>
              </a:rPr>
              <a:t>Mês de enfrentamento da violência contra a mulher - 17 anos da Lei Maria da Penha</a:t>
            </a:r>
            <a:endParaRPr sz="1100">
              <a:solidFill>
                <a:srgbClr val="666666"/>
              </a:solidFill>
            </a:endParaRPr>
          </a:p>
        </p:txBody>
      </p:sp>
      <p:sp>
        <p:nvSpPr>
          <p:cNvPr id="65" name="Google Shape;65;p5"/>
          <p:cNvSpPr txBox="1"/>
          <p:nvPr/>
        </p:nvSpPr>
        <p:spPr>
          <a:xfrm>
            <a:off x="-3352887" y="7591581"/>
            <a:ext cx="2985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Novembro Azul</a:t>
            </a:r>
            <a:endParaRPr b="1" sz="1200">
              <a:solidFill>
                <a:srgbClr val="666666"/>
              </a:solidFill>
            </a:endParaRPr>
          </a:p>
          <a:p>
            <a:pPr indent="0" lvl="0" marL="0" rtl="0" algn="l">
              <a:spcBef>
                <a:spcPts val="0"/>
              </a:spcBef>
              <a:spcAft>
                <a:spcPts val="0"/>
              </a:spcAft>
              <a:buNone/>
            </a:pPr>
            <a:r>
              <a:rPr lang="pt-BR" sz="1100">
                <a:solidFill>
                  <a:srgbClr val="666666"/>
                </a:solidFill>
              </a:rPr>
              <a:t>Mês mundial de combate ao câncer</a:t>
            </a:r>
            <a:endParaRPr sz="1100">
              <a:solidFill>
                <a:srgbClr val="666666"/>
              </a:solidFill>
            </a:endParaRPr>
          </a:p>
          <a:p>
            <a:pPr indent="0" lvl="0" marL="0" rtl="0" algn="l">
              <a:spcBef>
                <a:spcPts val="0"/>
              </a:spcBef>
              <a:spcAft>
                <a:spcPts val="0"/>
              </a:spcAft>
              <a:buNone/>
            </a:pPr>
            <a:r>
              <a:rPr lang="pt-BR" sz="1100">
                <a:solidFill>
                  <a:srgbClr val="666666"/>
                </a:solidFill>
              </a:rPr>
              <a:t>de próstata</a:t>
            </a:r>
            <a:endParaRPr sz="1100">
              <a:solidFill>
                <a:srgbClr val="666666"/>
              </a:solidFill>
            </a:endParaRPr>
          </a:p>
        </p:txBody>
      </p:sp>
      <p:pic>
        <p:nvPicPr>
          <p:cNvPr id="66" name="Google Shape;66;p5"/>
          <p:cNvPicPr preferRelativeResize="0"/>
          <p:nvPr/>
        </p:nvPicPr>
        <p:blipFill>
          <a:blip r:embed="rId10">
            <a:alphaModFix/>
          </a:blip>
          <a:stretch>
            <a:fillRect/>
          </a:stretch>
        </p:blipFill>
        <p:spPr>
          <a:xfrm>
            <a:off x="-3683387" y="5477325"/>
            <a:ext cx="324000" cy="541038"/>
          </a:xfrm>
          <a:prstGeom prst="rect">
            <a:avLst/>
          </a:prstGeom>
          <a:noFill/>
          <a:ln>
            <a:noFill/>
          </a:ln>
        </p:spPr>
      </p:pic>
      <p:pic>
        <p:nvPicPr>
          <p:cNvPr id="67" name="Google Shape;67;p5"/>
          <p:cNvPicPr preferRelativeResize="0"/>
          <p:nvPr/>
        </p:nvPicPr>
        <p:blipFill>
          <a:blip r:embed="rId11">
            <a:alphaModFix/>
          </a:blip>
          <a:stretch>
            <a:fillRect/>
          </a:stretch>
        </p:blipFill>
        <p:spPr>
          <a:xfrm>
            <a:off x="-3690362" y="4824975"/>
            <a:ext cx="324000" cy="541038"/>
          </a:xfrm>
          <a:prstGeom prst="rect">
            <a:avLst/>
          </a:prstGeom>
          <a:noFill/>
          <a:ln>
            <a:noFill/>
          </a:ln>
        </p:spPr>
      </p:pic>
      <p:pic>
        <p:nvPicPr>
          <p:cNvPr id="68" name="Google Shape;68;p5"/>
          <p:cNvPicPr preferRelativeResize="0"/>
          <p:nvPr/>
        </p:nvPicPr>
        <p:blipFill>
          <a:blip r:embed="rId12">
            <a:alphaModFix/>
          </a:blip>
          <a:stretch>
            <a:fillRect/>
          </a:stretch>
        </p:blipFill>
        <p:spPr>
          <a:xfrm>
            <a:off x="-3682162" y="4172600"/>
            <a:ext cx="324000" cy="541080"/>
          </a:xfrm>
          <a:prstGeom prst="rect">
            <a:avLst/>
          </a:prstGeom>
          <a:noFill/>
          <a:ln>
            <a:noFill/>
          </a:ln>
        </p:spPr>
      </p:pic>
      <p:sp>
        <p:nvSpPr>
          <p:cNvPr id="69" name="Google Shape;69;p5"/>
          <p:cNvSpPr txBox="1"/>
          <p:nvPr/>
        </p:nvSpPr>
        <p:spPr>
          <a:xfrm>
            <a:off x="-3251312" y="4823458"/>
            <a:ext cx="2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Setembro Verde - Dia 27</a:t>
            </a:r>
            <a:endParaRPr b="1" sz="1200">
              <a:solidFill>
                <a:srgbClr val="666666"/>
              </a:solidFill>
            </a:endParaRPr>
          </a:p>
          <a:p>
            <a:pPr indent="0" lvl="0" marL="0" rtl="0" algn="l">
              <a:spcBef>
                <a:spcPts val="0"/>
              </a:spcBef>
              <a:spcAft>
                <a:spcPts val="0"/>
              </a:spcAft>
              <a:buNone/>
            </a:pPr>
            <a:r>
              <a:rPr lang="pt-BR" sz="1100">
                <a:solidFill>
                  <a:srgbClr val="666666"/>
                </a:solidFill>
              </a:rPr>
              <a:t>Dia Nacional da Doação de Órgãos</a:t>
            </a:r>
            <a:endParaRPr sz="1100">
              <a:solidFill>
                <a:srgbClr val="666666"/>
              </a:solidFill>
            </a:endParaRPr>
          </a:p>
        </p:txBody>
      </p:sp>
      <p:sp>
        <p:nvSpPr>
          <p:cNvPr id="70" name="Google Shape;70;p5"/>
          <p:cNvSpPr txBox="1"/>
          <p:nvPr/>
        </p:nvSpPr>
        <p:spPr>
          <a:xfrm>
            <a:off x="-3263562" y="4162568"/>
            <a:ext cx="2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Setembro Amarelo</a:t>
            </a:r>
            <a:endParaRPr b="1" sz="1200">
              <a:solidFill>
                <a:srgbClr val="666666"/>
              </a:solidFill>
            </a:endParaRPr>
          </a:p>
          <a:p>
            <a:pPr indent="0" lvl="0" marL="0" rtl="0" algn="l">
              <a:spcBef>
                <a:spcPts val="0"/>
              </a:spcBef>
              <a:spcAft>
                <a:spcPts val="0"/>
              </a:spcAft>
              <a:buNone/>
            </a:pPr>
            <a:r>
              <a:rPr lang="pt-BR" sz="1100">
                <a:solidFill>
                  <a:srgbClr val="666666"/>
                </a:solidFill>
              </a:rPr>
              <a:t>Mês da Prevenção ao Suicídio</a:t>
            </a:r>
            <a:endParaRPr sz="1100">
              <a:solidFill>
                <a:srgbClr val="666666"/>
              </a:solidFill>
            </a:endParaRPr>
          </a:p>
        </p:txBody>
      </p:sp>
      <p:sp>
        <p:nvSpPr>
          <p:cNvPr id="71" name="Google Shape;71;p5"/>
          <p:cNvSpPr txBox="1"/>
          <p:nvPr/>
        </p:nvSpPr>
        <p:spPr>
          <a:xfrm>
            <a:off x="-3237362" y="5478040"/>
            <a:ext cx="2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Setembro Vermelho - Dia 29</a:t>
            </a:r>
            <a:endParaRPr b="1" sz="1200">
              <a:solidFill>
                <a:srgbClr val="666666"/>
              </a:solidFill>
            </a:endParaRPr>
          </a:p>
          <a:p>
            <a:pPr indent="0" lvl="0" marL="0" rtl="0" algn="l">
              <a:spcBef>
                <a:spcPts val="0"/>
              </a:spcBef>
              <a:spcAft>
                <a:spcPts val="0"/>
              </a:spcAft>
              <a:buNone/>
            </a:pPr>
            <a:r>
              <a:rPr lang="pt-BR" sz="1100">
                <a:solidFill>
                  <a:srgbClr val="666666"/>
                </a:solidFill>
              </a:rPr>
              <a:t>Dia Mundial do Coração</a:t>
            </a:r>
            <a:endParaRPr sz="1100">
              <a:solidFill>
                <a:srgbClr val="666666"/>
              </a:solidFill>
            </a:endParaRPr>
          </a:p>
        </p:txBody>
      </p:sp>
      <p:pic>
        <p:nvPicPr>
          <p:cNvPr id="72" name="Google Shape;72;p5"/>
          <p:cNvPicPr preferRelativeResize="0"/>
          <p:nvPr/>
        </p:nvPicPr>
        <p:blipFill>
          <a:blip r:embed="rId13">
            <a:alphaModFix/>
          </a:blip>
          <a:stretch>
            <a:fillRect/>
          </a:stretch>
        </p:blipFill>
        <p:spPr>
          <a:xfrm>
            <a:off x="-3683387" y="6573774"/>
            <a:ext cx="323145" cy="540000"/>
          </a:xfrm>
          <a:prstGeom prst="rect">
            <a:avLst/>
          </a:prstGeom>
          <a:noFill/>
          <a:ln>
            <a:noFill/>
          </a:ln>
        </p:spPr>
      </p:pic>
      <p:sp>
        <p:nvSpPr>
          <p:cNvPr id="73" name="Google Shape;73;p5"/>
          <p:cNvSpPr txBox="1"/>
          <p:nvPr/>
        </p:nvSpPr>
        <p:spPr>
          <a:xfrm>
            <a:off x="-3265212" y="6562887"/>
            <a:ext cx="27774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Outubro Rosa</a:t>
            </a:r>
            <a:endParaRPr b="1" sz="1200">
              <a:solidFill>
                <a:srgbClr val="666666"/>
              </a:solidFill>
            </a:endParaRPr>
          </a:p>
          <a:p>
            <a:pPr indent="0" lvl="0" marL="0" rtl="0" algn="l">
              <a:spcBef>
                <a:spcPts val="0"/>
              </a:spcBef>
              <a:spcAft>
                <a:spcPts val="0"/>
              </a:spcAft>
              <a:buNone/>
            </a:pPr>
            <a:r>
              <a:rPr lang="pt-BR" sz="1100">
                <a:solidFill>
                  <a:srgbClr val="666666"/>
                </a:solidFill>
              </a:rPr>
              <a:t>Mês de conscientização sobre o câncer de mama</a:t>
            </a:r>
            <a:endParaRPr sz="1100">
              <a:solidFill>
                <a:srgbClr val="666666"/>
              </a:solidFill>
            </a:endParaRPr>
          </a:p>
        </p:txBody>
      </p:sp>
      <p:pic>
        <p:nvPicPr>
          <p:cNvPr id="74" name="Google Shape;74;p5"/>
          <p:cNvPicPr preferRelativeResize="0"/>
          <p:nvPr/>
        </p:nvPicPr>
        <p:blipFill>
          <a:blip r:embed="rId7">
            <a:alphaModFix/>
          </a:blip>
          <a:stretch>
            <a:fillRect/>
          </a:stretch>
        </p:blipFill>
        <p:spPr>
          <a:xfrm>
            <a:off x="-3587413" y="9496010"/>
            <a:ext cx="324000" cy="540000"/>
          </a:xfrm>
          <a:prstGeom prst="rect">
            <a:avLst/>
          </a:prstGeom>
          <a:noFill/>
          <a:ln>
            <a:noFill/>
          </a:ln>
        </p:spPr>
      </p:pic>
      <p:sp>
        <p:nvSpPr>
          <p:cNvPr id="75" name="Google Shape;75;p5"/>
          <p:cNvSpPr txBox="1"/>
          <p:nvPr/>
        </p:nvSpPr>
        <p:spPr>
          <a:xfrm>
            <a:off x="-3155988" y="9400560"/>
            <a:ext cx="2985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Dezembro Laranja</a:t>
            </a:r>
            <a:endParaRPr b="1" sz="1200">
              <a:solidFill>
                <a:srgbClr val="666666"/>
              </a:solidFill>
            </a:endParaRPr>
          </a:p>
          <a:p>
            <a:pPr indent="0" lvl="0" marL="0" rtl="0" algn="l">
              <a:spcBef>
                <a:spcPts val="0"/>
              </a:spcBef>
              <a:spcAft>
                <a:spcPts val="0"/>
              </a:spcAft>
              <a:buNone/>
            </a:pPr>
            <a:r>
              <a:rPr lang="pt-BR" sz="1100">
                <a:solidFill>
                  <a:srgbClr val="666666"/>
                </a:solidFill>
              </a:rPr>
              <a:t>Mês de conscientização da prevenção do câncer de pele</a:t>
            </a:r>
            <a:endParaRPr sz="1100">
              <a:solidFill>
                <a:srgbClr val="666666"/>
              </a:solidFill>
            </a:endParaRPr>
          </a:p>
        </p:txBody>
      </p:sp>
      <p:pic>
        <p:nvPicPr>
          <p:cNvPr id="76" name="Google Shape;76;p5"/>
          <p:cNvPicPr preferRelativeResize="0"/>
          <p:nvPr/>
        </p:nvPicPr>
        <p:blipFill>
          <a:blip r:embed="rId10">
            <a:alphaModFix/>
          </a:blip>
          <a:stretch>
            <a:fillRect/>
          </a:stretch>
        </p:blipFill>
        <p:spPr>
          <a:xfrm>
            <a:off x="-3587423" y="8678655"/>
            <a:ext cx="324000" cy="541038"/>
          </a:xfrm>
          <a:prstGeom prst="rect">
            <a:avLst/>
          </a:prstGeom>
          <a:noFill/>
          <a:ln>
            <a:noFill/>
          </a:ln>
        </p:spPr>
      </p:pic>
      <p:sp>
        <p:nvSpPr>
          <p:cNvPr id="77" name="Google Shape;77;p5"/>
          <p:cNvSpPr txBox="1"/>
          <p:nvPr/>
        </p:nvSpPr>
        <p:spPr>
          <a:xfrm>
            <a:off x="-3141398" y="8659770"/>
            <a:ext cx="2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Dezembro Vermelho - Dia 01</a:t>
            </a:r>
            <a:endParaRPr b="1" sz="1200">
              <a:solidFill>
                <a:srgbClr val="666666"/>
              </a:solidFill>
            </a:endParaRPr>
          </a:p>
          <a:p>
            <a:pPr indent="0" lvl="0" marL="0" rtl="0" algn="l">
              <a:spcBef>
                <a:spcPts val="0"/>
              </a:spcBef>
              <a:spcAft>
                <a:spcPts val="0"/>
              </a:spcAft>
              <a:buNone/>
            </a:pPr>
            <a:r>
              <a:rPr lang="pt-BR" sz="1100">
                <a:solidFill>
                  <a:srgbClr val="666666"/>
                </a:solidFill>
              </a:rPr>
              <a:t>Dia mundial da luta contra a AIDS</a:t>
            </a:r>
            <a:endParaRPr sz="1100">
              <a:solidFill>
                <a:srgbClr val="666666"/>
              </a:solidFill>
            </a:endParaRPr>
          </a:p>
        </p:txBody>
      </p:sp>
      <p:pic>
        <p:nvPicPr>
          <p:cNvPr id="78" name="Google Shape;78;p5"/>
          <p:cNvPicPr preferRelativeResize="0"/>
          <p:nvPr/>
        </p:nvPicPr>
        <p:blipFill>
          <a:blip r:embed="rId14">
            <a:alphaModFix/>
          </a:blip>
          <a:stretch>
            <a:fillRect/>
          </a:stretch>
        </p:blipFill>
        <p:spPr>
          <a:xfrm>
            <a:off x="-7347312" y="1256530"/>
            <a:ext cx="329400" cy="540000"/>
          </a:xfrm>
          <a:prstGeom prst="rect">
            <a:avLst/>
          </a:prstGeom>
          <a:noFill/>
          <a:ln>
            <a:noFill/>
          </a:ln>
        </p:spPr>
      </p:pic>
      <p:sp>
        <p:nvSpPr>
          <p:cNvPr id="79" name="Google Shape;79;p5"/>
          <p:cNvSpPr txBox="1"/>
          <p:nvPr/>
        </p:nvSpPr>
        <p:spPr>
          <a:xfrm>
            <a:off x="-6898573" y="1162851"/>
            <a:ext cx="2985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Janeiro Branco</a:t>
            </a:r>
            <a:endParaRPr b="1" sz="1200">
              <a:solidFill>
                <a:srgbClr val="666666"/>
              </a:solidFill>
            </a:endParaRPr>
          </a:p>
          <a:p>
            <a:pPr indent="0" lvl="0" marL="0" rtl="0" algn="l">
              <a:spcBef>
                <a:spcPts val="0"/>
              </a:spcBef>
              <a:spcAft>
                <a:spcPts val="0"/>
              </a:spcAft>
              <a:buNone/>
            </a:pPr>
            <a:r>
              <a:rPr lang="pt-BR" sz="1100">
                <a:solidFill>
                  <a:srgbClr val="666666"/>
                </a:solidFill>
              </a:rPr>
              <a:t>Mês de conscientização da</a:t>
            </a:r>
            <a:endParaRPr sz="1100">
              <a:solidFill>
                <a:srgbClr val="666666"/>
              </a:solidFill>
            </a:endParaRPr>
          </a:p>
          <a:p>
            <a:pPr indent="0" lvl="0" marL="0" rtl="0" algn="l">
              <a:spcBef>
                <a:spcPts val="0"/>
              </a:spcBef>
              <a:spcAft>
                <a:spcPts val="0"/>
              </a:spcAft>
              <a:buNone/>
            </a:pPr>
            <a:r>
              <a:rPr lang="pt-BR" sz="1100">
                <a:solidFill>
                  <a:srgbClr val="666666"/>
                </a:solidFill>
              </a:rPr>
              <a:t>saúde mental e emocional</a:t>
            </a:r>
            <a:endParaRPr sz="1100">
              <a:solidFill>
                <a:srgbClr val="666666"/>
              </a:solidFill>
            </a:endParaRPr>
          </a:p>
        </p:txBody>
      </p:sp>
      <p:pic>
        <p:nvPicPr>
          <p:cNvPr id="80" name="Google Shape;80;p5"/>
          <p:cNvPicPr preferRelativeResize="0"/>
          <p:nvPr/>
        </p:nvPicPr>
        <p:blipFill>
          <a:blip r:embed="rId15">
            <a:alphaModFix/>
          </a:blip>
          <a:stretch>
            <a:fillRect/>
          </a:stretch>
        </p:blipFill>
        <p:spPr>
          <a:xfrm>
            <a:off x="-7346825" y="2205900"/>
            <a:ext cx="324000" cy="540000"/>
          </a:xfrm>
          <a:prstGeom prst="rect">
            <a:avLst/>
          </a:prstGeom>
          <a:noFill/>
          <a:ln>
            <a:noFill/>
          </a:ln>
        </p:spPr>
      </p:pic>
      <p:sp>
        <p:nvSpPr>
          <p:cNvPr id="81" name="Google Shape;81;p5"/>
          <p:cNvSpPr txBox="1"/>
          <p:nvPr/>
        </p:nvSpPr>
        <p:spPr>
          <a:xfrm>
            <a:off x="-6921400" y="2121890"/>
            <a:ext cx="2736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Fevereiro Laranja</a:t>
            </a:r>
            <a:endParaRPr b="1" sz="1200">
              <a:solidFill>
                <a:srgbClr val="666666"/>
              </a:solidFill>
            </a:endParaRPr>
          </a:p>
          <a:p>
            <a:pPr indent="0" lvl="0" marL="0" rtl="0" algn="l">
              <a:spcBef>
                <a:spcPts val="0"/>
              </a:spcBef>
              <a:spcAft>
                <a:spcPts val="0"/>
              </a:spcAft>
              <a:buNone/>
            </a:pPr>
            <a:r>
              <a:rPr lang="pt-BR" sz="1100">
                <a:solidFill>
                  <a:srgbClr val="666666"/>
                </a:solidFill>
              </a:rPr>
              <a:t>Mês da campanha de conscientização e combate à Leucemia</a:t>
            </a:r>
            <a:endParaRPr sz="1100">
              <a:solidFill>
                <a:srgbClr val="666666"/>
              </a:solidFill>
            </a:endParaRPr>
          </a:p>
        </p:txBody>
      </p:sp>
      <p:pic>
        <p:nvPicPr>
          <p:cNvPr id="82" name="Google Shape;82;p5"/>
          <p:cNvPicPr preferRelativeResize="0"/>
          <p:nvPr/>
        </p:nvPicPr>
        <p:blipFill>
          <a:blip r:embed="rId16">
            <a:alphaModFix/>
          </a:blip>
          <a:stretch>
            <a:fillRect/>
          </a:stretch>
        </p:blipFill>
        <p:spPr>
          <a:xfrm>
            <a:off x="-7347312" y="2917096"/>
            <a:ext cx="324977" cy="540000"/>
          </a:xfrm>
          <a:prstGeom prst="rect">
            <a:avLst/>
          </a:prstGeom>
          <a:noFill/>
          <a:ln>
            <a:noFill/>
          </a:ln>
        </p:spPr>
      </p:pic>
      <p:sp>
        <p:nvSpPr>
          <p:cNvPr id="83" name="Google Shape;83;p5"/>
          <p:cNvSpPr txBox="1"/>
          <p:nvPr/>
        </p:nvSpPr>
        <p:spPr>
          <a:xfrm>
            <a:off x="-6921400" y="2833102"/>
            <a:ext cx="27360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Fevereiro Roxo</a:t>
            </a:r>
            <a:endParaRPr b="1" sz="1200">
              <a:solidFill>
                <a:srgbClr val="666666"/>
              </a:solidFill>
            </a:endParaRPr>
          </a:p>
          <a:p>
            <a:pPr indent="0" lvl="0" marL="0" rtl="0" algn="l">
              <a:spcBef>
                <a:spcPts val="0"/>
              </a:spcBef>
              <a:spcAft>
                <a:spcPts val="0"/>
              </a:spcAft>
              <a:buNone/>
            </a:pPr>
            <a:r>
              <a:rPr lang="pt-BR" sz="1100">
                <a:solidFill>
                  <a:srgbClr val="666666"/>
                </a:solidFill>
              </a:rPr>
              <a:t>Mês da campanha de conscientização</a:t>
            </a:r>
            <a:endParaRPr sz="1100">
              <a:solidFill>
                <a:srgbClr val="666666"/>
              </a:solidFill>
            </a:endParaRPr>
          </a:p>
          <a:p>
            <a:pPr indent="0" lvl="0" marL="0" rtl="0" algn="l">
              <a:spcBef>
                <a:spcPts val="0"/>
              </a:spcBef>
              <a:spcAft>
                <a:spcPts val="0"/>
              </a:spcAft>
              <a:buNone/>
            </a:pPr>
            <a:r>
              <a:rPr lang="pt-BR" sz="1100">
                <a:solidFill>
                  <a:srgbClr val="666666"/>
                </a:solidFill>
              </a:rPr>
              <a:t>sobre a doença do Lúpus, da Fibromialgia e do Mal de Alzheimer</a:t>
            </a:r>
            <a:endParaRPr sz="1100">
              <a:solidFill>
                <a:srgbClr val="666666"/>
              </a:solidFill>
            </a:endParaRPr>
          </a:p>
        </p:txBody>
      </p:sp>
      <p:pic>
        <p:nvPicPr>
          <p:cNvPr id="84" name="Google Shape;84;p5"/>
          <p:cNvPicPr preferRelativeResize="0"/>
          <p:nvPr/>
        </p:nvPicPr>
        <p:blipFill>
          <a:blip r:embed="rId17">
            <a:alphaModFix/>
          </a:blip>
          <a:stretch>
            <a:fillRect/>
          </a:stretch>
        </p:blipFill>
        <p:spPr>
          <a:xfrm>
            <a:off x="-7435512" y="4613855"/>
            <a:ext cx="324000" cy="542077"/>
          </a:xfrm>
          <a:prstGeom prst="rect">
            <a:avLst/>
          </a:prstGeom>
          <a:noFill/>
          <a:ln>
            <a:noFill/>
          </a:ln>
        </p:spPr>
      </p:pic>
      <p:pic>
        <p:nvPicPr>
          <p:cNvPr id="85" name="Google Shape;85;p5"/>
          <p:cNvPicPr preferRelativeResize="0"/>
          <p:nvPr/>
        </p:nvPicPr>
        <p:blipFill>
          <a:blip r:embed="rId18">
            <a:alphaModFix/>
          </a:blip>
          <a:stretch>
            <a:fillRect/>
          </a:stretch>
        </p:blipFill>
        <p:spPr>
          <a:xfrm>
            <a:off x="-7435512" y="3902655"/>
            <a:ext cx="324000" cy="542077"/>
          </a:xfrm>
          <a:prstGeom prst="rect">
            <a:avLst/>
          </a:prstGeom>
          <a:noFill/>
          <a:ln>
            <a:noFill/>
          </a:ln>
        </p:spPr>
      </p:pic>
      <p:sp>
        <p:nvSpPr>
          <p:cNvPr id="86" name="Google Shape;86;p5"/>
          <p:cNvSpPr txBox="1"/>
          <p:nvPr/>
        </p:nvSpPr>
        <p:spPr>
          <a:xfrm>
            <a:off x="-7010100" y="3819682"/>
            <a:ext cx="2736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Março Lilás</a:t>
            </a:r>
            <a:endParaRPr b="1" sz="1200">
              <a:solidFill>
                <a:srgbClr val="666666"/>
              </a:solidFill>
            </a:endParaRPr>
          </a:p>
          <a:p>
            <a:pPr indent="0" lvl="0" marL="0" rtl="0" algn="l">
              <a:spcBef>
                <a:spcPts val="0"/>
              </a:spcBef>
              <a:spcAft>
                <a:spcPts val="0"/>
              </a:spcAft>
              <a:buNone/>
            </a:pPr>
            <a:r>
              <a:rPr lang="pt-BR" sz="1100">
                <a:solidFill>
                  <a:srgbClr val="666666"/>
                </a:solidFill>
              </a:rPr>
              <a:t>Mês da campanha de prevenção do câncer do colo do útero</a:t>
            </a:r>
            <a:endParaRPr sz="1100">
              <a:solidFill>
                <a:srgbClr val="666666"/>
              </a:solidFill>
            </a:endParaRPr>
          </a:p>
        </p:txBody>
      </p:sp>
      <p:sp>
        <p:nvSpPr>
          <p:cNvPr id="87" name="Google Shape;87;p5"/>
          <p:cNvSpPr txBox="1"/>
          <p:nvPr/>
        </p:nvSpPr>
        <p:spPr>
          <a:xfrm>
            <a:off x="-7010100" y="4530895"/>
            <a:ext cx="2736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Março Azul-marinho</a:t>
            </a:r>
            <a:endParaRPr b="1" sz="1200">
              <a:solidFill>
                <a:srgbClr val="666666"/>
              </a:solidFill>
            </a:endParaRPr>
          </a:p>
          <a:p>
            <a:pPr indent="0" lvl="0" marL="0" rtl="0" algn="l">
              <a:spcBef>
                <a:spcPts val="0"/>
              </a:spcBef>
              <a:spcAft>
                <a:spcPts val="0"/>
              </a:spcAft>
              <a:buNone/>
            </a:pPr>
            <a:r>
              <a:rPr lang="pt-BR" sz="1100">
                <a:solidFill>
                  <a:srgbClr val="666666"/>
                </a:solidFill>
              </a:rPr>
              <a:t>Mês da campanha de conscientização</a:t>
            </a:r>
            <a:endParaRPr sz="1100">
              <a:solidFill>
                <a:srgbClr val="666666"/>
              </a:solidFill>
            </a:endParaRPr>
          </a:p>
          <a:p>
            <a:pPr indent="0" lvl="0" marL="0" rtl="0" algn="l">
              <a:spcBef>
                <a:spcPts val="0"/>
              </a:spcBef>
              <a:spcAft>
                <a:spcPts val="0"/>
              </a:spcAft>
              <a:buNone/>
            </a:pPr>
            <a:r>
              <a:rPr lang="pt-BR" sz="1100">
                <a:solidFill>
                  <a:srgbClr val="666666"/>
                </a:solidFill>
              </a:rPr>
              <a:t>e prevenção do câncer colorretal</a:t>
            </a:r>
            <a:endParaRPr sz="1100">
              <a:solidFill>
                <a:srgbClr val="666666"/>
              </a:solidFill>
            </a:endParaRPr>
          </a:p>
        </p:txBody>
      </p:sp>
      <p:pic>
        <p:nvPicPr>
          <p:cNvPr id="88" name="Google Shape;88;p5"/>
          <p:cNvPicPr preferRelativeResize="0"/>
          <p:nvPr/>
        </p:nvPicPr>
        <p:blipFill>
          <a:blip r:embed="rId11">
            <a:alphaModFix/>
          </a:blip>
          <a:stretch>
            <a:fillRect/>
          </a:stretch>
        </p:blipFill>
        <p:spPr>
          <a:xfrm>
            <a:off x="-7485662" y="6414600"/>
            <a:ext cx="324000" cy="541038"/>
          </a:xfrm>
          <a:prstGeom prst="rect">
            <a:avLst/>
          </a:prstGeom>
          <a:noFill/>
          <a:ln>
            <a:noFill/>
          </a:ln>
        </p:spPr>
      </p:pic>
      <p:pic>
        <p:nvPicPr>
          <p:cNvPr id="89" name="Google Shape;89;p5"/>
          <p:cNvPicPr preferRelativeResize="0"/>
          <p:nvPr/>
        </p:nvPicPr>
        <p:blipFill>
          <a:blip r:embed="rId3">
            <a:alphaModFix/>
          </a:blip>
          <a:stretch>
            <a:fillRect/>
          </a:stretch>
        </p:blipFill>
        <p:spPr>
          <a:xfrm>
            <a:off x="-7486293" y="5703901"/>
            <a:ext cx="325263" cy="540000"/>
          </a:xfrm>
          <a:prstGeom prst="rect">
            <a:avLst/>
          </a:prstGeom>
          <a:noFill/>
          <a:ln>
            <a:noFill/>
          </a:ln>
        </p:spPr>
      </p:pic>
      <p:sp>
        <p:nvSpPr>
          <p:cNvPr id="90" name="Google Shape;90;p5"/>
          <p:cNvSpPr txBox="1"/>
          <p:nvPr/>
        </p:nvSpPr>
        <p:spPr>
          <a:xfrm>
            <a:off x="-7060250" y="5619907"/>
            <a:ext cx="27360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Abril Azul - Dia 2</a:t>
            </a:r>
            <a:endParaRPr b="1" sz="1200">
              <a:solidFill>
                <a:srgbClr val="666666"/>
              </a:solidFill>
            </a:endParaRPr>
          </a:p>
          <a:p>
            <a:pPr indent="0" lvl="0" marL="0" rtl="0" algn="l">
              <a:spcBef>
                <a:spcPts val="0"/>
              </a:spcBef>
              <a:spcAft>
                <a:spcPts val="0"/>
              </a:spcAft>
              <a:buNone/>
            </a:pPr>
            <a:r>
              <a:rPr lang="pt-BR" sz="1100">
                <a:solidFill>
                  <a:srgbClr val="666666"/>
                </a:solidFill>
              </a:rPr>
              <a:t>Dia da Conscientização sobre o Autismo</a:t>
            </a:r>
            <a:endParaRPr sz="1100">
              <a:solidFill>
                <a:srgbClr val="666666"/>
              </a:solidFill>
            </a:endParaRPr>
          </a:p>
        </p:txBody>
      </p:sp>
      <p:sp>
        <p:nvSpPr>
          <p:cNvPr id="91" name="Google Shape;91;p5"/>
          <p:cNvSpPr txBox="1"/>
          <p:nvPr/>
        </p:nvSpPr>
        <p:spPr>
          <a:xfrm>
            <a:off x="-7060250" y="6331120"/>
            <a:ext cx="2736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Abril Verde</a:t>
            </a:r>
            <a:endParaRPr b="1" sz="1200">
              <a:solidFill>
                <a:srgbClr val="666666"/>
              </a:solidFill>
            </a:endParaRPr>
          </a:p>
          <a:p>
            <a:pPr indent="0" lvl="0" marL="0" rtl="0" algn="l">
              <a:spcBef>
                <a:spcPts val="0"/>
              </a:spcBef>
              <a:spcAft>
                <a:spcPts val="0"/>
              </a:spcAft>
              <a:buNone/>
            </a:pPr>
            <a:r>
              <a:rPr lang="pt-BR" sz="1100">
                <a:solidFill>
                  <a:srgbClr val="666666"/>
                </a:solidFill>
              </a:rPr>
              <a:t>Mês de conscientização sobre segurança e saúde no trabalho</a:t>
            </a:r>
            <a:endParaRPr sz="1100">
              <a:solidFill>
                <a:srgbClr val="666666"/>
              </a:solidFill>
            </a:endParaRPr>
          </a:p>
        </p:txBody>
      </p:sp>
      <p:pic>
        <p:nvPicPr>
          <p:cNvPr id="92" name="Google Shape;92;p5"/>
          <p:cNvPicPr preferRelativeResize="0"/>
          <p:nvPr/>
        </p:nvPicPr>
        <p:blipFill>
          <a:blip r:embed="rId13">
            <a:alphaModFix/>
          </a:blip>
          <a:stretch>
            <a:fillRect/>
          </a:stretch>
        </p:blipFill>
        <p:spPr>
          <a:xfrm>
            <a:off x="4223300" y="4749749"/>
            <a:ext cx="323145" cy="540000"/>
          </a:xfrm>
          <a:prstGeom prst="rect">
            <a:avLst/>
          </a:prstGeom>
          <a:noFill/>
          <a:ln>
            <a:noFill/>
          </a:ln>
        </p:spPr>
      </p:pic>
      <p:sp>
        <p:nvSpPr>
          <p:cNvPr id="93" name="Google Shape;93;p5"/>
          <p:cNvSpPr txBox="1"/>
          <p:nvPr/>
        </p:nvSpPr>
        <p:spPr>
          <a:xfrm>
            <a:off x="4641475" y="4738862"/>
            <a:ext cx="27774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Outubro Rosa</a:t>
            </a:r>
            <a:endParaRPr b="1" sz="1200">
              <a:solidFill>
                <a:srgbClr val="666666"/>
              </a:solidFill>
            </a:endParaRPr>
          </a:p>
          <a:p>
            <a:pPr indent="0" lvl="0" marL="0" rtl="0" algn="l">
              <a:spcBef>
                <a:spcPts val="0"/>
              </a:spcBef>
              <a:spcAft>
                <a:spcPts val="0"/>
              </a:spcAft>
              <a:buNone/>
            </a:pPr>
            <a:r>
              <a:rPr lang="pt-BR" sz="1100">
                <a:solidFill>
                  <a:srgbClr val="666666"/>
                </a:solidFill>
              </a:rPr>
              <a:t>Mês de conscientização sobre o câncer de mama</a:t>
            </a:r>
            <a:endParaRPr sz="1100">
              <a:solidFill>
                <a:srgbClr val="66666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6"/>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sp>
        <p:nvSpPr>
          <p:cNvPr id="99" name="Google Shape;99;p6"/>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100" name="Google Shape;100;p6"/>
          <p:cNvSpPr txBox="1"/>
          <p:nvPr>
            <p:ph idx="2" type="subTitle"/>
          </p:nvPr>
        </p:nvSpPr>
        <p:spPr>
          <a:xfrm>
            <a:off x="830474" y="921150"/>
            <a:ext cx="6372300" cy="360000"/>
          </a:xfrm>
          <a:prstGeom prst="rect">
            <a:avLst/>
          </a:prstGeom>
          <a:gradFill>
            <a:gsLst>
              <a:gs pos="0">
                <a:srgbClr val="FFFFFF"/>
              </a:gs>
              <a:gs pos="100000">
                <a:srgbClr val="004F9F"/>
              </a:gs>
            </a:gsLst>
            <a:lin ang="10801400" scaled="0"/>
          </a:gradFill>
        </p:spPr>
        <p:txBody>
          <a:bodyPr anchorCtr="0" anchor="t"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b="0" lang="pt-BR">
                <a:solidFill>
                  <a:schemeClr val="lt1"/>
                </a:solidFill>
              </a:rPr>
              <a:t>NOTÍCIAS</a:t>
            </a:r>
            <a:r>
              <a:rPr lang="pt-BR">
                <a:solidFill>
                  <a:schemeClr val="lt1"/>
                </a:solidFill>
              </a:rPr>
              <a:t> </a:t>
            </a:r>
            <a:r>
              <a:rPr b="1" lang="pt-BR">
                <a:solidFill>
                  <a:schemeClr val="lt1"/>
                </a:solidFill>
              </a:rPr>
              <a:t>INTERNACIONAIS</a:t>
            </a:r>
            <a:endParaRPr b="1">
              <a:solidFill>
                <a:schemeClr val="lt1"/>
              </a:solidFill>
            </a:endParaRPr>
          </a:p>
        </p:txBody>
      </p:sp>
      <p:sp>
        <p:nvSpPr>
          <p:cNvPr id="101" name="Google Shape;101;p6"/>
          <p:cNvSpPr/>
          <p:nvPr/>
        </p:nvSpPr>
        <p:spPr>
          <a:xfrm>
            <a:off x="376750" y="828874"/>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1</a:t>
            </a:r>
            <a:endParaRPr b="1" sz="3600">
              <a:solidFill>
                <a:srgbClr val="004F9F"/>
              </a:solidFill>
            </a:endParaRPr>
          </a:p>
        </p:txBody>
      </p:sp>
      <p:sp>
        <p:nvSpPr>
          <p:cNvPr id="102" name="Google Shape;102;p6"/>
          <p:cNvSpPr txBox="1"/>
          <p:nvPr/>
        </p:nvSpPr>
        <p:spPr>
          <a:xfrm>
            <a:off x="2250000" y="1685000"/>
            <a:ext cx="4791300" cy="20010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0"/>
              </a:spcAft>
              <a:buClr>
                <a:schemeClr val="dk1"/>
              </a:buClr>
              <a:buSzPts val="1100"/>
              <a:buFont typeface="Arial"/>
              <a:buNone/>
            </a:pPr>
            <a:r>
              <a:rPr lang="pt-BR" sz="1200">
                <a:solidFill>
                  <a:srgbClr val="666666"/>
                </a:solidFill>
              </a:rPr>
              <a:t>Ruanda está em alerta devido a um surto do vírus Marburg, que infectou 20 pessoas e causou seis mortes. As autoridades de saúde isolaram as pessoas afetadas e enfatizam a importância de medidas rigorosas de higiene. A doença, semelhante ao Ébola, tem uma elevada taxa de mortalidade e é transmitida tanto de morcegos para humanos como entre pessoas. Sem tratamentos ou vacinas disponíveis, os cuidados de suporte são cruciais para melhorar as probabilidades de sobrevivência.</a:t>
            </a:r>
            <a:endParaRPr sz="1200">
              <a:solidFill>
                <a:srgbClr val="666666"/>
              </a:solidFill>
            </a:endParaRPr>
          </a:p>
          <a:p>
            <a:pPr indent="0" lvl="0" marL="0" rtl="0" algn="just">
              <a:spcBef>
                <a:spcPts val="1200"/>
              </a:spcBef>
              <a:spcAft>
                <a:spcPts val="0"/>
              </a:spcAft>
              <a:buClr>
                <a:schemeClr val="dk1"/>
              </a:buClr>
              <a:buSzPts val="1100"/>
              <a:buFont typeface="Arial"/>
              <a:buNone/>
            </a:pPr>
            <a:r>
              <a:t/>
            </a:r>
            <a:endParaRPr sz="1200">
              <a:solidFill>
                <a:srgbClr val="666666"/>
              </a:solidFill>
            </a:endParaRPr>
          </a:p>
        </p:txBody>
      </p:sp>
      <p:sp>
        <p:nvSpPr>
          <p:cNvPr id="103" name="Google Shape;103;p6"/>
          <p:cNvSpPr txBox="1"/>
          <p:nvPr/>
        </p:nvSpPr>
        <p:spPr>
          <a:xfrm>
            <a:off x="341675" y="1336525"/>
            <a:ext cx="6833100" cy="369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b="1" lang="pt-BR" sz="1200">
                <a:solidFill>
                  <a:srgbClr val="004FAB"/>
                </a:solidFill>
              </a:rPr>
              <a:t>Ruanda em alerta devido ao surto do vírus Marburg: 20 infectados e seis mortos</a:t>
            </a:r>
            <a:endParaRPr b="1" sz="1200">
              <a:solidFill>
                <a:srgbClr val="004FAB"/>
              </a:solidFill>
            </a:endParaRPr>
          </a:p>
        </p:txBody>
      </p:sp>
      <p:sp>
        <p:nvSpPr>
          <p:cNvPr id="104" name="Google Shape;104;p6"/>
          <p:cNvSpPr txBox="1"/>
          <p:nvPr/>
        </p:nvSpPr>
        <p:spPr>
          <a:xfrm>
            <a:off x="385775" y="3292075"/>
            <a:ext cx="67449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30/09/2024</a:t>
            </a:r>
            <a:endParaRPr sz="1200">
              <a:solidFill>
                <a:srgbClr val="666666"/>
              </a:solidFill>
            </a:endParaRPr>
          </a:p>
          <a:p>
            <a:pPr indent="0" lvl="0" marL="0" rtl="0" algn="just">
              <a:spcBef>
                <a:spcPts val="1000"/>
              </a:spcBef>
              <a:spcAft>
                <a:spcPts val="1000"/>
              </a:spcAft>
              <a:buNone/>
            </a:pPr>
            <a:r>
              <a:t/>
            </a:r>
            <a:endParaRPr sz="800">
              <a:solidFill>
                <a:srgbClr val="666666"/>
              </a:solidFill>
            </a:endParaRPr>
          </a:p>
        </p:txBody>
      </p:sp>
      <p:sp>
        <p:nvSpPr>
          <p:cNvPr id="105" name="Google Shape;105;p6"/>
          <p:cNvSpPr txBox="1"/>
          <p:nvPr/>
        </p:nvSpPr>
        <p:spPr>
          <a:xfrm>
            <a:off x="3936575" y="3292067"/>
            <a:ext cx="32382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u="sng">
                <a:solidFill>
                  <a:schemeClr val="hlink"/>
                </a:solidFill>
                <a:hlinkClick r:id="rId3"/>
              </a:rPr>
              <a:t>DIARIOSENRED</a:t>
            </a:r>
            <a:endParaRPr sz="1200">
              <a:solidFill>
                <a:srgbClr val="004F9F"/>
              </a:solidFill>
            </a:endParaRPr>
          </a:p>
        </p:txBody>
      </p:sp>
      <p:cxnSp>
        <p:nvCxnSpPr>
          <p:cNvPr id="106" name="Google Shape;106;p6"/>
          <p:cNvCxnSpPr/>
          <p:nvPr/>
        </p:nvCxnSpPr>
        <p:spPr>
          <a:xfrm>
            <a:off x="359550" y="4148498"/>
            <a:ext cx="6840900" cy="0"/>
          </a:xfrm>
          <a:prstGeom prst="straightConnector1">
            <a:avLst/>
          </a:prstGeom>
          <a:noFill/>
          <a:ln cap="flat" cmpd="sng" w="38100">
            <a:solidFill>
              <a:srgbClr val="004F9F"/>
            </a:solidFill>
            <a:prstDash val="solid"/>
            <a:round/>
            <a:headEnd len="med" w="med" type="none"/>
            <a:tailEnd len="med" w="med" type="none"/>
          </a:ln>
        </p:spPr>
      </p:cxnSp>
      <p:sp>
        <p:nvSpPr>
          <p:cNvPr id="107" name="Google Shape;107;p6"/>
          <p:cNvSpPr txBox="1"/>
          <p:nvPr/>
        </p:nvSpPr>
        <p:spPr>
          <a:xfrm>
            <a:off x="359200" y="4150238"/>
            <a:ext cx="6833100" cy="369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b="1" lang="pt-BR" sz="1200">
                <a:solidFill>
                  <a:srgbClr val="004FAB"/>
                </a:solidFill>
              </a:rPr>
              <a:t>O segundo surto do vírus do Nilo causa a nona morte na Andaluzia</a:t>
            </a:r>
            <a:endParaRPr b="1" sz="1200">
              <a:solidFill>
                <a:srgbClr val="004FAB"/>
              </a:solidFill>
            </a:endParaRPr>
          </a:p>
        </p:txBody>
      </p:sp>
      <p:sp>
        <p:nvSpPr>
          <p:cNvPr id="108" name="Google Shape;108;p6"/>
          <p:cNvSpPr txBox="1"/>
          <p:nvPr/>
        </p:nvSpPr>
        <p:spPr>
          <a:xfrm>
            <a:off x="363450" y="6234825"/>
            <a:ext cx="68331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30/09/2024</a:t>
            </a:r>
            <a:endParaRPr sz="1200">
              <a:solidFill>
                <a:srgbClr val="666666"/>
              </a:solidFill>
            </a:endParaRPr>
          </a:p>
          <a:p>
            <a:pPr indent="0" lvl="0" marL="0" rtl="0" algn="just">
              <a:spcBef>
                <a:spcPts val="1000"/>
              </a:spcBef>
              <a:spcAft>
                <a:spcPts val="1000"/>
              </a:spcAft>
              <a:buNone/>
            </a:pPr>
            <a:r>
              <a:t/>
            </a:r>
            <a:endParaRPr sz="800">
              <a:solidFill>
                <a:srgbClr val="666666"/>
              </a:solidFill>
            </a:endParaRPr>
          </a:p>
        </p:txBody>
      </p:sp>
      <p:sp>
        <p:nvSpPr>
          <p:cNvPr id="109" name="Google Shape;109;p6"/>
          <p:cNvSpPr txBox="1"/>
          <p:nvPr/>
        </p:nvSpPr>
        <p:spPr>
          <a:xfrm>
            <a:off x="3924850" y="6197592"/>
            <a:ext cx="32382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chemeClr val="hlink"/>
                </a:solidFill>
                <a:hlinkClick r:id="rId4"/>
              </a:rPr>
              <a:t>El País</a:t>
            </a:r>
            <a:endParaRPr sz="1200">
              <a:solidFill>
                <a:srgbClr val="004F9F"/>
              </a:solidFill>
            </a:endParaRPr>
          </a:p>
        </p:txBody>
      </p:sp>
      <p:sp>
        <p:nvSpPr>
          <p:cNvPr id="110" name="Google Shape;110;p6"/>
          <p:cNvSpPr txBox="1"/>
          <p:nvPr/>
        </p:nvSpPr>
        <p:spPr>
          <a:xfrm>
            <a:off x="2250000" y="4908200"/>
            <a:ext cx="5001000" cy="11082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1200"/>
              </a:spcAft>
              <a:buClr>
                <a:schemeClr val="dk1"/>
              </a:buClr>
              <a:buSzPts val="1100"/>
              <a:buFont typeface="Arial"/>
              <a:buNone/>
            </a:pPr>
            <a:r>
              <a:rPr lang="pt-BR" sz="1200">
                <a:solidFill>
                  <a:srgbClr val="666666"/>
                </a:solidFill>
              </a:rPr>
              <a:t>Existem agora nove vítimas mortais causadas pelo segundo surto do vírus do Nilo na Andaluzia. A última pessoa falecida foi um residente do município sevilhano de Mairena del Aljarafe que apresentava patologias anteriores, segundo o relatório semanal divulgado pelo Ministério da Saúde.</a:t>
            </a:r>
            <a:endParaRPr sz="1200">
              <a:solidFill>
                <a:srgbClr val="666666"/>
              </a:solidFill>
            </a:endParaRPr>
          </a:p>
        </p:txBody>
      </p:sp>
      <p:sp>
        <p:nvSpPr>
          <p:cNvPr id="111" name="Google Shape;111;p6"/>
          <p:cNvSpPr txBox="1"/>
          <p:nvPr/>
        </p:nvSpPr>
        <p:spPr>
          <a:xfrm>
            <a:off x="376750" y="3588275"/>
            <a:ext cx="67980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100">
                <a:solidFill>
                  <a:srgbClr val="666666"/>
                </a:solidFill>
              </a:rPr>
              <a:t>Encaminhamento: </a:t>
            </a:r>
            <a:r>
              <a:rPr lang="pt-BR" sz="1100">
                <a:solidFill>
                  <a:srgbClr val="666666"/>
                </a:solidFill>
              </a:rPr>
              <a:t>Encaminhado alerta de rumor para Coordenadoria de Vigilância Epidemiológica/Gerência de Zoonoses</a:t>
            </a:r>
            <a:endParaRPr sz="1100">
              <a:solidFill>
                <a:srgbClr val="666666"/>
              </a:solidFill>
            </a:endParaRPr>
          </a:p>
          <a:p>
            <a:pPr indent="0" lvl="0" marL="0" rtl="0" algn="just">
              <a:spcBef>
                <a:spcPts val="1000"/>
              </a:spcBef>
              <a:spcAft>
                <a:spcPts val="1000"/>
              </a:spcAft>
              <a:buNone/>
            </a:pPr>
            <a:r>
              <a:t/>
            </a:r>
            <a:endParaRPr b="1" sz="1200">
              <a:solidFill>
                <a:srgbClr val="666666"/>
              </a:solidFill>
            </a:endParaRPr>
          </a:p>
        </p:txBody>
      </p:sp>
      <p:sp>
        <p:nvSpPr>
          <p:cNvPr id="112" name="Google Shape;112;p6"/>
          <p:cNvSpPr txBox="1"/>
          <p:nvPr/>
        </p:nvSpPr>
        <p:spPr>
          <a:xfrm>
            <a:off x="376750" y="6489550"/>
            <a:ext cx="6798000" cy="502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100">
                <a:solidFill>
                  <a:srgbClr val="666666"/>
                </a:solidFill>
              </a:rPr>
              <a:t>Encaminhamento: </a:t>
            </a:r>
            <a:r>
              <a:rPr lang="pt-BR" sz="1100">
                <a:solidFill>
                  <a:srgbClr val="666666"/>
                </a:solidFill>
              </a:rPr>
              <a:t>Encaminhado alerta de rumor para Gerência de Doenças Endêmicas/Coordenadoria de Controle de Vetores</a:t>
            </a:r>
            <a:endParaRPr sz="1100">
              <a:solidFill>
                <a:srgbClr val="666666"/>
              </a:solidFill>
            </a:endParaRPr>
          </a:p>
          <a:p>
            <a:pPr indent="0" lvl="0" marL="0" rtl="0" algn="just">
              <a:spcBef>
                <a:spcPts val="1000"/>
              </a:spcBef>
              <a:spcAft>
                <a:spcPts val="0"/>
              </a:spcAft>
              <a:buNone/>
            </a:pPr>
            <a:r>
              <a:t/>
            </a:r>
            <a:endParaRPr sz="1100">
              <a:solidFill>
                <a:srgbClr val="666666"/>
              </a:solidFill>
            </a:endParaRPr>
          </a:p>
          <a:p>
            <a:pPr indent="0" lvl="0" marL="0" rtl="0" algn="just">
              <a:spcBef>
                <a:spcPts val="1000"/>
              </a:spcBef>
              <a:spcAft>
                <a:spcPts val="1000"/>
              </a:spcAft>
              <a:buNone/>
            </a:pPr>
            <a:r>
              <a:t/>
            </a:r>
            <a:endParaRPr b="1" sz="1200">
              <a:solidFill>
                <a:srgbClr val="666666"/>
              </a:solidFill>
            </a:endParaRPr>
          </a:p>
        </p:txBody>
      </p:sp>
      <p:pic>
        <p:nvPicPr>
          <p:cNvPr id="113" name="Google Shape;113;p6"/>
          <p:cNvPicPr preferRelativeResize="0"/>
          <p:nvPr/>
        </p:nvPicPr>
        <p:blipFill>
          <a:blip r:embed="rId5">
            <a:alphaModFix/>
          </a:blip>
          <a:stretch>
            <a:fillRect/>
          </a:stretch>
        </p:blipFill>
        <p:spPr>
          <a:xfrm>
            <a:off x="363450" y="1924132"/>
            <a:ext cx="1908325" cy="1073433"/>
          </a:xfrm>
          <a:prstGeom prst="rect">
            <a:avLst/>
          </a:prstGeom>
          <a:noFill/>
          <a:ln>
            <a:noFill/>
          </a:ln>
        </p:spPr>
      </p:pic>
      <p:pic>
        <p:nvPicPr>
          <p:cNvPr id="114" name="Google Shape;114;p6"/>
          <p:cNvPicPr preferRelativeResize="0"/>
          <p:nvPr/>
        </p:nvPicPr>
        <p:blipFill>
          <a:blip r:embed="rId6">
            <a:alphaModFix/>
          </a:blip>
          <a:stretch>
            <a:fillRect/>
          </a:stretch>
        </p:blipFill>
        <p:spPr>
          <a:xfrm>
            <a:off x="341675" y="4762923"/>
            <a:ext cx="1908325" cy="142301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7"/>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sp>
        <p:nvSpPr>
          <p:cNvPr id="120" name="Google Shape;120;p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121" name="Google Shape;121;p7"/>
          <p:cNvSpPr txBox="1"/>
          <p:nvPr>
            <p:ph idx="2" type="subTitle"/>
          </p:nvPr>
        </p:nvSpPr>
        <p:spPr>
          <a:xfrm>
            <a:off x="830474" y="921150"/>
            <a:ext cx="6372300" cy="360000"/>
          </a:xfrm>
          <a:prstGeom prst="rect">
            <a:avLst/>
          </a:prstGeom>
          <a:gradFill>
            <a:gsLst>
              <a:gs pos="0">
                <a:srgbClr val="FFFFFF"/>
              </a:gs>
              <a:gs pos="100000">
                <a:srgbClr val="004F9F"/>
              </a:gs>
            </a:gsLst>
            <a:lin ang="10801400" scaled="0"/>
          </a:gradFill>
        </p:spPr>
        <p:txBody>
          <a:bodyPr anchorCtr="0" anchor="t"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b="0" lang="pt-BR">
                <a:solidFill>
                  <a:schemeClr val="lt1"/>
                </a:solidFill>
              </a:rPr>
              <a:t>NOTÍCIAS</a:t>
            </a:r>
            <a:r>
              <a:rPr lang="pt-BR">
                <a:solidFill>
                  <a:schemeClr val="lt1"/>
                </a:solidFill>
              </a:rPr>
              <a:t> NACIONAIS</a:t>
            </a:r>
            <a:endParaRPr b="1">
              <a:solidFill>
                <a:schemeClr val="lt1"/>
              </a:solidFill>
            </a:endParaRPr>
          </a:p>
        </p:txBody>
      </p:sp>
      <p:sp>
        <p:nvSpPr>
          <p:cNvPr id="122" name="Google Shape;122;p7"/>
          <p:cNvSpPr/>
          <p:nvPr/>
        </p:nvSpPr>
        <p:spPr>
          <a:xfrm>
            <a:off x="376750" y="828874"/>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2</a:t>
            </a:r>
            <a:endParaRPr b="1" sz="3600">
              <a:solidFill>
                <a:srgbClr val="004F9F"/>
              </a:solidFill>
            </a:endParaRPr>
          </a:p>
        </p:txBody>
      </p:sp>
      <p:sp>
        <p:nvSpPr>
          <p:cNvPr id="123" name="Google Shape;123;p7"/>
          <p:cNvSpPr txBox="1"/>
          <p:nvPr/>
        </p:nvSpPr>
        <p:spPr>
          <a:xfrm>
            <a:off x="365125" y="1423059"/>
            <a:ext cx="6973200" cy="369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b="1" lang="pt-BR" sz="1200">
                <a:solidFill>
                  <a:srgbClr val="004FA6"/>
                </a:solidFill>
              </a:rPr>
              <a:t>Surto recente de febre Oropouche foi causado por nova linhagem viral</a:t>
            </a:r>
            <a:endParaRPr b="1" sz="1200">
              <a:solidFill>
                <a:srgbClr val="004FA6"/>
              </a:solidFill>
            </a:endParaRPr>
          </a:p>
        </p:txBody>
      </p:sp>
      <p:sp>
        <p:nvSpPr>
          <p:cNvPr id="124" name="Google Shape;124;p7"/>
          <p:cNvSpPr txBox="1"/>
          <p:nvPr/>
        </p:nvSpPr>
        <p:spPr>
          <a:xfrm>
            <a:off x="2260175" y="1734025"/>
            <a:ext cx="4942500" cy="16623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lang="pt-BR" sz="1200">
                <a:solidFill>
                  <a:srgbClr val="666666"/>
                </a:solidFill>
              </a:rPr>
              <a:t>Pesquisa liderada pela Fundação Oswaldo Cruz (Fiocruz) apontou que o início do surto de febre Oropouche em 2024 foi causado por uma nova linhagem viral que surgiu na Região Amazônica. Os resultados do estudo constam em um artigo revisado por pares e aceito na revista científica internacional Nature Medicine. Entre agosto de 2022 e fevereiro de 2024, foram contabilizadas mais de 6 mil ocorrências de febre Oropouche em cerca de 140 municípios da Região Norte.</a:t>
            </a:r>
            <a:endParaRPr sz="1200">
              <a:solidFill>
                <a:srgbClr val="666666"/>
              </a:solidFill>
            </a:endParaRPr>
          </a:p>
        </p:txBody>
      </p:sp>
      <p:sp>
        <p:nvSpPr>
          <p:cNvPr id="125" name="Google Shape;125;p7"/>
          <p:cNvSpPr txBox="1"/>
          <p:nvPr/>
        </p:nvSpPr>
        <p:spPr>
          <a:xfrm>
            <a:off x="352500" y="4597875"/>
            <a:ext cx="6840000" cy="11082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1200"/>
              </a:spcAft>
              <a:buClr>
                <a:schemeClr val="dk1"/>
              </a:buClr>
              <a:buSzPts val="1100"/>
              <a:buFont typeface="Arial"/>
              <a:buNone/>
            </a:pPr>
            <a:r>
              <a:rPr lang="pt-BR" sz="1200">
                <a:solidFill>
                  <a:srgbClr val="666666"/>
                </a:solidFill>
              </a:rPr>
              <a:t>Com o baixo nível dos rios que cortam os 62 municípios no Amazonas, a população é afetada de diversas maneiras. Além do transporte fluvial, economia e pesca prejudicadas pela seca, a saúde da população também tem uma piora, já que a falta de acesso à água potável causa aumento de doenças causadas pela estiagem. Entre as doenças mais comuns nesse período, estão a hepatite A, febre tifoide e diarreia aguda, que muitas vezes vem acompanhada de dores musculares.</a:t>
            </a:r>
            <a:endParaRPr sz="1200">
              <a:solidFill>
                <a:srgbClr val="666666"/>
              </a:solidFill>
            </a:endParaRPr>
          </a:p>
        </p:txBody>
      </p:sp>
      <p:sp>
        <p:nvSpPr>
          <p:cNvPr id="126" name="Google Shape;126;p7"/>
          <p:cNvSpPr txBox="1"/>
          <p:nvPr/>
        </p:nvSpPr>
        <p:spPr>
          <a:xfrm>
            <a:off x="365125" y="4159625"/>
            <a:ext cx="6840000" cy="3693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1200"/>
              </a:spcAft>
              <a:buNone/>
            </a:pPr>
            <a:r>
              <a:rPr b="1" lang="pt-BR" sz="1200">
                <a:solidFill>
                  <a:srgbClr val="004FA6"/>
                </a:solidFill>
              </a:rPr>
              <a:t>Seca no Amazonas causa aumento em casos de hepatite A, febre tifoide e diarreia aguda</a:t>
            </a:r>
            <a:endParaRPr b="1" sz="1200">
              <a:solidFill>
                <a:srgbClr val="004FA6"/>
              </a:solidFill>
            </a:endParaRPr>
          </a:p>
        </p:txBody>
      </p:sp>
      <p:cxnSp>
        <p:nvCxnSpPr>
          <p:cNvPr id="127" name="Google Shape;127;p7"/>
          <p:cNvCxnSpPr/>
          <p:nvPr/>
        </p:nvCxnSpPr>
        <p:spPr>
          <a:xfrm>
            <a:off x="360000" y="4154586"/>
            <a:ext cx="6840900" cy="0"/>
          </a:xfrm>
          <a:prstGeom prst="straightConnector1">
            <a:avLst/>
          </a:prstGeom>
          <a:noFill/>
          <a:ln cap="flat" cmpd="sng" w="38100">
            <a:solidFill>
              <a:srgbClr val="004F9F"/>
            </a:solidFill>
            <a:prstDash val="solid"/>
            <a:round/>
            <a:headEnd len="med" w="med" type="none"/>
            <a:tailEnd len="med" w="med" type="none"/>
          </a:ln>
        </p:spPr>
      </p:cxnSp>
      <p:sp>
        <p:nvSpPr>
          <p:cNvPr id="128" name="Google Shape;128;p7"/>
          <p:cNvSpPr txBox="1"/>
          <p:nvPr/>
        </p:nvSpPr>
        <p:spPr>
          <a:xfrm>
            <a:off x="370275" y="3242725"/>
            <a:ext cx="2242500" cy="477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30/09/2024</a:t>
            </a:r>
            <a:endParaRPr sz="1200">
              <a:solidFill>
                <a:srgbClr val="666666"/>
              </a:solidFill>
            </a:endParaRPr>
          </a:p>
          <a:p>
            <a:pPr indent="0" lvl="0" marL="0" rtl="0" algn="just">
              <a:spcBef>
                <a:spcPts val="1000"/>
              </a:spcBef>
              <a:spcAft>
                <a:spcPts val="1000"/>
              </a:spcAft>
              <a:buNone/>
            </a:pPr>
            <a:r>
              <a:t/>
            </a:r>
            <a:endParaRPr sz="800">
              <a:solidFill>
                <a:srgbClr val="666666"/>
              </a:solidFill>
            </a:endParaRPr>
          </a:p>
        </p:txBody>
      </p:sp>
      <p:sp>
        <p:nvSpPr>
          <p:cNvPr id="129" name="Google Shape;129;p7"/>
          <p:cNvSpPr txBox="1"/>
          <p:nvPr/>
        </p:nvSpPr>
        <p:spPr>
          <a:xfrm>
            <a:off x="3990575" y="3245000"/>
            <a:ext cx="32019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chemeClr val="hlink"/>
                </a:solidFill>
                <a:hlinkClick r:id="rId3"/>
              </a:rPr>
              <a:t>Capital News</a:t>
            </a:r>
            <a:endParaRPr sz="1200">
              <a:solidFill>
                <a:srgbClr val="004F9F"/>
              </a:solidFill>
            </a:endParaRPr>
          </a:p>
        </p:txBody>
      </p:sp>
      <p:sp>
        <p:nvSpPr>
          <p:cNvPr id="130" name="Google Shape;130;p7"/>
          <p:cNvSpPr txBox="1"/>
          <p:nvPr/>
        </p:nvSpPr>
        <p:spPr>
          <a:xfrm>
            <a:off x="345750" y="5765225"/>
            <a:ext cx="6840900" cy="585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1000"/>
              </a:spcAft>
              <a:buNone/>
            </a:pPr>
            <a:r>
              <a:rPr b="1" lang="pt-BR" sz="1200">
                <a:solidFill>
                  <a:srgbClr val="666666"/>
                </a:solidFill>
              </a:rPr>
              <a:t>Data da notícia: </a:t>
            </a:r>
            <a:r>
              <a:rPr lang="pt-BR" sz="1200">
                <a:solidFill>
                  <a:srgbClr val="666666"/>
                </a:solidFill>
              </a:rPr>
              <a:t>01/10/2024</a:t>
            </a:r>
            <a:endParaRPr sz="800">
              <a:solidFill>
                <a:srgbClr val="666666"/>
              </a:solidFill>
            </a:endParaRPr>
          </a:p>
        </p:txBody>
      </p:sp>
      <p:sp>
        <p:nvSpPr>
          <p:cNvPr id="131" name="Google Shape;131;p7"/>
          <p:cNvSpPr txBox="1"/>
          <p:nvPr/>
        </p:nvSpPr>
        <p:spPr>
          <a:xfrm>
            <a:off x="3990575" y="5791350"/>
            <a:ext cx="3238200" cy="738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chemeClr val="hlink"/>
                </a:solidFill>
                <a:hlinkClick r:id="rId4"/>
              </a:rPr>
              <a:t>band.com.br</a:t>
            </a:r>
            <a:endParaRPr sz="1200">
              <a:solidFill>
                <a:srgbClr val="004F9F"/>
              </a:solidFill>
            </a:endParaRPr>
          </a:p>
          <a:p>
            <a:pPr indent="0" lvl="0" marL="0" rtl="0" algn="r">
              <a:spcBef>
                <a:spcPts val="0"/>
              </a:spcBef>
              <a:spcAft>
                <a:spcPts val="0"/>
              </a:spcAft>
              <a:buNone/>
            </a:pPr>
            <a:r>
              <a:t/>
            </a:r>
            <a:endParaRPr b="1" sz="1200">
              <a:solidFill>
                <a:srgbClr val="666666"/>
              </a:solidFill>
            </a:endParaRPr>
          </a:p>
          <a:p>
            <a:pPr indent="0" lvl="0" marL="0" rtl="0" algn="r">
              <a:spcBef>
                <a:spcPts val="0"/>
              </a:spcBef>
              <a:spcAft>
                <a:spcPts val="0"/>
              </a:spcAft>
              <a:buNone/>
            </a:pPr>
            <a:r>
              <a:t/>
            </a:r>
            <a:endParaRPr sz="1200">
              <a:solidFill>
                <a:srgbClr val="666666"/>
              </a:solidFill>
            </a:endParaRPr>
          </a:p>
        </p:txBody>
      </p:sp>
      <p:sp>
        <p:nvSpPr>
          <p:cNvPr id="132" name="Google Shape;132;p7"/>
          <p:cNvSpPr txBox="1"/>
          <p:nvPr/>
        </p:nvSpPr>
        <p:spPr>
          <a:xfrm>
            <a:off x="2248625" y="7473125"/>
            <a:ext cx="4942500" cy="11082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1200"/>
              </a:spcAft>
              <a:buClr>
                <a:schemeClr val="dk1"/>
              </a:buClr>
              <a:buSzPts val="1100"/>
              <a:buFont typeface="Arial"/>
              <a:buNone/>
            </a:pPr>
            <a:r>
              <a:rPr lang="pt-BR" sz="1200">
                <a:solidFill>
                  <a:srgbClr val="666666"/>
                </a:solidFill>
              </a:rPr>
              <a:t>Cinco pessoas de uma mesma família foram socorridas pelo Serviço de Atendimento Móvel de Urgência (SAMU) na noite dessa quinta-feira (3), em João Pessoa, após suspeita de envenenamento ao consumirem um bolo, provavelmente com sonífero, no bairro Ilha do Bispo, em João Pessoa.</a:t>
            </a:r>
            <a:endParaRPr sz="1200">
              <a:solidFill>
                <a:srgbClr val="666666"/>
              </a:solidFill>
            </a:endParaRPr>
          </a:p>
        </p:txBody>
      </p:sp>
      <p:sp>
        <p:nvSpPr>
          <p:cNvPr id="133" name="Google Shape;133;p7"/>
          <p:cNvSpPr txBox="1"/>
          <p:nvPr/>
        </p:nvSpPr>
        <p:spPr>
          <a:xfrm>
            <a:off x="362988" y="6816688"/>
            <a:ext cx="6840000" cy="3693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1200"/>
              </a:spcAft>
              <a:buNone/>
            </a:pPr>
            <a:r>
              <a:rPr b="1" lang="pt-BR" sz="1200">
                <a:solidFill>
                  <a:srgbClr val="004FA6"/>
                </a:solidFill>
              </a:rPr>
              <a:t>Sete pessoas são internadas após consumirem bolo envenenado, em JP</a:t>
            </a:r>
            <a:endParaRPr b="1" sz="1200">
              <a:solidFill>
                <a:srgbClr val="004FA6"/>
              </a:solidFill>
            </a:endParaRPr>
          </a:p>
        </p:txBody>
      </p:sp>
      <p:cxnSp>
        <p:nvCxnSpPr>
          <p:cNvPr id="134" name="Google Shape;134;p7"/>
          <p:cNvCxnSpPr/>
          <p:nvPr/>
        </p:nvCxnSpPr>
        <p:spPr>
          <a:xfrm>
            <a:off x="357863" y="6811648"/>
            <a:ext cx="6840900" cy="0"/>
          </a:xfrm>
          <a:prstGeom prst="straightConnector1">
            <a:avLst/>
          </a:prstGeom>
          <a:noFill/>
          <a:ln cap="flat" cmpd="sng" w="38100">
            <a:solidFill>
              <a:srgbClr val="004F9F"/>
            </a:solidFill>
            <a:prstDash val="solid"/>
            <a:round/>
            <a:headEnd len="med" w="med" type="none"/>
            <a:tailEnd len="med" w="med" type="none"/>
          </a:ln>
        </p:spPr>
      </p:cxnSp>
      <p:sp>
        <p:nvSpPr>
          <p:cNvPr id="135" name="Google Shape;135;p7"/>
          <p:cNvSpPr txBox="1"/>
          <p:nvPr/>
        </p:nvSpPr>
        <p:spPr>
          <a:xfrm>
            <a:off x="343613" y="8838663"/>
            <a:ext cx="6840900" cy="585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1000"/>
              </a:spcAft>
              <a:buNone/>
            </a:pPr>
            <a:r>
              <a:rPr b="1" lang="pt-BR" sz="1200">
                <a:solidFill>
                  <a:srgbClr val="666666"/>
                </a:solidFill>
              </a:rPr>
              <a:t>Data da notícia: </a:t>
            </a:r>
            <a:r>
              <a:rPr lang="pt-BR" sz="1200">
                <a:solidFill>
                  <a:srgbClr val="666666"/>
                </a:solidFill>
              </a:rPr>
              <a:t>04/10/2024</a:t>
            </a:r>
            <a:endParaRPr sz="800">
              <a:solidFill>
                <a:srgbClr val="666666"/>
              </a:solidFill>
            </a:endParaRPr>
          </a:p>
        </p:txBody>
      </p:sp>
      <p:sp>
        <p:nvSpPr>
          <p:cNvPr id="136" name="Google Shape;136;p7"/>
          <p:cNvSpPr txBox="1"/>
          <p:nvPr/>
        </p:nvSpPr>
        <p:spPr>
          <a:xfrm>
            <a:off x="3988438" y="8829413"/>
            <a:ext cx="3238200" cy="738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chemeClr val="hlink"/>
                </a:solidFill>
                <a:hlinkClick r:id="rId5"/>
              </a:rPr>
              <a:t>Politica Jp</a:t>
            </a:r>
            <a:endParaRPr sz="1200">
              <a:solidFill>
                <a:srgbClr val="004F9F"/>
              </a:solidFill>
            </a:endParaRPr>
          </a:p>
          <a:p>
            <a:pPr indent="0" lvl="0" marL="0" rtl="0" algn="r">
              <a:spcBef>
                <a:spcPts val="0"/>
              </a:spcBef>
              <a:spcAft>
                <a:spcPts val="0"/>
              </a:spcAft>
              <a:buNone/>
            </a:pPr>
            <a:r>
              <a:t/>
            </a:r>
            <a:endParaRPr b="1" sz="1200">
              <a:solidFill>
                <a:srgbClr val="666666"/>
              </a:solidFill>
            </a:endParaRPr>
          </a:p>
          <a:p>
            <a:pPr indent="0" lvl="0" marL="0" rtl="0" algn="r">
              <a:spcBef>
                <a:spcPts val="0"/>
              </a:spcBef>
              <a:spcAft>
                <a:spcPts val="0"/>
              </a:spcAft>
              <a:buNone/>
            </a:pPr>
            <a:r>
              <a:t/>
            </a:r>
            <a:endParaRPr sz="1200">
              <a:solidFill>
                <a:srgbClr val="666666"/>
              </a:solidFill>
            </a:endParaRPr>
          </a:p>
        </p:txBody>
      </p:sp>
      <p:sp>
        <p:nvSpPr>
          <p:cNvPr id="137" name="Google Shape;137;p7"/>
          <p:cNvSpPr txBox="1"/>
          <p:nvPr/>
        </p:nvSpPr>
        <p:spPr>
          <a:xfrm>
            <a:off x="376750" y="3588275"/>
            <a:ext cx="67980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100">
                <a:solidFill>
                  <a:srgbClr val="666666"/>
                </a:solidFill>
              </a:rPr>
              <a:t>Encaminhamento: </a:t>
            </a:r>
            <a:r>
              <a:rPr lang="pt-BR" sz="1100">
                <a:solidFill>
                  <a:srgbClr val="666666"/>
                </a:solidFill>
              </a:rPr>
              <a:t>Encaminhado alerta de rumor para Gerência de Doenças Endêmicas/ Coordenadoria de Controle de Vetores</a:t>
            </a:r>
            <a:endParaRPr sz="1100">
              <a:solidFill>
                <a:srgbClr val="666666"/>
              </a:solidFill>
            </a:endParaRPr>
          </a:p>
          <a:p>
            <a:pPr indent="0" lvl="0" marL="0" rtl="0" algn="just">
              <a:spcBef>
                <a:spcPts val="1000"/>
              </a:spcBef>
              <a:spcAft>
                <a:spcPts val="0"/>
              </a:spcAft>
              <a:buNone/>
            </a:pPr>
            <a:r>
              <a:t/>
            </a:r>
            <a:endParaRPr sz="1100">
              <a:solidFill>
                <a:srgbClr val="666666"/>
              </a:solidFill>
            </a:endParaRPr>
          </a:p>
          <a:p>
            <a:pPr indent="0" lvl="0" marL="0" rtl="0" algn="just">
              <a:spcBef>
                <a:spcPts val="1000"/>
              </a:spcBef>
              <a:spcAft>
                <a:spcPts val="1000"/>
              </a:spcAft>
              <a:buNone/>
            </a:pPr>
            <a:r>
              <a:t/>
            </a:r>
            <a:endParaRPr b="1" sz="1200">
              <a:solidFill>
                <a:srgbClr val="666666"/>
              </a:solidFill>
            </a:endParaRPr>
          </a:p>
        </p:txBody>
      </p:sp>
      <p:sp>
        <p:nvSpPr>
          <p:cNvPr id="138" name="Google Shape;138;p7"/>
          <p:cNvSpPr txBox="1"/>
          <p:nvPr/>
        </p:nvSpPr>
        <p:spPr>
          <a:xfrm>
            <a:off x="376750" y="6102875"/>
            <a:ext cx="67980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100">
                <a:solidFill>
                  <a:srgbClr val="666666"/>
                </a:solidFill>
              </a:rPr>
              <a:t>Encaminhamento: </a:t>
            </a:r>
            <a:r>
              <a:rPr lang="pt-BR" sz="1100">
                <a:solidFill>
                  <a:srgbClr val="666666"/>
                </a:solidFill>
              </a:rPr>
              <a:t>Encaminhado alerta de rumor para Coordenadoria de Vigilância Ambiental e Toxicológica/Gerência de Vigilância em Saúde Ambiental relacionadas aos Desastres Naturais e Produtos Perigosos/ Gerência de Doenças de Transmissão Hídrica e Alimentar</a:t>
            </a:r>
            <a:endParaRPr sz="1100">
              <a:solidFill>
                <a:srgbClr val="666666"/>
              </a:solidFill>
            </a:endParaRPr>
          </a:p>
          <a:p>
            <a:pPr indent="0" lvl="0" marL="0" rtl="0" algn="just">
              <a:spcBef>
                <a:spcPts val="1000"/>
              </a:spcBef>
              <a:spcAft>
                <a:spcPts val="0"/>
              </a:spcAft>
              <a:buNone/>
            </a:pPr>
            <a:r>
              <a:t/>
            </a:r>
            <a:endParaRPr sz="1100">
              <a:solidFill>
                <a:srgbClr val="666666"/>
              </a:solidFill>
            </a:endParaRPr>
          </a:p>
          <a:p>
            <a:pPr indent="0" lvl="0" marL="0" rtl="0" algn="just">
              <a:spcBef>
                <a:spcPts val="1000"/>
              </a:spcBef>
              <a:spcAft>
                <a:spcPts val="1000"/>
              </a:spcAft>
              <a:buNone/>
            </a:pPr>
            <a:r>
              <a:t/>
            </a:r>
            <a:endParaRPr b="1" sz="1200">
              <a:solidFill>
                <a:srgbClr val="666666"/>
              </a:solidFill>
            </a:endParaRPr>
          </a:p>
        </p:txBody>
      </p:sp>
      <p:sp>
        <p:nvSpPr>
          <p:cNvPr id="139" name="Google Shape;139;p7"/>
          <p:cNvSpPr txBox="1"/>
          <p:nvPr/>
        </p:nvSpPr>
        <p:spPr>
          <a:xfrm>
            <a:off x="376750" y="9303275"/>
            <a:ext cx="67980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100">
                <a:solidFill>
                  <a:srgbClr val="666666"/>
                </a:solidFill>
              </a:rPr>
              <a:t>Encaminhamento: </a:t>
            </a:r>
            <a:r>
              <a:rPr lang="pt-BR" sz="1100">
                <a:solidFill>
                  <a:srgbClr val="666666"/>
                </a:solidFill>
              </a:rPr>
              <a:t>Encaminhado alerta de rumor para Gerência de Doenças de Transmissão Hídrica e Alimentar</a:t>
            </a:r>
            <a:endParaRPr sz="1100">
              <a:solidFill>
                <a:srgbClr val="666666"/>
              </a:solidFill>
            </a:endParaRPr>
          </a:p>
          <a:p>
            <a:pPr indent="0" lvl="0" marL="0" rtl="0" algn="just">
              <a:spcBef>
                <a:spcPts val="1000"/>
              </a:spcBef>
              <a:spcAft>
                <a:spcPts val="1000"/>
              </a:spcAft>
              <a:buNone/>
            </a:pPr>
            <a:r>
              <a:t/>
            </a:r>
            <a:endParaRPr b="1" sz="1200">
              <a:solidFill>
                <a:srgbClr val="666666"/>
              </a:solidFill>
            </a:endParaRPr>
          </a:p>
        </p:txBody>
      </p:sp>
      <p:pic>
        <p:nvPicPr>
          <p:cNvPr id="140" name="Google Shape;140;p7"/>
          <p:cNvPicPr preferRelativeResize="0"/>
          <p:nvPr/>
        </p:nvPicPr>
        <p:blipFill>
          <a:blip r:embed="rId6">
            <a:alphaModFix/>
          </a:blip>
          <a:stretch>
            <a:fillRect/>
          </a:stretch>
        </p:blipFill>
        <p:spPr>
          <a:xfrm>
            <a:off x="365122" y="1954497"/>
            <a:ext cx="1871875" cy="1174370"/>
          </a:xfrm>
          <a:prstGeom prst="rect">
            <a:avLst/>
          </a:prstGeom>
          <a:noFill/>
          <a:ln>
            <a:noFill/>
          </a:ln>
        </p:spPr>
      </p:pic>
      <p:pic>
        <p:nvPicPr>
          <p:cNvPr id="141" name="Google Shape;141;p7"/>
          <p:cNvPicPr preferRelativeResize="0"/>
          <p:nvPr/>
        </p:nvPicPr>
        <p:blipFill>
          <a:blip r:embed="rId7">
            <a:alphaModFix/>
          </a:blip>
          <a:stretch>
            <a:fillRect/>
          </a:stretch>
        </p:blipFill>
        <p:spPr>
          <a:xfrm>
            <a:off x="357875" y="7631346"/>
            <a:ext cx="1955771" cy="818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8"/>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sp>
        <p:nvSpPr>
          <p:cNvPr id="147" name="Google Shape;147;p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148" name="Google Shape;148;p8"/>
          <p:cNvSpPr txBox="1"/>
          <p:nvPr>
            <p:ph idx="2" type="subTitle"/>
          </p:nvPr>
        </p:nvSpPr>
        <p:spPr>
          <a:xfrm>
            <a:off x="830474" y="921150"/>
            <a:ext cx="6372300" cy="360000"/>
          </a:xfrm>
          <a:prstGeom prst="rect">
            <a:avLst/>
          </a:prstGeom>
          <a:gradFill>
            <a:gsLst>
              <a:gs pos="0">
                <a:srgbClr val="FFFFFF"/>
              </a:gs>
              <a:gs pos="100000">
                <a:srgbClr val="004F9F"/>
              </a:gs>
            </a:gsLst>
            <a:lin ang="10801400" scaled="0"/>
          </a:gradFill>
        </p:spPr>
        <p:txBody>
          <a:bodyPr anchorCtr="0" anchor="t"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b="0" lang="pt-BR">
                <a:solidFill>
                  <a:schemeClr val="lt1"/>
                </a:solidFill>
              </a:rPr>
              <a:t>NOTÍCIAS</a:t>
            </a:r>
            <a:r>
              <a:rPr lang="pt-BR">
                <a:solidFill>
                  <a:schemeClr val="lt1"/>
                </a:solidFill>
              </a:rPr>
              <a:t> ESTADUAIS</a:t>
            </a:r>
            <a:endParaRPr b="1">
              <a:solidFill>
                <a:schemeClr val="lt1"/>
              </a:solidFill>
            </a:endParaRPr>
          </a:p>
        </p:txBody>
      </p:sp>
      <p:sp>
        <p:nvSpPr>
          <p:cNvPr id="149" name="Google Shape;149;p8"/>
          <p:cNvSpPr/>
          <p:nvPr/>
        </p:nvSpPr>
        <p:spPr>
          <a:xfrm>
            <a:off x="376750" y="828874"/>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3</a:t>
            </a:r>
            <a:endParaRPr b="1" sz="3600">
              <a:solidFill>
                <a:srgbClr val="004F9F"/>
              </a:solidFill>
            </a:endParaRPr>
          </a:p>
        </p:txBody>
      </p:sp>
      <p:sp>
        <p:nvSpPr>
          <p:cNvPr id="150" name="Google Shape;150;p8"/>
          <p:cNvSpPr txBox="1"/>
          <p:nvPr/>
        </p:nvSpPr>
        <p:spPr>
          <a:xfrm>
            <a:off x="389700" y="1464475"/>
            <a:ext cx="6781500" cy="369300"/>
          </a:xfrm>
          <a:prstGeom prst="rect">
            <a:avLst/>
          </a:prstGeom>
          <a:noFill/>
          <a:ln>
            <a:noFill/>
          </a:ln>
        </p:spPr>
        <p:txBody>
          <a:bodyPr anchorCtr="0" anchor="t" bIns="91425" lIns="91425" spcFirstLastPara="1" rIns="91425" wrap="square" tIns="91425">
            <a:spAutoFit/>
          </a:bodyPr>
          <a:lstStyle/>
          <a:p>
            <a:pPr indent="0" lvl="0" marL="0" rtl="0" algn="just">
              <a:spcBef>
                <a:spcPts val="1200"/>
              </a:spcBef>
              <a:spcAft>
                <a:spcPts val="1200"/>
              </a:spcAft>
              <a:buClr>
                <a:schemeClr val="dk1"/>
              </a:buClr>
              <a:buSzPts val="1100"/>
              <a:buFont typeface="Arial"/>
              <a:buNone/>
            </a:pPr>
            <a:r>
              <a:rPr b="1" lang="pt-BR" sz="1200">
                <a:solidFill>
                  <a:srgbClr val="004FA6"/>
                </a:solidFill>
              </a:rPr>
              <a:t>Síndrome rara é investigada em hospital público da Capital</a:t>
            </a:r>
            <a:endParaRPr b="1" sz="1700">
              <a:solidFill>
                <a:srgbClr val="004FA6"/>
              </a:solidFill>
            </a:endParaRPr>
          </a:p>
        </p:txBody>
      </p:sp>
      <p:sp>
        <p:nvSpPr>
          <p:cNvPr id="151" name="Google Shape;151;p8"/>
          <p:cNvSpPr txBox="1"/>
          <p:nvPr/>
        </p:nvSpPr>
        <p:spPr>
          <a:xfrm>
            <a:off x="360900" y="2017100"/>
            <a:ext cx="6840000" cy="14316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Clr>
                <a:schemeClr val="dk1"/>
              </a:buClr>
              <a:buSzPts val="1100"/>
              <a:buFont typeface="Arial"/>
              <a:buNone/>
            </a:pPr>
            <a:r>
              <a:rPr lang="pt-BR" sz="1200">
                <a:solidFill>
                  <a:srgbClr val="666666"/>
                </a:solidFill>
              </a:rPr>
              <a:t>Está em andamento no Hospital Regional de Mato Grosso do Sul (HRMS), em Campo Grande, um estudo clínico sobre nove casos em que pacientes apresentaram tonturas, percepções errôneas do movimento e comprometimento do equilíbrio com muita dificuldade para andar. No linguajar médico, trata-se de vestibulopatia bilateral devido à possível vestibulotoxicidade (danos causados por substância em estrutura ou função do equilíbrio corporal) por aminoglicosídeos (classe de antibióticos).</a:t>
            </a:r>
            <a:endParaRPr sz="1200">
              <a:solidFill>
                <a:srgbClr val="666666"/>
              </a:solidFill>
            </a:endParaRPr>
          </a:p>
        </p:txBody>
      </p:sp>
      <p:cxnSp>
        <p:nvCxnSpPr>
          <p:cNvPr id="152" name="Google Shape;152;p8"/>
          <p:cNvCxnSpPr/>
          <p:nvPr/>
        </p:nvCxnSpPr>
        <p:spPr>
          <a:xfrm>
            <a:off x="360000" y="4539335"/>
            <a:ext cx="6840900" cy="0"/>
          </a:xfrm>
          <a:prstGeom prst="straightConnector1">
            <a:avLst/>
          </a:prstGeom>
          <a:noFill/>
          <a:ln cap="flat" cmpd="sng" w="38100">
            <a:solidFill>
              <a:srgbClr val="004F9F"/>
            </a:solidFill>
            <a:prstDash val="solid"/>
            <a:round/>
            <a:headEnd len="med" w="med" type="none"/>
            <a:tailEnd len="med" w="med" type="none"/>
          </a:ln>
        </p:spPr>
      </p:cxnSp>
      <p:sp>
        <p:nvSpPr>
          <p:cNvPr id="153" name="Google Shape;153;p8"/>
          <p:cNvSpPr txBox="1"/>
          <p:nvPr/>
        </p:nvSpPr>
        <p:spPr>
          <a:xfrm>
            <a:off x="367725" y="3685076"/>
            <a:ext cx="6840000" cy="338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02/10/2024</a:t>
            </a:r>
            <a:endParaRPr sz="1200">
              <a:solidFill>
                <a:srgbClr val="666666"/>
              </a:solidFill>
            </a:endParaRPr>
          </a:p>
          <a:p>
            <a:pPr indent="0" lvl="0" marL="0" rtl="0" algn="just">
              <a:spcBef>
                <a:spcPts val="1000"/>
              </a:spcBef>
              <a:spcAft>
                <a:spcPts val="1000"/>
              </a:spcAft>
              <a:buNone/>
            </a:pPr>
            <a:r>
              <a:t/>
            </a:r>
            <a:endParaRPr sz="800">
              <a:solidFill>
                <a:srgbClr val="666666"/>
              </a:solidFill>
            </a:endParaRPr>
          </a:p>
        </p:txBody>
      </p:sp>
      <p:sp>
        <p:nvSpPr>
          <p:cNvPr id="154" name="Google Shape;154;p8"/>
          <p:cNvSpPr txBox="1"/>
          <p:nvPr/>
        </p:nvSpPr>
        <p:spPr>
          <a:xfrm>
            <a:off x="3969525" y="3642234"/>
            <a:ext cx="32382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chemeClr val="hlink"/>
                </a:solidFill>
                <a:hlinkClick r:id="rId3"/>
              </a:rPr>
              <a:t>Diário Digital</a:t>
            </a:r>
            <a:endParaRPr sz="1200">
              <a:solidFill>
                <a:srgbClr val="004F9F"/>
              </a:solidFill>
            </a:endParaRPr>
          </a:p>
        </p:txBody>
      </p:sp>
      <p:sp>
        <p:nvSpPr>
          <p:cNvPr id="155" name="Google Shape;155;p8"/>
          <p:cNvSpPr txBox="1"/>
          <p:nvPr/>
        </p:nvSpPr>
        <p:spPr>
          <a:xfrm>
            <a:off x="360000" y="4986100"/>
            <a:ext cx="6840000" cy="121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Clr>
                <a:schemeClr val="dk1"/>
              </a:buClr>
              <a:buSzPts val="1100"/>
              <a:buFont typeface="Arial"/>
              <a:buNone/>
            </a:pPr>
            <a:r>
              <a:rPr lang="pt-BR" sz="1200">
                <a:solidFill>
                  <a:srgbClr val="666666"/>
                </a:solidFill>
              </a:rPr>
              <a:t>A morte de uma menina, de 7 anos, por meningite bacteriana em Campo Grande foi confirmada pela Sesau (Secretaria Municipal de Saúde) na noite dessa quarta-feira (2). A vítima faleceu na última terça-feira (1º), em um hospital particular. Uma amostra de sangue da vítima foi coletada e enviada para o Lacen (Laboratório Central de Saúde Pública), onde foi confirmado a morte por meningite meningocócica e meningococemia. A criança também testou positivo para Covid-19.</a:t>
            </a:r>
            <a:endParaRPr sz="1200">
              <a:solidFill>
                <a:srgbClr val="666666"/>
              </a:solidFill>
            </a:endParaRPr>
          </a:p>
        </p:txBody>
      </p:sp>
      <p:sp>
        <p:nvSpPr>
          <p:cNvPr id="156" name="Google Shape;156;p8"/>
          <p:cNvSpPr txBox="1"/>
          <p:nvPr/>
        </p:nvSpPr>
        <p:spPr>
          <a:xfrm>
            <a:off x="385000" y="4548348"/>
            <a:ext cx="6781500" cy="3693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1200"/>
              </a:spcAft>
              <a:buNone/>
            </a:pPr>
            <a:r>
              <a:rPr b="1" lang="pt-BR" sz="1200">
                <a:solidFill>
                  <a:srgbClr val="004FA6"/>
                </a:solidFill>
              </a:rPr>
              <a:t>Sesau confirma morte de criança de 7 anos por meningite em Campo Grande</a:t>
            </a:r>
            <a:endParaRPr b="1" sz="1200">
              <a:solidFill>
                <a:srgbClr val="004FA6"/>
              </a:solidFill>
            </a:endParaRPr>
          </a:p>
        </p:txBody>
      </p:sp>
      <p:sp>
        <p:nvSpPr>
          <p:cNvPr id="157" name="Google Shape;157;p8"/>
          <p:cNvSpPr txBox="1"/>
          <p:nvPr/>
        </p:nvSpPr>
        <p:spPr>
          <a:xfrm>
            <a:off x="373500" y="6283462"/>
            <a:ext cx="6660600" cy="539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03/10/2024</a:t>
            </a:r>
            <a:endParaRPr sz="1200">
              <a:solidFill>
                <a:srgbClr val="666666"/>
              </a:solidFill>
            </a:endParaRPr>
          </a:p>
          <a:p>
            <a:pPr indent="0" lvl="0" marL="0" rtl="0" algn="just">
              <a:spcBef>
                <a:spcPts val="1000"/>
              </a:spcBef>
              <a:spcAft>
                <a:spcPts val="1000"/>
              </a:spcAft>
              <a:buNone/>
            </a:pPr>
            <a:r>
              <a:t/>
            </a:r>
            <a:endParaRPr sz="800">
              <a:solidFill>
                <a:srgbClr val="666666"/>
              </a:solidFill>
            </a:endParaRPr>
          </a:p>
        </p:txBody>
      </p:sp>
      <p:sp>
        <p:nvSpPr>
          <p:cNvPr id="158" name="Google Shape;158;p8"/>
          <p:cNvSpPr txBox="1"/>
          <p:nvPr/>
        </p:nvSpPr>
        <p:spPr>
          <a:xfrm>
            <a:off x="3337225" y="6260950"/>
            <a:ext cx="38628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chemeClr val="hlink"/>
                </a:solidFill>
                <a:hlinkClick r:id="rId4"/>
              </a:rPr>
              <a:t>O Estado Online</a:t>
            </a:r>
            <a:endParaRPr sz="1200">
              <a:solidFill>
                <a:srgbClr val="004F9F"/>
              </a:solidFill>
            </a:endParaRPr>
          </a:p>
        </p:txBody>
      </p:sp>
      <p:sp>
        <p:nvSpPr>
          <p:cNvPr id="159" name="Google Shape;159;p8"/>
          <p:cNvSpPr txBox="1"/>
          <p:nvPr/>
        </p:nvSpPr>
        <p:spPr>
          <a:xfrm>
            <a:off x="376750" y="3969275"/>
            <a:ext cx="67980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100">
                <a:solidFill>
                  <a:srgbClr val="666666"/>
                </a:solidFill>
              </a:rPr>
              <a:t>Encaminhamento: </a:t>
            </a:r>
            <a:r>
              <a:rPr lang="pt-BR" sz="1100">
                <a:solidFill>
                  <a:srgbClr val="666666"/>
                </a:solidFill>
              </a:rPr>
              <a:t>Encaminhado alerta de rumor para Gerência do Núcleo de Vigilância Epidemiológica Hospitalar</a:t>
            </a:r>
            <a:endParaRPr sz="1100">
              <a:solidFill>
                <a:srgbClr val="666666"/>
              </a:solidFill>
            </a:endParaRPr>
          </a:p>
          <a:p>
            <a:pPr indent="0" lvl="0" marL="0" rtl="0" algn="just">
              <a:spcBef>
                <a:spcPts val="1000"/>
              </a:spcBef>
              <a:spcAft>
                <a:spcPts val="0"/>
              </a:spcAft>
              <a:buNone/>
            </a:pPr>
            <a:r>
              <a:t/>
            </a:r>
            <a:endParaRPr sz="1100">
              <a:solidFill>
                <a:srgbClr val="666666"/>
              </a:solidFill>
            </a:endParaRPr>
          </a:p>
          <a:p>
            <a:pPr indent="0" lvl="0" marL="0" rtl="0" algn="just">
              <a:spcBef>
                <a:spcPts val="1000"/>
              </a:spcBef>
              <a:spcAft>
                <a:spcPts val="1000"/>
              </a:spcAft>
              <a:buNone/>
            </a:pPr>
            <a:r>
              <a:t/>
            </a:r>
            <a:endParaRPr b="1" sz="1200">
              <a:solidFill>
                <a:srgbClr val="666666"/>
              </a:solidFill>
            </a:endParaRPr>
          </a:p>
        </p:txBody>
      </p:sp>
      <p:sp>
        <p:nvSpPr>
          <p:cNvPr id="160" name="Google Shape;160;p8"/>
          <p:cNvSpPr txBox="1"/>
          <p:nvPr/>
        </p:nvSpPr>
        <p:spPr>
          <a:xfrm>
            <a:off x="300550" y="6560075"/>
            <a:ext cx="67980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100">
                <a:solidFill>
                  <a:srgbClr val="666666"/>
                </a:solidFill>
              </a:rPr>
              <a:t>Encaminhamento: </a:t>
            </a:r>
            <a:r>
              <a:rPr lang="pt-BR" sz="1100">
                <a:solidFill>
                  <a:srgbClr val="666666"/>
                </a:solidFill>
              </a:rPr>
              <a:t>Encaminhado alerta de rumor para Gerência de Doenças Agudas e Exantemáticas /Gerência de Influenza e Doenças Respiratórias</a:t>
            </a:r>
            <a:endParaRPr sz="1100">
              <a:solidFill>
                <a:srgbClr val="666666"/>
              </a:solidFill>
            </a:endParaRPr>
          </a:p>
          <a:p>
            <a:pPr indent="0" lvl="0" marL="0" rtl="0" algn="just">
              <a:spcBef>
                <a:spcPts val="1000"/>
              </a:spcBef>
              <a:spcAft>
                <a:spcPts val="0"/>
              </a:spcAft>
              <a:buNone/>
            </a:pPr>
            <a:r>
              <a:t/>
            </a:r>
            <a:endParaRPr sz="1100">
              <a:solidFill>
                <a:srgbClr val="666666"/>
              </a:solidFill>
            </a:endParaRPr>
          </a:p>
          <a:p>
            <a:pPr indent="0" lvl="0" marL="0" rtl="0" algn="just">
              <a:spcBef>
                <a:spcPts val="1000"/>
              </a:spcBef>
              <a:spcAft>
                <a:spcPts val="1000"/>
              </a:spcAft>
              <a:buNone/>
            </a:pPr>
            <a:r>
              <a:t/>
            </a:r>
            <a:endParaRPr b="1" sz="1200">
              <a:solidFill>
                <a:srgbClr val="666666"/>
              </a:solidFill>
            </a:endParaRPr>
          </a:p>
        </p:txBody>
      </p:sp>
      <p:sp>
        <p:nvSpPr>
          <p:cNvPr id="161" name="Google Shape;161;p8"/>
          <p:cNvSpPr txBox="1"/>
          <p:nvPr/>
        </p:nvSpPr>
        <p:spPr>
          <a:xfrm>
            <a:off x="350225" y="7549325"/>
            <a:ext cx="6840900" cy="11082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1200"/>
              </a:spcAft>
              <a:buClr>
                <a:schemeClr val="dk1"/>
              </a:buClr>
              <a:buSzPts val="1100"/>
              <a:buFont typeface="Arial"/>
              <a:buNone/>
            </a:pPr>
            <a:r>
              <a:rPr lang="pt-BR" sz="1200">
                <a:solidFill>
                  <a:srgbClr val="666666"/>
                </a:solidFill>
              </a:rPr>
              <a:t>Uma menina, de cinco anos, moradora na Sitioca Campo Belo 3, foi a mais recente vítima fatal da dengue, em Dourados. A informação foi divulgada pela SES (Secretaria de Estado de Saúde) no boletim epidemiológico desta quinta-feira (03). É a quarta morte ocorrida pela doença no município, em 2024. A menor não foi imunizada contra a doença. Ela também não possuía comorbidades.</a:t>
            </a:r>
            <a:endParaRPr sz="1200">
              <a:solidFill>
                <a:srgbClr val="666666"/>
              </a:solidFill>
            </a:endParaRPr>
          </a:p>
        </p:txBody>
      </p:sp>
      <p:sp>
        <p:nvSpPr>
          <p:cNvPr id="162" name="Google Shape;162;p8"/>
          <p:cNvSpPr txBox="1"/>
          <p:nvPr/>
        </p:nvSpPr>
        <p:spPr>
          <a:xfrm>
            <a:off x="362988" y="7197688"/>
            <a:ext cx="6840000" cy="3693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1200"/>
              </a:spcAft>
              <a:buNone/>
            </a:pPr>
            <a:r>
              <a:rPr b="1" lang="pt-BR" sz="1200">
                <a:solidFill>
                  <a:srgbClr val="004FA6"/>
                </a:solidFill>
              </a:rPr>
              <a:t>Criança de cinco anos é a quarta vítima fatal da dengue em Dourados</a:t>
            </a:r>
            <a:endParaRPr b="1" sz="1200">
              <a:solidFill>
                <a:srgbClr val="004FA6"/>
              </a:solidFill>
            </a:endParaRPr>
          </a:p>
        </p:txBody>
      </p:sp>
      <p:cxnSp>
        <p:nvCxnSpPr>
          <p:cNvPr id="163" name="Google Shape;163;p8"/>
          <p:cNvCxnSpPr/>
          <p:nvPr/>
        </p:nvCxnSpPr>
        <p:spPr>
          <a:xfrm>
            <a:off x="357863" y="7116448"/>
            <a:ext cx="6840900" cy="0"/>
          </a:xfrm>
          <a:prstGeom prst="straightConnector1">
            <a:avLst/>
          </a:prstGeom>
          <a:noFill/>
          <a:ln cap="flat" cmpd="sng" w="38100">
            <a:solidFill>
              <a:srgbClr val="004F9F"/>
            </a:solidFill>
            <a:prstDash val="solid"/>
            <a:round/>
            <a:headEnd len="med" w="med" type="none"/>
            <a:tailEnd len="med" w="med" type="none"/>
          </a:ln>
        </p:spPr>
      </p:cxnSp>
      <p:sp>
        <p:nvSpPr>
          <p:cNvPr id="164" name="Google Shape;164;p8"/>
          <p:cNvSpPr txBox="1"/>
          <p:nvPr/>
        </p:nvSpPr>
        <p:spPr>
          <a:xfrm>
            <a:off x="343613" y="8686263"/>
            <a:ext cx="6840900" cy="585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1000"/>
              </a:spcAft>
              <a:buNone/>
            </a:pPr>
            <a:r>
              <a:rPr b="1" lang="pt-BR" sz="1200">
                <a:solidFill>
                  <a:srgbClr val="666666"/>
                </a:solidFill>
              </a:rPr>
              <a:t>Data da notícia: </a:t>
            </a:r>
            <a:r>
              <a:rPr lang="pt-BR" sz="1200">
                <a:solidFill>
                  <a:srgbClr val="666666"/>
                </a:solidFill>
              </a:rPr>
              <a:t>04/10/2024</a:t>
            </a:r>
            <a:endParaRPr sz="800">
              <a:solidFill>
                <a:srgbClr val="666666"/>
              </a:solidFill>
            </a:endParaRPr>
          </a:p>
        </p:txBody>
      </p:sp>
      <p:sp>
        <p:nvSpPr>
          <p:cNvPr id="165" name="Google Shape;165;p8"/>
          <p:cNvSpPr txBox="1"/>
          <p:nvPr/>
        </p:nvSpPr>
        <p:spPr>
          <a:xfrm>
            <a:off x="3988438" y="8677013"/>
            <a:ext cx="3238200" cy="738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chemeClr val="hlink"/>
                </a:solidFill>
                <a:hlinkClick r:id="rId5"/>
              </a:rPr>
              <a:t>Dourados News</a:t>
            </a:r>
            <a:endParaRPr sz="1200">
              <a:solidFill>
                <a:srgbClr val="004F9F"/>
              </a:solidFill>
            </a:endParaRPr>
          </a:p>
          <a:p>
            <a:pPr indent="0" lvl="0" marL="0" rtl="0" algn="r">
              <a:spcBef>
                <a:spcPts val="0"/>
              </a:spcBef>
              <a:spcAft>
                <a:spcPts val="0"/>
              </a:spcAft>
              <a:buNone/>
            </a:pPr>
            <a:r>
              <a:t/>
            </a:r>
            <a:endParaRPr b="1" sz="1200">
              <a:solidFill>
                <a:srgbClr val="666666"/>
              </a:solidFill>
            </a:endParaRPr>
          </a:p>
          <a:p>
            <a:pPr indent="0" lvl="0" marL="0" rtl="0" algn="r">
              <a:spcBef>
                <a:spcPts val="0"/>
              </a:spcBef>
              <a:spcAft>
                <a:spcPts val="0"/>
              </a:spcAft>
              <a:buNone/>
            </a:pPr>
            <a:r>
              <a:t/>
            </a:r>
            <a:endParaRPr sz="1200">
              <a:solidFill>
                <a:srgbClr val="666666"/>
              </a:solidFill>
            </a:endParaRPr>
          </a:p>
        </p:txBody>
      </p:sp>
      <p:sp>
        <p:nvSpPr>
          <p:cNvPr id="166" name="Google Shape;166;p8"/>
          <p:cNvSpPr txBox="1"/>
          <p:nvPr/>
        </p:nvSpPr>
        <p:spPr>
          <a:xfrm>
            <a:off x="376750" y="9150875"/>
            <a:ext cx="67980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100">
                <a:solidFill>
                  <a:srgbClr val="666666"/>
                </a:solidFill>
              </a:rPr>
              <a:t>Encaminhamento: </a:t>
            </a:r>
            <a:r>
              <a:rPr lang="pt-BR" sz="1100">
                <a:solidFill>
                  <a:srgbClr val="666666"/>
                </a:solidFill>
              </a:rPr>
              <a:t>Encaminhado alerta de rumor para Gerência de Doenças Endêmicas</a:t>
            </a:r>
            <a:endParaRPr sz="1100">
              <a:solidFill>
                <a:srgbClr val="666666"/>
              </a:solidFill>
            </a:endParaRPr>
          </a:p>
          <a:p>
            <a:pPr indent="0" lvl="0" marL="0" rtl="0" algn="just">
              <a:spcBef>
                <a:spcPts val="1000"/>
              </a:spcBef>
              <a:spcAft>
                <a:spcPts val="1000"/>
              </a:spcAft>
              <a:buNone/>
            </a:pPr>
            <a:r>
              <a:t/>
            </a:r>
            <a:endParaRPr b="1" sz="1200">
              <a:solidFill>
                <a:srgbClr val="66666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graphicFrame>
        <p:nvGraphicFramePr>
          <p:cNvPr id="171" name="Google Shape;171;p9"/>
          <p:cNvGraphicFramePr/>
          <p:nvPr/>
        </p:nvGraphicFramePr>
        <p:xfrm>
          <a:off x="359991" y="588600"/>
          <a:ext cx="3000000" cy="3000000"/>
        </p:xfrm>
        <a:graphic>
          <a:graphicData uri="http://schemas.openxmlformats.org/drawingml/2006/table">
            <a:tbl>
              <a:tblPr>
                <a:noFill/>
                <a:tableStyleId>{8DE3D08D-548E-4D07-AAC1-430E9206554E}</a:tableStyleId>
              </a:tblPr>
              <a:tblGrid>
                <a:gridCol w="415050"/>
                <a:gridCol w="6424950"/>
              </a:tblGrid>
              <a:tr h="392975">
                <a:tc gridSpan="2">
                  <a:txBody>
                    <a:bodyPr/>
                    <a:lstStyle/>
                    <a:p>
                      <a:pPr indent="0" lvl="0" marL="0" rtl="0" algn="ctr">
                        <a:spcBef>
                          <a:spcPts val="0"/>
                        </a:spcBef>
                        <a:spcAft>
                          <a:spcPts val="0"/>
                        </a:spcAft>
                        <a:buNone/>
                      </a:pPr>
                      <a:r>
                        <a:rPr b="1" lang="pt-BR" sz="1600">
                          <a:solidFill>
                            <a:srgbClr val="FFFFFF"/>
                          </a:solidFill>
                        </a:rPr>
                        <a:t>Plantão CIEVS Estadual</a:t>
                      </a:r>
                      <a:endParaRPr b="1" sz="1600">
                        <a:solidFill>
                          <a:srgbClr val="FFFFFF"/>
                        </a:solidFill>
                      </a:endParaRPr>
                    </a:p>
                  </a:txBody>
                  <a:tcPr marT="90000" marB="90000" marR="28800" marL="28800">
                    <a:lnL cap="flat" cmpd="sng" w="38100">
                      <a:solidFill>
                        <a:srgbClr val="004F9F"/>
                      </a:solidFill>
                      <a:prstDash val="solid"/>
                      <a:round/>
                      <a:headEnd len="sm" w="sm" type="none"/>
                      <a:tailEnd len="sm" w="sm" type="none"/>
                    </a:lnL>
                    <a:lnR cap="flat" cmpd="sng" w="38100">
                      <a:solidFill>
                        <a:srgbClr val="004F9F"/>
                      </a:solidFill>
                      <a:prstDash val="solid"/>
                      <a:round/>
                      <a:headEnd len="sm" w="sm" type="none"/>
                      <a:tailEnd len="sm" w="sm" type="none"/>
                    </a:lnR>
                    <a:lnT cap="flat" cmpd="sng" w="38100">
                      <a:solidFill>
                        <a:srgbClr val="004F9F"/>
                      </a:solidFill>
                      <a:prstDash val="solid"/>
                      <a:round/>
                      <a:headEnd len="sm" w="sm" type="none"/>
                      <a:tailEnd len="sm" w="sm" type="none"/>
                    </a:lnT>
                    <a:lnB cap="flat" cmpd="sng" w="38100">
                      <a:solidFill>
                        <a:srgbClr val="004F9F"/>
                      </a:solidFill>
                      <a:prstDash val="solid"/>
                      <a:round/>
                      <a:headEnd len="sm" w="sm" type="none"/>
                      <a:tailEnd len="sm" w="sm" type="none"/>
                    </a:lnB>
                    <a:solidFill>
                      <a:srgbClr val="004F9F"/>
                    </a:solidFill>
                  </a:tcPr>
                </a:tc>
                <a:tc hMerge="1"/>
              </a:tr>
              <a:tr h="2999275">
                <a:tc gridSpan="2">
                  <a:txBody>
                    <a:bodyPr/>
                    <a:lstStyle/>
                    <a:p>
                      <a:pPr indent="0" lvl="0" marL="0" marR="0" rtl="0" algn="ctr">
                        <a:lnSpc>
                          <a:spcPct val="115000"/>
                        </a:lnSpc>
                        <a:spcBef>
                          <a:spcPts val="0"/>
                        </a:spcBef>
                        <a:spcAft>
                          <a:spcPts val="0"/>
                        </a:spcAft>
                        <a:buNone/>
                      </a:pPr>
                      <a:r>
                        <a:rPr b="1" lang="pt-BR" sz="1600">
                          <a:solidFill>
                            <a:srgbClr val="004F9F"/>
                          </a:solidFill>
                        </a:rPr>
                        <a:t>DISQUE-NOTIFICA</a:t>
                      </a:r>
                      <a:endParaRPr b="1" sz="1600">
                        <a:solidFill>
                          <a:srgbClr val="004F9F"/>
                        </a:solidFill>
                      </a:endParaRPr>
                    </a:p>
                    <a:p>
                      <a:pPr indent="0" lvl="0" marL="0" marR="0" rtl="0" algn="ctr">
                        <a:lnSpc>
                          <a:spcPct val="115000"/>
                        </a:lnSpc>
                        <a:spcBef>
                          <a:spcPts val="1000"/>
                        </a:spcBef>
                        <a:spcAft>
                          <a:spcPts val="0"/>
                        </a:spcAft>
                        <a:buNone/>
                      </a:pPr>
                      <a:r>
                        <a:rPr b="1" lang="pt-BR">
                          <a:solidFill>
                            <a:srgbClr val="666666"/>
                          </a:solidFill>
                        </a:rPr>
                        <a:t>0800-647-1650</a:t>
                      </a:r>
                      <a:endParaRPr>
                        <a:solidFill>
                          <a:srgbClr val="666666"/>
                        </a:solidFill>
                      </a:endParaRPr>
                    </a:p>
                    <a:p>
                      <a:pPr indent="0" lvl="0" marL="0" marR="0" rtl="0" algn="ctr">
                        <a:lnSpc>
                          <a:spcPct val="115000"/>
                        </a:lnSpc>
                        <a:spcBef>
                          <a:spcPts val="1000"/>
                        </a:spcBef>
                        <a:spcAft>
                          <a:spcPts val="0"/>
                        </a:spcAft>
                        <a:buNone/>
                      </a:pPr>
                      <a:r>
                        <a:rPr b="1" lang="pt-BR">
                          <a:solidFill>
                            <a:srgbClr val="666666"/>
                          </a:solidFill>
                        </a:rPr>
                        <a:t>(67) 98477-3435</a:t>
                      </a:r>
                      <a:r>
                        <a:rPr lang="pt-BR">
                          <a:solidFill>
                            <a:srgbClr val="666666"/>
                          </a:solidFill>
                        </a:rPr>
                        <a:t> (ligações, SMS, WhatsApp - 24 horas)</a:t>
                      </a:r>
                      <a:endParaRPr>
                        <a:solidFill>
                          <a:srgbClr val="666666"/>
                        </a:solidFill>
                      </a:endParaRPr>
                    </a:p>
                    <a:p>
                      <a:pPr indent="0" lvl="0" marL="0" marR="0" rtl="0" algn="ctr">
                        <a:lnSpc>
                          <a:spcPct val="115000"/>
                        </a:lnSpc>
                        <a:spcBef>
                          <a:spcPts val="1000"/>
                        </a:spcBef>
                        <a:spcAft>
                          <a:spcPts val="0"/>
                        </a:spcAft>
                        <a:buNone/>
                      </a:pPr>
                      <a:r>
                        <a:rPr b="1" lang="pt-BR">
                          <a:solidFill>
                            <a:srgbClr val="666666"/>
                          </a:solidFill>
                        </a:rPr>
                        <a:t>(67) 3318-1823</a:t>
                      </a:r>
                      <a:r>
                        <a:rPr lang="pt-BR">
                          <a:solidFill>
                            <a:srgbClr val="666666"/>
                          </a:solidFill>
                        </a:rPr>
                        <a:t> (expediente)</a:t>
                      </a:r>
                      <a:endParaRPr>
                        <a:solidFill>
                          <a:srgbClr val="666666"/>
                        </a:solidFill>
                      </a:endParaRPr>
                    </a:p>
                    <a:p>
                      <a:pPr indent="0" lvl="0" marL="0" marR="0" rtl="0" algn="just">
                        <a:lnSpc>
                          <a:spcPct val="115000"/>
                        </a:lnSpc>
                        <a:spcBef>
                          <a:spcPts val="1000"/>
                        </a:spcBef>
                        <a:spcAft>
                          <a:spcPts val="0"/>
                        </a:spcAft>
                        <a:buNone/>
                      </a:pPr>
                      <a:r>
                        <a:t/>
                      </a:r>
                      <a:endParaRPr>
                        <a:solidFill>
                          <a:srgbClr val="666666"/>
                        </a:solidFill>
                      </a:endParaRPr>
                    </a:p>
                    <a:p>
                      <a:pPr indent="0" lvl="0" marL="0" marR="0" rtl="0" algn="ctr">
                        <a:lnSpc>
                          <a:spcPct val="115000"/>
                        </a:lnSpc>
                        <a:spcBef>
                          <a:spcPts val="1000"/>
                        </a:spcBef>
                        <a:spcAft>
                          <a:spcPts val="0"/>
                        </a:spcAft>
                        <a:buNone/>
                      </a:pPr>
                      <a:r>
                        <a:rPr b="1" lang="pt-BR" sz="1600">
                          <a:solidFill>
                            <a:srgbClr val="004F9F"/>
                          </a:solidFill>
                        </a:rPr>
                        <a:t>E-NOTIFICA</a:t>
                      </a:r>
                      <a:endParaRPr b="1" sz="1600">
                        <a:solidFill>
                          <a:srgbClr val="004F9F"/>
                        </a:solidFill>
                      </a:endParaRPr>
                    </a:p>
                    <a:p>
                      <a:pPr indent="0" lvl="0" marL="0" marR="0" rtl="0" algn="ctr">
                        <a:lnSpc>
                          <a:spcPct val="115000"/>
                        </a:lnSpc>
                        <a:spcBef>
                          <a:spcPts val="1000"/>
                        </a:spcBef>
                        <a:spcAft>
                          <a:spcPts val="0"/>
                        </a:spcAft>
                        <a:buNone/>
                      </a:pPr>
                      <a:r>
                        <a:rPr lang="pt-BR" u="sng">
                          <a:solidFill>
                            <a:srgbClr val="004F9F"/>
                          </a:solidFill>
                          <a:hlinkClick r:id="rId3">
                            <a:extLst>
                              <a:ext uri="{A12FA001-AC4F-418D-AE19-62706E023703}">
                                <ahyp:hlinkClr val="tx"/>
                              </a:ext>
                            </a:extLst>
                          </a:hlinkClick>
                        </a:rPr>
                        <a:t>cievs.ms@hotmail.com</a:t>
                      </a:r>
                      <a:r>
                        <a:rPr lang="pt-BR">
                          <a:solidFill>
                            <a:srgbClr val="666666"/>
                          </a:solidFill>
                        </a:rPr>
                        <a:t> (24 horas)</a:t>
                      </a:r>
                      <a:endParaRPr>
                        <a:solidFill>
                          <a:srgbClr val="666666"/>
                        </a:solidFill>
                      </a:endParaRPr>
                    </a:p>
                    <a:p>
                      <a:pPr indent="0" lvl="0" marL="0" marR="0" rtl="0" algn="ctr">
                        <a:lnSpc>
                          <a:spcPct val="115000"/>
                        </a:lnSpc>
                        <a:spcBef>
                          <a:spcPts val="1000"/>
                        </a:spcBef>
                        <a:spcAft>
                          <a:spcPts val="1000"/>
                        </a:spcAft>
                        <a:buNone/>
                      </a:pPr>
                      <a:r>
                        <a:rPr lang="pt-BR" u="sng">
                          <a:solidFill>
                            <a:srgbClr val="004F9F"/>
                          </a:solidFill>
                          <a:hlinkClick r:id="rId4">
                            <a:extLst>
                              <a:ext uri="{A12FA001-AC4F-418D-AE19-62706E023703}">
                                <ahyp:hlinkClr val="tx"/>
                              </a:ext>
                            </a:extLst>
                          </a:hlinkClick>
                        </a:rPr>
                        <a:t>cievs@saude.ms.gov.br</a:t>
                      </a:r>
                      <a:r>
                        <a:rPr lang="pt-BR">
                          <a:solidFill>
                            <a:srgbClr val="666666"/>
                          </a:solidFill>
                        </a:rPr>
                        <a:t> (expediente)</a:t>
                      </a:r>
                      <a:endParaRPr>
                        <a:solidFill>
                          <a:srgbClr val="666666"/>
                        </a:solidFill>
                      </a:endParaRPr>
                    </a:p>
                  </a:txBody>
                  <a:tcPr marT="144000" marB="72000" marR="72000" marL="72000">
                    <a:lnL cap="flat" cmpd="sng" w="38100">
                      <a:solidFill>
                        <a:srgbClr val="004F9F"/>
                      </a:solidFill>
                      <a:prstDash val="solid"/>
                      <a:round/>
                      <a:headEnd len="sm" w="sm" type="none"/>
                      <a:tailEnd len="sm" w="sm" type="none"/>
                    </a:lnL>
                    <a:lnR cap="flat" cmpd="sng" w="38100">
                      <a:solidFill>
                        <a:srgbClr val="004F9F"/>
                      </a:solidFill>
                      <a:prstDash val="solid"/>
                      <a:round/>
                      <a:headEnd len="sm" w="sm" type="none"/>
                      <a:tailEnd len="sm" w="sm" type="none"/>
                    </a:lnR>
                    <a:lnT cap="flat" cmpd="sng" w="38100">
                      <a:solidFill>
                        <a:srgbClr val="004F9F"/>
                      </a:solidFill>
                      <a:prstDash val="solid"/>
                      <a:round/>
                      <a:headEnd len="sm" w="sm" type="none"/>
                      <a:tailEnd len="sm" w="sm" type="none"/>
                    </a:lnT>
                    <a:lnB cap="flat" cmpd="sng" w="38100">
                      <a:solidFill>
                        <a:srgbClr val="004F9F"/>
                      </a:solidFill>
                      <a:prstDash val="solid"/>
                      <a:round/>
                      <a:headEnd len="sm" w="sm" type="none"/>
                      <a:tailEnd len="sm" w="sm" type="none"/>
                    </a:lnB>
                  </a:tcPr>
                </a:tc>
                <a:tc hMerge="1"/>
              </a:tr>
              <a:tr h="968150">
                <a:tc gridSpan="2">
                  <a:txBody>
                    <a:bodyPr/>
                    <a:lstStyle/>
                    <a:p>
                      <a:pPr indent="0" lvl="0" marL="0" marR="0" rtl="0" algn="ctr">
                        <a:lnSpc>
                          <a:spcPct val="100000"/>
                        </a:lnSpc>
                        <a:spcBef>
                          <a:spcPts val="0"/>
                        </a:spcBef>
                        <a:spcAft>
                          <a:spcPts val="0"/>
                        </a:spcAft>
                        <a:buNone/>
                      </a:pPr>
                      <a:r>
                        <a:rPr b="1" lang="pt-BR" sz="1200">
                          <a:solidFill>
                            <a:srgbClr val="004F9F"/>
                          </a:solidFill>
                        </a:rPr>
                        <a:t>ENDEREÇO</a:t>
                      </a:r>
                      <a:endParaRPr b="1" sz="1200">
                        <a:solidFill>
                          <a:srgbClr val="004F9F"/>
                        </a:solidFill>
                      </a:endParaRPr>
                    </a:p>
                    <a:p>
                      <a:pPr indent="0" lvl="0" marL="0" marR="0" rtl="0" algn="ctr">
                        <a:lnSpc>
                          <a:spcPct val="100000"/>
                        </a:lnSpc>
                        <a:spcBef>
                          <a:spcPts val="600"/>
                        </a:spcBef>
                        <a:spcAft>
                          <a:spcPts val="0"/>
                        </a:spcAft>
                        <a:buNone/>
                      </a:pPr>
                      <a:r>
                        <a:rPr lang="pt-BR" sz="1200">
                          <a:solidFill>
                            <a:srgbClr val="666666"/>
                          </a:solidFill>
                        </a:rPr>
                        <a:t>Rua Delegado Osmar de Camargo, s/nº, Parque dos Poderes - Jardim Veraneio </a:t>
                      </a:r>
                      <a:endParaRPr sz="1200">
                        <a:solidFill>
                          <a:srgbClr val="666666"/>
                        </a:solidFill>
                      </a:endParaRPr>
                    </a:p>
                    <a:p>
                      <a:pPr indent="0" lvl="0" marL="0" marR="0" rtl="0" algn="ctr">
                        <a:lnSpc>
                          <a:spcPct val="100000"/>
                        </a:lnSpc>
                        <a:spcBef>
                          <a:spcPts val="0"/>
                        </a:spcBef>
                        <a:spcAft>
                          <a:spcPts val="1000"/>
                        </a:spcAft>
                        <a:buNone/>
                      </a:pPr>
                      <a:r>
                        <a:rPr lang="pt-BR" sz="1200">
                          <a:solidFill>
                            <a:srgbClr val="666666"/>
                          </a:solidFill>
                        </a:rPr>
                        <a:t>CEP: 79.037-108 - Campo Grande / MS</a:t>
                      </a:r>
                      <a:endParaRPr sz="1200">
                        <a:solidFill>
                          <a:srgbClr val="666666"/>
                        </a:solidFill>
                      </a:endParaRPr>
                    </a:p>
                  </a:txBody>
                  <a:tcPr marT="144000" marB="72000" marR="72000" marL="72000">
                    <a:lnL cap="flat" cmpd="sng" w="38100">
                      <a:solidFill>
                        <a:srgbClr val="004F9F"/>
                      </a:solidFill>
                      <a:prstDash val="solid"/>
                      <a:round/>
                      <a:headEnd len="sm" w="sm" type="none"/>
                      <a:tailEnd len="sm" w="sm" type="none"/>
                    </a:lnL>
                    <a:lnR cap="flat" cmpd="sng" w="38100">
                      <a:solidFill>
                        <a:srgbClr val="004F9F"/>
                      </a:solidFill>
                      <a:prstDash val="solid"/>
                      <a:round/>
                      <a:headEnd len="sm" w="sm" type="none"/>
                      <a:tailEnd len="sm" w="sm" type="none"/>
                    </a:lnR>
                    <a:lnT cap="flat" cmpd="sng" w="38100">
                      <a:solidFill>
                        <a:srgbClr val="004F9F"/>
                      </a:solidFill>
                      <a:prstDash val="solid"/>
                      <a:round/>
                      <a:headEnd len="sm" w="sm" type="none"/>
                      <a:tailEnd len="sm" w="sm" type="none"/>
                    </a:lnT>
                    <a:lnB cap="flat" cmpd="sng" w="38100">
                      <a:solidFill>
                        <a:srgbClr val="004F9F"/>
                      </a:solidFill>
                      <a:prstDash val="solid"/>
                      <a:round/>
                      <a:headEnd len="sm" w="sm" type="none"/>
                      <a:tailEnd len="sm" w="sm" type="none"/>
                    </a:lnB>
                  </a:tcPr>
                </a:tc>
                <a:tc hMerge="1"/>
              </a:tr>
            </a:tbl>
          </a:graphicData>
        </a:graphic>
      </p:graphicFrame>
      <p:sp>
        <p:nvSpPr>
          <p:cNvPr id="172" name="Google Shape;172;p9"/>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graphicFrame>
        <p:nvGraphicFramePr>
          <p:cNvPr id="173" name="Google Shape;173;p9"/>
          <p:cNvGraphicFramePr/>
          <p:nvPr/>
        </p:nvGraphicFramePr>
        <p:xfrm>
          <a:off x="696000" y="6822700"/>
          <a:ext cx="3000000" cy="3000000"/>
        </p:xfrm>
        <a:graphic>
          <a:graphicData uri="http://schemas.openxmlformats.org/drawingml/2006/table">
            <a:tbl>
              <a:tblPr>
                <a:noFill/>
                <a:tableStyleId>{ED271DC1-5D20-4F15-A84F-7D2C3286BBF5}</a:tableStyleId>
              </a:tblPr>
              <a:tblGrid>
                <a:gridCol w="3236400"/>
                <a:gridCol w="3236400"/>
              </a:tblGrid>
              <a:tr h="152275">
                <a:tc>
                  <a:txBody>
                    <a:bodyPr/>
                    <a:lstStyle/>
                    <a:p>
                      <a:pPr indent="0" lvl="0" marL="0" rtl="0" algn="r">
                        <a:spcBef>
                          <a:spcPts val="0"/>
                        </a:spcBef>
                        <a:spcAft>
                          <a:spcPts val="0"/>
                        </a:spcAft>
                        <a:buNone/>
                      </a:pPr>
                      <a:r>
                        <a:rPr b="1" lang="pt-BR" sz="1000">
                          <a:solidFill>
                            <a:srgbClr val="666666"/>
                          </a:solidFill>
                        </a:rPr>
                        <a:t>Governador do Estado de Mato Grosso do Sul</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Eduardo Correa Riedel</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rPr b="1" lang="pt-BR" sz="1000">
                          <a:solidFill>
                            <a:srgbClr val="666666"/>
                          </a:solidFill>
                        </a:rPr>
                        <a:t>Secretário de Estado de Saúde</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Maurício Simões Corrêa</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rPr b="1" lang="pt-BR" sz="1000">
                          <a:solidFill>
                            <a:srgbClr val="666666"/>
                          </a:solidFill>
                        </a:rPr>
                        <a:t>Secretária de Estado de Saúde Adjunta</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Crhistinne Cavalheiro Maymone Gonçalves</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rPr b="1" lang="pt-BR" sz="1000">
                          <a:solidFill>
                            <a:srgbClr val="666666"/>
                          </a:solidFill>
                        </a:rPr>
                        <a:t>Superintendente de Vigilância em Saúde</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Larissa Domingues Castilho de Arruda</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rPr b="1" lang="pt-BR" sz="1000">
                          <a:solidFill>
                            <a:srgbClr val="666666"/>
                          </a:solidFill>
                        </a:rPr>
                        <a:t>Coordenadora de Emergências em Saúde Pública</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Karine Barbosa</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rPr b="1" lang="pt-BR" sz="1000">
                          <a:solidFill>
                            <a:srgbClr val="666666"/>
                          </a:solidFill>
                        </a:rPr>
                        <a:t>Elaboração</a:t>
                      </a:r>
                      <a:endParaRPr b="1" sz="1000">
                        <a:solidFill>
                          <a:srgbClr val="666666"/>
                        </a:solidFill>
                      </a:endParaRPr>
                    </a:p>
                  </a:txBody>
                  <a:tcPr marT="54000" marB="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Roselene Lopes de Oliveira</a:t>
                      </a:r>
                      <a:endParaRPr sz="1000">
                        <a:solidFill>
                          <a:srgbClr val="666666"/>
                        </a:solidFill>
                      </a:endParaRPr>
                    </a:p>
                    <a:p>
                      <a:pPr indent="0" lvl="0" marL="0" rtl="0" algn="l">
                        <a:spcBef>
                          <a:spcPts val="0"/>
                        </a:spcBef>
                        <a:spcAft>
                          <a:spcPts val="0"/>
                        </a:spcAft>
                        <a:buClr>
                          <a:schemeClr val="dk1"/>
                        </a:buClr>
                        <a:buSzPts val="1100"/>
                        <a:buFont typeface="Arial"/>
                        <a:buNone/>
                      </a:pPr>
                      <a:r>
                        <a:rPr lang="pt-BR" sz="1000">
                          <a:solidFill>
                            <a:srgbClr val="666666"/>
                          </a:solidFill>
                        </a:rPr>
                        <a:t>Karine Barbosa</a:t>
                      </a:r>
                      <a:endParaRPr sz="1000">
                        <a:solidFill>
                          <a:srgbClr val="666666"/>
                        </a:solidFill>
                      </a:endParaRPr>
                    </a:p>
                    <a:p>
                      <a:pPr indent="0" lvl="0" marL="0" rtl="0" algn="l">
                        <a:spcBef>
                          <a:spcPts val="0"/>
                        </a:spcBef>
                        <a:spcAft>
                          <a:spcPts val="0"/>
                        </a:spcAft>
                        <a:buClr>
                          <a:schemeClr val="dk1"/>
                        </a:buClr>
                        <a:buSzPts val="1100"/>
                        <a:buFont typeface="Arial"/>
                        <a:buNone/>
                      </a:pPr>
                      <a:r>
                        <a:rPr lang="pt-BR" sz="1000">
                          <a:solidFill>
                            <a:srgbClr val="666666"/>
                          </a:solidFill>
                        </a:rPr>
                        <a:t>Charles Allin Buarque dos Santos</a:t>
                      </a:r>
                      <a:endParaRPr sz="1000">
                        <a:solidFill>
                          <a:srgbClr val="666666"/>
                        </a:solidFill>
                      </a:endParaRPr>
                    </a:p>
                    <a:p>
                      <a:pPr indent="0" lvl="0" marL="0" rtl="0" algn="l">
                        <a:spcBef>
                          <a:spcPts val="0"/>
                        </a:spcBef>
                        <a:spcAft>
                          <a:spcPts val="0"/>
                        </a:spcAft>
                        <a:buClr>
                          <a:schemeClr val="dk1"/>
                        </a:buClr>
                        <a:buSzPts val="1100"/>
                        <a:buFont typeface="Arial"/>
                        <a:buNone/>
                      </a:pPr>
                      <a:r>
                        <a:rPr lang="pt-BR" sz="1000">
                          <a:solidFill>
                            <a:srgbClr val="666666"/>
                          </a:solidFill>
                        </a:rPr>
                        <a:t>Rozicleide Nogueira Militão de Brito</a:t>
                      </a:r>
                      <a:endParaRPr sz="1000">
                        <a:solidFill>
                          <a:srgbClr val="666666"/>
                        </a:solidFill>
                      </a:endParaRPr>
                    </a:p>
                    <a:p>
                      <a:pPr indent="0" lvl="0" marL="0" rtl="0" algn="l">
                        <a:spcBef>
                          <a:spcPts val="0"/>
                        </a:spcBef>
                        <a:spcAft>
                          <a:spcPts val="0"/>
                        </a:spcAft>
                        <a:buClr>
                          <a:schemeClr val="dk1"/>
                        </a:buClr>
                        <a:buSzPts val="1100"/>
                        <a:buFont typeface="Arial"/>
                        <a:buNone/>
                      </a:pPr>
                      <a:r>
                        <a:rPr lang="pt-BR" sz="1000">
                          <a:solidFill>
                            <a:srgbClr val="666666"/>
                          </a:solidFill>
                        </a:rPr>
                        <a:t>Antonio Felipe Monge Pascual</a:t>
                      </a:r>
                      <a:endParaRPr sz="1000">
                        <a:solidFill>
                          <a:srgbClr val="666666"/>
                        </a:solidFill>
                      </a:endParaRPr>
                    </a:p>
                    <a:p>
                      <a:pPr indent="0" lvl="0" marL="0" rtl="0" algn="l">
                        <a:spcBef>
                          <a:spcPts val="0"/>
                        </a:spcBef>
                        <a:spcAft>
                          <a:spcPts val="0"/>
                        </a:spcAft>
                        <a:buClr>
                          <a:schemeClr val="dk1"/>
                        </a:buClr>
                        <a:buSzPts val="1100"/>
                        <a:buFont typeface="Arial"/>
                        <a:buNone/>
                      </a:pPr>
                      <a:r>
                        <a:t/>
                      </a:r>
                      <a:endParaRPr sz="1000">
                        <a:solidFill>
                          <a:srgbClr val="666666"/>
                        </a:solidFill>
                      </a:endParaRPr>
                    </a:p>
                    <a:p>
                      <a:pPr indent="0" lvl="0" marL="0" marR="0" rtl="0" algn="l">
                        <a:lnSpc>
                          <a:spcPct val="100000"/>
                        </a:lnSpc>
                        <a:spcBef>
                          <a:spcPts val="0"/>
                        </a:spcBef>
                        <a:spcAft>
                          <a:spcPts val="0"/>
                        </a:spcAft>
                        <a:buNone/>
                      </a:pPr>
                      <a:r>
                        <a:t/>
                      </a:r>
                      <a:endParaRPr sz="1000">
                        <a:solidFill>
                          <a:srgbClr val="666666"/>
                        </a:solidFill>
                      </a:endParaRPr>
                    </a:p>
                    <a:p>
                      <a:pPr indent="0" lvl="0" marL="0" rtl="0" algn="l">
                        <a:spcBef>
                          <a:spcPts val="0"/>
                        </a:spcBef>
                        <a:spcAft>
                          <a:spcPts val="0"/>
                        </a:spcAft>
                        <a:buNone/>
                      </a:pPr>
                      <a:r>
                        <a:t/>
                      </a:r>
                      <a:endParaRPr sz="1000">
                        <a:solidFill>
                          <a:srgbClr val="666666"/>
                        </a:solidFill>
                      </a:endParaRPr>
                    </a:p>
                    <a:p>
                      <a:pPr indent="0" lvl="0" marL="0" rtl="0" algn="l">
                        <a:spcBef>
                          <a:spcPts val="0"/>
                        </a:spcBef>
                        <a:spcAft>
                          <a:spcPts val="0"/>
                        </a:spcAft>
                        <a:buNone/>
                      </a:pPr>
                      <a:r>
                        <a:t/>
                      </a:r>
                      <a:endParaRPr sz="1000">
                        <a:solidFill>
                          <a:srgbClr val="666666"/>
                        </a:solidFill>
                      </a:endParaRPr>
                    </a:p>
                  </a:txBody>
                  <a:tcPr marT="54000" marB="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