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1" r:id="rId5"/>
  </p:sldMasterIdLst>
  <p:notesMasterIdLst>
    <p:notesMasterId r:id="rId6"/>
  </p:notesMasterIdLst>
  <p:sldIdLst>
    <p:sldId id="256" r:id="rId7"/>
    <p:sldId id="257" r:id="rId8"/>
    <p:sldId id="258" r:id="rId9"/>
    <p:sldId id="259" r:id="rId10"/>
    <p:sldId id="260" r:id="rId11"/>
  </p:sldIdLst>
  <p:sldSz cy="10692000" cx="7560000"/>
  <p:notesSz cx="6858000" cy="9144000"/>
  <p:embeddedFontLst>
    <p:embeddedFont>
      <p:font typeface="Merriweather"/>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381">
          <p15:clr>
            <a:srgbClr val="9AA0A6"/>
          </p15:clr>
        </p15:guide>
        <p15:guide id="2" pos="1417">
          <p15:clr>
            <a:srgbClr val="9AA0A6"/>
          </p15:clr>
        </p15:guide>
        <p15:guide id="3" pos="227">
          <p15:clr>
            <a:srgbClr val="747775"/>
          </p15:clr>
        </p15:guide>
        <p15:guide id="4" orient="horz" pos="2613">
          <p15:clr>
            <a:srgbClr val="747775"/>
          </p15:clr>
        </p15:guide>
        <p15:guide id="5" orient="horz" pos="4309">
          <p15:clr>
            <a:srgbClr val="747775"/>
          </p15:clr>
        </p15:guide>
        <p15:guide id="6" orient="horz" pos="6123">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BC78526-7F1E-4580-AC7D-1F280AAC90E9}">
  <a:tblStyle styleId="{BBC78526-7F1E-4580-AC7D-1F280AAC90E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D3F468A-478E-45A3-93CD-0A923251DEC9}"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512C09A-FCC5-4C3A-9A1F-CB7F8F17F953}"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p:guide pos="1417"/>
        <p:guide pos="227"/>
        <p:guide pos="2613" orient="horz"/>
        <p:guide pos="4309" orient="horz"/>
        <p:guide pos="6123"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Merriweather-bold.fntdata"/><Relationship Id="rId12" Type="http://schemas.openxmlformats.org/officeDocument/2006/relationships/font" Target="fonts/Merriweathe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Merriweather-boldItalic.fntdata"/><Relationship Id="rId14" Type="http://schemas.openxmlformats.org/officeDocument/2006/relationships/font" Target="fonts/Merriweather-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1" name="Google Shape;3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d79e34999f_1_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d79e34999f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aa8ceec509_0_1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aa8ceec50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e4fceb3dfd_2_5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e4fceb3dfd_2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83d01881d9_0_6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83d01881d9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9.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imeira página" type="title">
  <p:cSld name="TITLE">
    <p:spTree>
      <p:nvGrpSpPr>
        <p:cNvPr id="10" name="Shape 10"/>
        <p:cNvGrpSpPr/>
        <p:nvPr/>
      </p:nvGrpSpPr>
      <p:grpSpPr>
        <a:xfrm>
          <a:off x="0" y="0"/>
          <a:ext cx="0" cy="0"/>
          <a:chOff x="0" y="0"/>
          <a:chExt cx="0" cy="0"/>
        </a:xfrm>
      </p:grpSpPr>
      <p:pic>
        <p:nvPicPr>
          <p:cNvPr id="11" name="Google Shape;11;p2"/>
          <p:cNvPicPr preferRelativeResize="0"/>
          <p:nvPr/>
        </p:nvPicPr>
        <p:blipFill>
          <a:blip r:embed="rId2">
            <a:alphaModFix/>
          </a:blip>
          <a:stretch>
            <a:fillRect/>
          </a:stretch>
        </p:blipFill>
        <p:spPr>
          <a:xfrm>
            <a:off x="360000" y="360000"/>
            <a:ext cx="6840003" cy="2575017"/>
          </a:xfrm>
          <a:prstGeom prst="rect">
            <a:avLst/>
          </a:prstGeom>
          <a:noFill/>
          <a:ln>
            <a:noFill/>
          </a:ln>
        </p:spPr>
      </p:pic>
      <p:pic>
        <p:nvPicPr>
          <p:cNvPr id="12" name="Google Shape;12;p2"/>
          <p:cNvPicPr preferRelativeResize="0"/>
          <p:nvPr/>
        </p:nvPicPr>
        <p:blipFill>
          <a:blip r:embed="rId3">
            <a:alphaModFix/>
          </a:blip>
          <a:stretch>
            <a:fillRect/>
          </a:stretch>
        </p:blipFill>
        <p:spPr>
          <a:xfrm>
            <a:off x="5298663" y="404788"/>
            <a:ext cx="1900800" cy="596181"/>
          </a:xfrm>
          <a:prstGeom prst="rect">
            <a:avLst/>
          </a:prstGeom>
          <a:noFill/>
          <a:ln>
            <a:noFill/>
          </a:ln>
        </p:spPr>
      </p:pic>
      <p:sp>
        <p:nvSpPr>
          <p:cNvPr id="13" name="Google Shape;13;p2"/>
          <p:cNvSpPr/>
          <p:nvPr/>
        </p:nvSpPr>
        <p:spPr>
          <a:xfrm>
            <a:off x="360175" y="3052700"/>
            <a:ext cx="6840000" cy="411900"/>
          </a:xfrm>
          <a:prstGeom prst="rect">
            <a:avLst/>
          </a:prstGeom>
          <a:gradFill>
            <a:gsLst>
              <a:gs pos="0">
                <a:srgbClr val="4FB852"/>
              </a:gs>
              <a:gs pos="50000">
                <a:srgbClr val="009A53"/>
              </a:gs>
              <a:gs pos="100000">
                <a:srgbClr val="007744"/>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
        <p:nvSpPr>
          <p:cNvPr id="15" name="Google Shape;15;p2"/>
          <p:cNvSpPr txBox="1"/>
          <p:nvPr/>
        </p:nvSpPr>
        <p:spPr>
          <a:xfrm>
            <a:off x="360000" y="3012350"/>
            <a:ext cx="6840000" cy="492600"/>
          </a:xfrm>
          <a:prstGeom prst="rect">
            <a:avLst/>
          </a:prstGeom>
          <a:gradFill>
            <a:gsLst>
              <a:gs pos="0">
                <a:srgbClr val="004F9F"/>
              </a:gs>
              <a:gs pos="50000">
                <a:srgbClr val="14387F"/>
              </a:gs>
              <a:gs pos="100000">
                <a:srgbClr val="20286D"/>
              </a:gs>
            </a:gsLst>
            <a:lin ang="0" scaled="0"/>
          </a:gra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000">
                <a:solidFill>
                  <a:schemeClr val="lt1"/>
                </a:solidFill>
              </a:rPr>
              <a:t>CLIPPING </a:t>
            </a:r>
            <a:r>
              <a:rPr b="1" lang="pt-BR" sz="2000">
                <a:solidFill>
                  <a:schemeClr val="lt1"/>
                </a:solidFill>
              </a:rPr>
              <a:t>DE NOTÍCIAS</a:t>
            </a:r>
            <a:endParaRPr b="1" sz="2000">
              <a:solidFill>
                <a:schemeClr val="lt1"/>
              </a:solidFill>
            </a:endParaRPr>
          </a:p>
        </p:txBody>
      </p:sp>
      <p:pic>
        <p:nvPicPr>
          <p:cNvPr id="16" name="Google Shape;16;p2"/>
          <p:cNvPicPr preferRelativeResize="0"/>
          <p:nvPr/>
        </p:nvPicPr>
        <p:blipFill>
          <a:blip r:embed="rId4">
            <a:alphaModFix/>
          </a:blip>
          <a:stretch>
            <a:fillRect/>
          </a:stretch>
        </p:blipFill>
        <p:spPr>
          <a:xfrm>
            <a:off x="3625650" y="404092"/>
            <a:ext cx="1568700" cy="597600"/>
          </a:xfrm>
          <a:prstGeom prst="rect">
            <a:avLst/>
          </a:prstGeom>
          <a:noFill/>
          <a:ln>
            <a:noFill/>
          </a:ln>
        </p:spPr>
      </p:pic>
    </p:spTree>
  </p:cSld>
  <p:clrMapOvr>
    <a:masterClrMapping/>
  </p:clrMapOvr>
  <p:extLst>
    <p:ext uri="{DCECCB84-F9BA-43D5-87BE-67443E8EF086}">
      <p15:sldGuideLst>
        <p15:guide id="1" orient="horz" pos="336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type="tx">
  <p:cSld name="TITLE_AND_BODY">
    <p:spTree>
      <p:nvGrpSpPr>
        <p:cNvPr id="17" name="Shape 17"/>
        <p:cNvGrpSpPr/>
        <p:nvPr/>
      </p:nvGrpSpPr>
      <p:grpSpPr>
        <a:xfrm>
          <a:off x="0" y="0"/>
          <a:ext cx="0" cy="0"/>
          <a:chOff x="0" y="0"/>
          <a:chExt cx="0" cy="0"/>
        </a:xfrm>
      </p:grpSpPr>
      <p:sp>
        <p:nvSpPr>
          <p:cNvPr id="18" name="Google Shape;18;p3"/>
          <p:cNvSpPr txBox="1"/>
          <p:nvPr/>
        </p:nvSpPr>
        <p:spPr>
          <a:xfrm>
            <a:off x="25" y="189150"/>
            <a:ext cx="7560000" cy="646500"/>
          </a:xfrm>
          <a:prstGeom prst="rect">
            <a:avLst/>
          </a:prstGeom>
          <a:gradFill>
            <a:gsLst>
              <a:gs pos="0">
                <a:srgbClr val="004F9F"/>
              </a:gs>
              <a:gs pos="50000">
                <a:srgbClr val="14387F"/>
              </a:gs>
              <a:gs pos="100000">
                <a:srgbClr val="20286D"/>
              </a:gs>
            </a:gsLst>
            <a:lin ang="0" scaled="0"/>
          </a:gra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3000">
                <a:solidFill>
                  <a:schemeClr val="lt1"/>
                </a:solidFill>
                <a:latin typeface="Merriweather"/>
                <a:ea typeface="Merriweather"/>
                <a:cs typeface="Merriweather"/>
                <a:sym typeface="Merriweather"/>
              </a:rPr>
              <a:t>                                                   </a:t>
            </a:r>
            <a:r>
              <a:rPr b="1" lang="pt-BR" sz="3000">
                <a:solidFill>
                  <a:schemeClr val="lt1"/>
                </a:solidFill>
                <a:latin typeface="Merriweather"/>
                <a:ea typeface="Merriweather"/>
                <a:cs typeface="Merriweather"/>
                <a:sym typeface="Merriweather"/>
              </a:rPr>
              <a:t>CIEVS-MS</a:t>
            </a:r>
            <a:endParaRPr b="1" sz="3000">
              <a:solidFill>
                <a:schemeClr val="lt1"/>
              </a:solidFill>
              <a:latin typeface="Merriweather"/>
              <a:ea typeface="Merriweather"/>
              <a:cs typeface="Merriweather"/>
              <a:sym typeface="Merriweather"/>
            </a:endParaRPr>
          </a:p>
        </p:txBody>
      </p:sp>
      <p:sp>
        <p:nvSpPr>
          <p:cNvPr id="19" name="Google Shape;19;p3"/>
          <p:cNvSpPr/>
          <p:nvPr/>
        </p:nvSpPr>
        <p:spPr>
          <a:xfrm>
            <a:off x="0" y="360000"/>
            <a:ext cx="4968000" cy="526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txBox="1"/>
          <p:nvPr>
            <p:ph type="title"/>
          </p:nvPr>
        </p:nvSpPr>
        <p:spPr>
          <a:xfrm>
            <a:off x="360000" y="886860"/>
            <a:ext cx="6840000" cy="749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4F9F"/>
              </a:buClr>
              <a:buSzPts val="2400"/>
              <a:buChar char="●"/>
              <a:defRPr b="1" sz="2400">
                <a:solidFill>
                  <a:srgbClr val="004F9F"/>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1" name="Google Shape;21;p3"/>
          <p:cNvSpPr txBox="1"/>
          <p:nvPr>
            <p:ph idx="1" type="body"/>
          </p:nvPr>
        </p:nvSpPr>
        <p:spPr>
          <a:xfrm>
            <a:off x="360000" y="1528919"/>
            <a:ext cx="6840000" cy="23625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rgbClr val="666666"/>
              </a:buClr>
              <a:buSzPts val="1400"/>
              <a:buChar char="●"/>
              <a:defRPr sz="1400">
                <a:solidFill>
                  <a:srgbClr val="666666"/>
                </a:solidFill>
              </a:defRPr>
            </a:lvl1pPr>
            <a:lvl2pPr indent="-317500" lvl="1" marL="914400" rtl="0">
              <a:spcBef>
                <a:spcPts val="0"/>
              </a:spcBef>
              <a:spcAft>
                <a:spcPts val="0"/>
              </a:spcAft>
              <a:buClr>
                <a:srgbClr val="666666"/>
              </a:buClr>
              <a:buSzPts val="1400"/>
              <a:buChar char="○"/>
              <a:defRPr>
                <a:solidFill>
                  <a:srgbClr val="666666"/>
                </a:solidFill>
              </a:defRPr>
            </a:lvl2pPr>
            <a:lvl3pPr indent="-317500" lvl="2" marL="1371600" rtl="0">
              <a:spcBef>
                <a:spcPts val="0"/>
              </a:spcBef>
              <a:spcAft>
                <a:spcPts val="0"/>
              </a:spcAft>
              <a:buClr>
                <a:srgbClr val="666666"/>
              </a:buClr>
              <a:buSzPts val="1400"/>
              <a:buChar char="■"/>
              <a:defRPr>
                <a:solidFill>
                  <a:srgbClr val="666666"/>
                </a:solidFill>
              </a:defRPr>
            </a:lvl3pPr>
            <a:lvl4pPr indent="-317500" lvl="3" marL="1828800" rtl="0">
              <a:spcBef>
                <a:spcPts val="0"/>
              </a:spcBef>
              <a:spcAft>
                <a:spcPts val="0"/>
              </a:spcAft>
              <a:buClr>
                <a:srgbClr val="666666"/>
              </a:buClr>
              <a:buSzPts val="1400"/>
              <a:buChar char="●"/>
              <a:defRPr>
                <a:solidFill>
                  <a:srgbClr val="666666"/>
                </a:solidFill>
              </a:defRPr>
            </a:lvl4pPr>
            <a:lvl5pPr indent="-317500" lvl="4" marL="2286000" rtl="0">
              <a:spcBef>
                <a:spcPts val="0"/>
              </a:spcBef>
              <a:spcAft>
                <a:spcPts val="0"/>
              </a:spcAft>
              <a:buClr>
                <a:srgbClr val="666666"/>
              </a:buClr>
              <a:buSzPts val="1400"/>
              <a:buChar char="○"/>
              <a:defRPr>
                <a:solidFill>
                  <a:srgbClr val="666666"/>
                </a:solidFill>
              </a:defRPr>
            </a:lvl5pPr>
            <a:lvl6pPr indent="-317500" lvl="5" marL="2743200" rtl="0">
              <a:spcBef>
                <a:spcPts val="0"/>
              </a:spcBef>
              <a:spcAft>
                <a:spcPts val="0"/>
              </a:spcAft>
              <a:buClr>
                <a:srgbClr val="666666"/>
              </a:buClr>
              <a:buSzPts val="1400"/>
              <a:buChar char="■"/>
              <a:defRPr>
                <a:solidFill>
                  <a:srgbClr val="666666"/>
                </a:solidFill>
              </a:defRPr>
            </a:lvl6pPr>
            <a:lvl7pPr indent="-317500" lvl="6" marL="3200400" rtl="0">
              <a:spcBef>
                <a:spcPts val="0"/>
              </a:spcBef>
              <a:spcAft>
                <a:spcPts val="0"/>
              </a:spcAft>
              <a:buClr>
                <a:srgbClr val="666666"/>
              </a:buClr>
              <a:buSzPts val="1400"/>
              <a:buChar char="●"/>
              <a:defRPr>
                <a:solidFill>
                  <a:srgbClr val="666666"/>
                </a:solidFill>
              </a:defRPr>
            </a:lvl7pPr>
            <a:lvl8pPr indent="-317500" lvl="7" marL="3657600" rtl="0">
              <a:spcBef>
                <a:spcPts val="0"/>
              </a:spcBef>
              <a:spcAft>
                <a:spcPts val="0"/>
              </a:spcAft>
              <a:buClr>
                <a:srgbClr val="666666"/>
              </a:buClr>
              <a:buSzPts val="1400"/>
              <a:buChar char="○"/>
              <a:defRPr>
                <a:solidFill>
                  <a:srgbClr val="666666"/>
                </a:solidFill>
              </a:defRPr>
            </a:lvl8pPr>
            <a:lvl9pPr indent="-317500" lvl="8" marL="4114800" rtl="0">
              <a:spcBef>
                <a:spcPts val="0"/>
              </a:spcBef>
              <a:spcAft>
                <a:spcPts val="0"/>
              </a:spcAft>
              <a:buClr>
                <a:srgbClr val="666666"/>
              </a:buClr>
              <a:buSzPts val="1400"/>
              <a:buChar char="■"/>
              <a:defRPr>
                <a:solidFill>
                  <a:srgbClr val="666666"/>
                </a:solidFill>
              </a:defRPr>
            </a:lvl9pPr>
          </a:lstStyle>
          <a:p/>
        </p:txBody>
      </p:sp>
      <p:sp>
        <p:nvSpPr>
          <p:cNvPr id="22" name="Google Shape;22;p3"/>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
        <p:nvSpPr>
          <p:cNvPr id="23" name="Google Shape;23;p3"/>
          <p:cNvSpPr/>
          <p:nvPr/>
        </p:nvSpPr>
        <p:spPr>
          <a:xfrm>
            <a:off x="0" y="0"/>
            <a:ext cx="7560000" cy="360000"/>
          </a:xfrm>
          <a:prstGeom prst="rect">
            <a:avLst/>
          </a:prstGeom>
          <a:gradFill>
            <a:gsLst>
              <a:gs pos="0">
                <a:srgbClr val="004F9F"/>
              </a:gs>
              <a:gs pos="50000">
                <a:srgbClr val="14387F"/>
              </a:gs>
              <a:gs pos="100000">
                <a:srgbClr val="20286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txBox="1"/>
          <p:nvPr>
            <p:ph idx="2" type="subTitle"/>
          </p:nvPr>
        </p:nvSpPr>
        <p:spPr>
          <a:xfrm>
            <a:off x="360000" y="588600"/>
            <a:ext cx="6840000" cy="360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666666"/>
              </a:buClr>
              <a:buSzPts val="1400"/>
              <a:buNone/>
              <a:defRPr b="1" sz="1400">
                <a:solidFill>
                  <a:srgbClr val="666666"/>
                </a:solidFill>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
        <p:nvSpPr>
          <p:cNvPr id="25" name="Google Shape;25;p3"/>
          <p:cNvSpPr/>
          <p:nvPr/>
        </p:nvSpPr>
        <p:spPr>
          <a:xfrm>
            <a:off x="7200000" y="436250"/>
            <a:ext cx="360000" cy="450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ltima página">
  <p:cSld name="CUSTOM">
    <p:spTree>
      <p:nvGrpSpPr>
        <p:cNvPr id="26" name="Shape 26"/>
        <p:cNvGrpSpPr/>
        <p:nvPr/>
      </p:nvGrpSpPr>
      <p:grpSpPr>
        <a:xfrm>
          <a:off x="0" y="0"/>
          <a:ext cx="0" cy="0"/>
          <a:chOff x="0" y="0"/>
          <a:chExt cx="0" cy="0"/>
        </a:xfrm>
      </p:grpSpPr>
      <p:sp>
        <p:nvSpPr>
          <p:cNvPr id="27" name="Google Shape;27;p4"/>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
        <p:nvSpPr>
          <p:cNvPr id="28" name="Google Shape;28;p4"/>
          <p:cNvSpPr/>
          <p:nvPr/>
        </p:nvSpPr>
        <p:spPr>
          <a:xfrm>
            <a:off x="0" y="0"/>
            <a:ext cx="7560000" cy="360000"/>
          </a:xfrm>
          <a:prstGeom prst="rect">
            <a:avLst/>
          </a:prstGeom>
          <a:gradFill>
            <a:gsLst>
              <a:gs pos="0">
                <a:srgbClr val="004F9F"/>
              </a:gs>
              <a:gs pos="50000">
                <a:srgbClr val="14387F"/>
              </a:gs>
              <a:gs pos="100000">
                <a:srgbClr val="20286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0167700"/>
            <a:ext cx="7560000" cy="540000"/>
          </a:xfrm>
          <a:prstGeom prst="rect">
            <a:avLst/>
          </a:prstGeom>
          <a:gradFill>
            <a:gsLst>
              <a:gs pos="0">
                <a:srgbClr val="004F9F"/>
              </a:gs>
              <a:gs pos="50000">
                <a:srgbClr val="14387F"/>
              </a:gs>
              <a:gs pos="100000">
                <a:srgbClr val="20286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idx="12" type="sldNum"/>
          </p:nvPr>
        </p:nvSpPr>
        <p:spPr>
          <a:xfrm>
            <a:off x="6805382" y="9991887"/>
            <a:ext cx="453600" cy="818100"/>
          </a:xfrm>
          <a:prstGeom prst="rect">
            <a:avLst/>
          </a:prstGeom>
          <a:noFill/>
          <a:ln>
            <a:noFill/>
          </a:ln>
        </p:spPr>
        <p:txBody>
          <a:bodyPr anchorCtr="0" anchor="ctr" bIns="91425" lIns="91425" spcFirstLastPara="1" rIns="91425" wrap="square" tIns="91425">
            <a:normAutofit/>
          </a:bodyPr>
          <a:lstStyle>
            <a:lvl1pPr lvl="0" algn="r">
              <a:buNone/>
              <a:defRPr sz="1200">
                <a:solidFill>
                  <a:srgbClr val="FFFFFF"/>
                </a:solidFill>
              </a:defRPr>
            </a:lvl1pPr>
            <a:lvl2pPr lvl="1" algn="r">
              <a:buNone/>
              <a:defRPr sz="1200">
                <a:solidFill>
                  <a:srgbClr val="FFFFFF"/>
                </a:solidFill>
              </a:defRPr>
            </a:lvl2pPr>
            <a:lvl3pPr lvl="2" algn="r">
              <a:buNone/>
              <a:defRPr sz="1200">
                <a:solidFill>
                  <a:srgbClr val="FFFFFF"/>
                </a:solidFill>
              </a:defRPr>
            </a:lvl3pPr>
            <a:lvl4pPr lvl="3" algn="r">
              <a:buNone/>
              <a:defRPr sz="1200">
                <a:solidFill>
                  <a:srgbClr val="FFFFFF"/>
                </a:solidFill>
              </a:defRPr>
            </a:lvl4pPr>
            <a:lvl5pPr lvl="4" algn="r">
              <a:buNone/>
              <a:defRPr sz="1200">
                <a:solidFill>
                  <a:srgbClr val="FFFFFF"/>
                </a:solidFill>
              </a:defRPr>
            </a:lvl5pPr>
            <a:lvl6pPr lvl="5" algn="r">
              <a:buNone/>
              <a:defRPr sz="1200">
                <a:solidFill>
                  <a:srgbClr val="FFFFFF"/>
                </a:solidFill>
              </a:defRPr>
            </a:lvl6pPr>
            <a:lvl7pPr lvl="6" algn="r">
              <a:buNone/>
              <a:defRPr sz="1200">
                <a:solidFill>
                  <a:srgbClr val="FFFFFF"/>
                </a:solidFill>
              </a:defRPr>
            </a:lvl7pPr>
            <a:lvl8pPr lvl="7" algn="r">
              <a:buNone/>
              <a:defRPr sz="1200">
                <a:solidFill>
                  <a:srgbClr val="FFFFFF"/>
                </a:solidFill>
              </a:defRPr>
            </a:lvl8pPr>
            <a:lvl9pPr lvl="8" algn="r">
              <a:buNone/>
              <a:defRPr sz="1200">
                <a:solidFill>
                  <a:srgbClr val="FFFFFF"/>
                </a:solidFill>
              </a:defRPr>
            </a:lvl9pPr>
          </a:lstStyle>
          <a:p>
            <a:pPr indent="0" lvl="0" marL="0" rtl="0" algn="r">
              <a:spcBef>
                <a:spcPts val="0"/>
              </a:spcBef>
              <a:spcAft>
                <a:spcPts val="0"/>
              </a:spcAft>
              <a:buNone/>
            </a:pPr>
            <a:fld id="{00000000-1234-1234-1234-123412341234}" type="slidenum">
              <a:rPr lang="pt-BR"/>
              <a:t>‹#›</a:t>
            </a:fld>
            <a:endParaRPr/>
          </a:p>
        </p:txBody>
      </p:sp>
      <p:sp>
        <p:nvSpPr>
          <p:cNvPr id="8" name="Google Shape;8;p1"/>
          <p:cNvSpPr txBox="1"/>
          <p:nvPr>
            <p:ph type="title"/>
          </p:nvPr>
        </p:nvSpPr>
        <p:spPr>
          <a:xfrm>
            <a:off x="360000" y="886860"/>
            <a:ext cx="6840000" cy="749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004F9F"/>
              </a:buClr>
              <a:buSzPts val="2400"/>
              <a:buChar char="●"/>
              <a:defRPr b="1" sz="2400">
                <a:solidFill>
                  <a:srgbClr val="004F9F"/>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9" name="Google Shape;9;p1"/>
          <p:cNvSpPr txBox="1"/>
          <p:nvPr>
            <p:ph idx="1" type="body"/>
          </p:nvPr>
        </p:nvSpPr>
        <p:spPr>
          <a:xfrm>
            <a:off x="360000" y="1528919"/>
            <a:ext cx="6840000" cy="23625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rgbClr val="666666"/>
              </a:buClr>
              <a:buSzPts val="1400"/>
              <a:buChar char="●"/>
              <a:defRPr sz="1400">
                <a:solidFill>
                  <a:srgbClr val="666666"/>
                </a:solidFill>
              </a:defRPr>
            </a:lvl1pPr>
            <a:lvl2pPr indent="-317500" lvl="1" marL="914400" rtl="0">
              <a:spcBef>
                <a:spcPts val="0"/>
              </a:spcBef>
              <a:spcAft>
                <a:spcPts val="0"/>
              </a:spcAft>
              <a:buClr>
                <a:srgbClr val="666666"/>
              </a:buClr>
              <a:buSzPts val="1400"/>
              <a:buChar char="○"/>
              <a:defRPr>
                <a:solidFill>
                  <a:srgbClr val="666666"/>
                </a:solidFill>
              </a:defRPr>
            </a:lvl2pPr>
            <a:lvl3pPr indent="-317500" lvl="2" marL="1371600" rtl="0">
              <a:spcBef>
                <a:spcPts val="0"/>
              </a:spcBef>
              <a:spcAft>
                <a:spcPts val="0"/>
              </a:spcAft>
              <a:buClr>
                <a:srgbClr val="666666"/>
              </a:buClr>
              <a:buSzPts val="1400"/>
              <a:buChar char="■"/>
              <a:defRPr>
                <a:solidFill>
                  <a:srgbClr val="666666"/>
                </a:solidFill>
              </a:defRPr>
            </a:lvl3pPr>
            <a:lvl4pPr indent="-317500" lvl="3" marL="1828800" rtl="0">
              <a:spcBef>
                <a:spcPts val="0"/>
              </a:spcBef>
              <a:spcAft>
                <a:spcPts val="0"/>
              </a:spcAft>
              <a:buClr>
                <a:srgbClr val="666666"/>
              </a:buClr>
              <a:buSzPts val="1400"/>
              <a:buChar char="●"/>
              <a:defRPr>
                <a:solidFill>
                  <a:srgbClr val="666666"/>
                </a:solidFill>
              </a:defRPr>
            </a:lvl4pPr>
            <a:lvl5pPr indent="-317500" lvl="4" marL="2286000" rtl="0">
              <a:spcBef>
                <a:spcPts val="0"/>
              </a:spcBef>
              <a:spcAft>
                <a:spcPts val="0"/>
              </a:spcAft>
              <a:buClr>
                <a:srgbClr val="666666"/>
              </a:buClr>
              <a:buSzPts val="1400"/>
              <a:buChar char="○"/>
              <a:defRPr>
                <a:solidFill>
                  <a:srgbClr val="666666"/>
                </a:solidFill>
              </a:defRPr>
            </a:lvl5pPr>
            <a:lvl6pPr indent="-317500" lvl="5" marL="2743200" rtl="0">
              <a:spcBef>
                <a:spcPts val="0"/>
              </a:spcBef>
              <a:spcAft>
                <a:spcPts val="0"/>
              </a:spcAft>
              <a:buClr>
                <a:srgbClr val="666666"/>
              </a:buClr>
              <a:buSzPts val="1400"/>
              <a:buChar char="■"/>
              <a:defRPr>
                <a:solidFill>
                  <a:srgbClr val="666666"/>
                </a:solidFill>
              </a:defRPr>
            </a:lvl6pPr>
            <a:lvl7pPr indent="-317500" lvl="6" marL="3200400" rtl="0">
              <a:spcBef>
                <a:spcPts val="0"/>
              </a:spcBef>
              <a:spcAft>
                <a:spcPts val="0"/>
              </a:spcAft>
              <a:buClr>
                <a:srgbClr val="666666"/>
              </a:buClr>
              <a:buSzPts val="1400"/>
              <a:buChar char="●"/>
              <a:defRPr>
                <a:solidFill>
                  <a:srgbClr val="666666"/>
                </a:solidFill>
              </a:defRPr>
            </a:lvl7pPr>
            <a:lvl8pPr indent="-317500" lvl="7" marL="3657600" rtl="0">
              <a:spcBef>
                <a:spcPts val="0"/>
              </a:spcBef>
              <a:spcAft>
                <a:spcPts val="0"/>
              </a:spcAft>
              <a:buClr>
                <a:srgbClr val="666666"/>
              </a:buClr>
              <a:buSzPts val="1400"/>
              <a:buChar char="○"/>
              <a:defRPr>
                <a:solidFill>
                  <a:srgbClr val="666666"/>
                </a:solidFill>
              </a:defRPr>
            </a:lvl8pPr>
            <a:lvl9pPr indent="-317500" lvl="8" marL="4114800" rtl="0">
              <a:spcBef>
                <a:spcPts val="0"/>
              </a:spcBef>
              <a:spcAft>
                <a:spcPts val="0"/>
              </a:spcAft>
              <a:buClr>
                <a:srgbClr val="666666"/>
              </a:buClr>
              <a:buSzPts val="1400"/>
              <a:buChar char="■"/>
              <a:defRPr>
                <a:solidFill>
                  <a:srgbClr val="666666"/>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27">
          <p15:clr>
            <a:srgbClr val="EA4335"/>
          </p15:clr>
        </p15:guide>
        <p15:guide id="2" pos="4535">
          <p15:clr>
            <a:srgbClr val="EA4335"/>
          </p15:clr>
        </p15:guide>
        <p15:guide id="3" orient="horz" pos="371">
          <p15:clr>
            <a:srgbClr val="EA4335"/>
          </p15:clr>
        </p15:guide>
        <p15:guide id="4" orient="horz" pos="6405">
          <p15:clr>
            <a:srgbClr val="EA4335"/>
          </p15:clr>
        </p15:guide>
      </p15:sldGuideLst>
    </p:ext>
  </p:extLst>
</p:sldMaster>
</file>

<file path=ppt/slides/_rels/slide1.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6.png"/><Relationship Id="rId13" Type="http://schemas.openxmlformats.org/officeDocument/2006/relationships/image" Target="../media/image7.png"/><Relationship Id="rId12"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6.png"/><Relationship Id="rId9" Type="http://schemas.openxmlformats.org/officeDocument/2006/relationships/image" Target="../media/image9.png"/><Relationship Id="rId15" Type="http://schemas.openxmlformats.org/officeDocument/2006/relationships/image" Target="../media/image11.png"/><Relationship Id="rId14" Type="http://schemas.openxmlformats.org/officeDocument/2006/relationships/image" Target="../media/image12.png"/><Relationship Id="rId17" Type="http://schemas.openxmlformats.org/officeDocument/2006/relationships/image" Target="../media/image17.png"/><Relationship Id="rId16" Type="http://schemas.openxmlformats.org/officeDocument/2006/relationships/image" Target="../media/image10.png"/><Relationship Id="rId5" Type="http://schemas.openxmlformats.org/officeDocument/2006/relationships/image" Target="../media/image15.png"/><Relationship Id="rId6" Type="http://schemas.openxmlformats.org/officeDocument/2006/relationships/image" Target="../media/image18.png"/><Relationship Id="rId18" Type="http://schemas.openxmlformats.org/officeDocument/2006/relationships/image" Target="../media/image14.png"/><Relationship Id="rId7" Type="http://schemas.openxmlformats.org/officeDocument/2006/relationships/image" Target="../media/image5.png"/><Relationship Id="rId8"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executivedigest.sapo.pt/noticias/virus-mortal-representa-nova-ameaca-grave-para-a-ucrania-alertam-autoridades-de-saude/" TargetMode="External"/><Relationship Id="rId4" Type="http://schemas.openxmlformats.org/officeDocument/2006/relationships/hyperlink" Target="https://executivedigest.sapo.pt/noticias/virus-mortal-representa-nova-ameaca-grave-para-a-ucrania-alertam-autoridades-de-saude/" TargetMode="External"/><Relationship Id="rId9" Type="http://schemas.openxmlformats.org/officeDocument/2006/relationships/image" Target="../media/image21.png"/><Relationship Id="rId5" Type="http://schemas.openxmlformats.org/officeDocument/2006/relationships/hyperlink" Target="https://executivedigest.sapo.pt/noticias/virus-mortal-representa-nova-ameaca-grave-para-a-ucrania-alertam-autoridades-de-saude/" TargetMode="External"/><Relationship Id="rId6" Type="http://schemas.openxmlformats.org/officeDocument/2006/relationships/hyperlink" Target="https://www.eldestapeweb.com/mundo/gripeaviar/francia-eleva-el-nivel-de-riesgo-de-gripe-aviar-20241015103528" TargetMode="External"/><Relationship Id="rId7" Type="http://schemas.openxmlformats.org/officeDocument/2006/relationships/hyperlink" Target="https://www.eldestapeweb.com/mundo/gripeaviar/francia-eleva-el-nivel-de-riesgo-de-gripe-aviar-20241015103528" TargetMode="External"/><Relationship Id="rId8" Type="http://schemas.openxmlformats.org/officeDocument/2006/relationships/hyperlink" Target="https://www.eldestapeweb.com/mundo/gripeaviar/francia-eleva-el-nivel-de-riesgo-de-gripe-aviar-2024101510352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jornaldebrasilia.com.br/brasilia/df-tem-tres-casos-confirmados-de-febre-maculosa/" TargetMode="External"/><Relationship Id="rId4" Type="http://schemas.openxmlformats.org/officeDocument/2006/relationships/hyperlink" Target="https://muzambinho.com.br/2024/10/15/quase-3-mil-pessoas-sao-intoxicadas-por-paracetamol-nos-ultimos-tres-anos-em-mg/" TargetMode="External"/><Relationship Id="rId5" Type="http://schemas.openxmlformats.org/officeDocument/2006/relationships/hyperlink" Target="https://www.hojeemdia.com.br/minas/mais-de-20-pessoas-s-o-monitoradas-em-bh-sob-suspeita-de-infecc-o-por-superfungo-candida-auris-1.1035067" TargetMode="External"/><Relationship Id="rId6" Type="http://schemas.openxmlformats.org/officeDocument/2006/relationships/image" Target="../media/image20.png"/><Relationship Id="rId7" Type="http://schemas.openxmlformats.org/officeDocument/2006/relationships/image" Target="../media/image22.png"/><Relationship Id="rId8"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metropolems.com.br/2024/10/18/transplantes-de-orgaos-nunca-testaram-positivo-para-hiv-em-ms/" TargetMode="External"/><Relationship Id="rId4" Type="http://schemas.openxmlformats.org/officeDocument/2006/relationships/hyperlink" Target="https://www.campograndenews.com.br/brasil/cidades/jovens-de-20-a-34-anos-tem-a-maior-incidencia-de-hepatite-na-capital" TargetMode="External"/><Relationship Id="rId5"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mailto:cievs.ms@hotmail.com" TargetMode="External"/><Relationship Id="rId4" Type="http://schemas.openxmlformats.org/officeDocument/2006/relationships/hyperlink" Target="mailto:cievs@saude.ms.gov.b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pic>
        <p:nvPicPr>
          <p:cNvPr id="33" name="Google Shape;33;p5"/>
          <p:cNvPicPr preferRelativeResize="0"/>
          <p:nvPr/>
        </p:nvPicPr>
        <p:blipFill>
          <a:blip r:embed="rId3">
            <a:alphaModFix/>
          </a:blip>
          <a:stretch>
            <a:fillRect/>
          </a:stretch>
        </p:blipFill>
        <p:spPr>
          <a:xfrm>
            <a:off x="-3772118" y="7660951"/>
            <a:ext cx="325263" cy="540000"/>
          </a:xfrm>
          <a:prstGeom prst="rect">
            <a:avLst/>
          </a:prstGeom>
          <a:noFill/>
          <a:ln>
            <a:noFill/>
          </a:ln>
        </p:spPr>
      </p:pic>
      <p:sp>
        <p:nvSpPr>
          <p:cNvPr id="34" name="Google Shape;34;p5"/>
          <p:cNvSpPr txBox="1"/>
          <p:nvPr>
            <p:ph idx="1" type="subTitle"/>
          </p:nvPr>
        </p:nvSpPr>
        <p:spPr>
          <a:xfrm>
            <a:off x="817200" y="8196050"/>
            <a:ext cx="4843500" cy="360000"/>
          </a:xfrm>
          <a:prstGeom prst="rect">
            <a:avLst/>
          </a:prstGeom>
          <a:gradFill>
            <a:gsLst>
              <a:gs pos="0">
                <a:srgbClr val="FFFFFF"/>
              </a:gs>
              <a:gs pos="100000">
                <a:srgbClr val="004F9F"/>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lang="pt-BR">
                <a:solidFill>
                  <a:schemeClr val="lt1"/>
                </a:solidFill>
              </a:rPr>
              <a:t>NOTÍCIAS </a:t>
            </a:r>
            <a:r>
              <a:rPr b="1" lang="pt-BR">
                <a:solidFill>
                  <a:schemeClr val="lt1"/>
                </a:solidFill>
              </a:rPr>
              <a:t>INTERNACIONAIS</a:t>
            </a:r>
            <a:endParaRPr b="1">
              <a:solidFill>
                <a:schemeClr val="lt1"/>
              </a:solidFill>
            </a:endParaRPr>
          </a:p>
        </p:txBody>
      </p:sp>
      <p:sp>
        <p:nvSpPr>
          <p:cNvPr id="35" name="Google Shape;35;p5"/>
          <p:cNvSpPr txBox="1"/>
          <p:nvPr>
            <p:ph idx="2" type="subTitle"/>
          </p:nvPr>
        </p:nvSpPr>
        <p:spPr>
          <a:xfrm>
            <a:off x="814575" y="8879425"/>
            <a:ext cx="4843500" cy="360000"/>
          </a:xfrm>
          <a:prstGeom prst="rect">
            <a:avLst/>
          </a:prstGeom>
          <a:gradFill>
            <a:gsLst>
              <a:gs pos="0">
                <a:srgbClr val="FFFFFF"/>
              </a:gs>
              <a:gs pos="100000">
                <a:srgbClr val="004F9F"/>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lang="pt-BR">
                <a:solidFill>
                  <a:schemeClr val="lt1"/>
                </a:solidFill>
              </a:rPr>
              <a:t>NOTÍCIAS </a:t>
            </a:r>
            <a:r>
              <a:rPr b="1" lang="pt-BR">
                <a:solidFill>
                  <a:schemeClr val="lt1"/>
                </a:solidFill>
              </a:rPr>
              <a:t>NACIONAIS</a:t>
            </a:r>
            <a:endParaRPr b="1">
              <a:solidFill>
                <a:schemeClr val="lt1"/>
              </a:solidFill>
            </a:endParaRPr>
          </a:p>
        </p:txBody>
      </p:sp>
      <p:sp>
        <p:nvSpPr>
          <p:cNvPr id="36" name="Google Shape;36;p5"/>
          <p:cNvSpPr txBox="1"/>
          <p:nvPr>
            <p:ph idx="3" type="subTitle"/>
          </p:nvPr>
        </p:nvSpPr>
        <p:spPr>
          <a:xfrm>
            <a:off x="820675" y="9561700"/>
            <a:ext cx="4843500" cy="360000"/>
          </a:xfrm>
          <a:prstGeom prst="rect">
            <a:avLst/>
          </a:prstGeom>
          <a:gradFill>
            <a:gsLst>
              <a:gs pos="0">
                <a:srgbClr val="FFFFFF"/>
              </a:gs>
              <a:gs pos="100000">
                <a:srgbClr val="004F9F"/>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lang="pt-BR">
                <a:solidFill>
                  <a:schemeClr val="lt1"/>
                </a:solidFill>
              </a:rPr>
              <a:t>NOTÍCIAS </a:t>
            </a:r>
            <a:r>
              <a:rPr b="1" lang="pt-BR">
                <a:solidFill>
                  <a:schemeClr val="lt1"/>
                </a:solidFill>
              </a:rPr>
              <a:t>ESTADUAIS</a:t>
            </a:r>
            <a:endParaRPr b="1">
              <a:solidFill>
                <a:schemeClr val="lt1"/>
              </a:solidFill>
            </a:endParaRPr>
          </a:p>
        </p:txBody>
      </p:sp>
      <p:sp>
        <p:nvSpPr>
          <p:cNvPr id="37" name="Google Shape;37;p5"/>
          <p:cNvSpPr txBox="1"/>
          <p:nvPr/>
        </p:nvSpPr>
        <p:spPr>
          <a:xfrm>
            <a:off x="360100" y="3617000"/>
            <a:ext cx="431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a:solidFill>
                  <a:srgbClr val="004F9F"/>
                </a:solidFill>
              </a:rPr>
              <a:t>Semana Epidemiológica 42 </a:t>
            </a:r>
            <a:r>
              <a:rPr lang="pt-BR">
                <a:solidFill>
                  <a:srgbClr val="666666"/>
                </a:solidFill>
              </a:rPr>
              <a:t>|</a:t>
            </a:r>
            <a:r>
              <a:rPr b="1" lang="pt-BR">
                <a:solidFill>
                  <a:srgbClr val="666666"/>
                </a:solidFill>
              </a:rPr>
              <a:t> </a:t>
            </a:r>
            <a:r>
              <a:rPr b="1" lang="pt-BR">
                <a:solidFill>
                  <a:srgbClr val="004F9F"/>
                </a:solidFill>
              </a:rPr>
              <a:t>Ano 2024</a:t>
            </a:r>
            <a:endParaRPr b="1">
              <a:solidFill>
                <a:srgbClr val="004F9F"/>
              </a:solidFill>
            </a:endParaRPr>
          </a:p>
        </p:txBody>
      </p:sp>
      <p:sp>
        <p:nvSpPr>
          <p:cNvPr id="38" name="Google Shape;38;p5"/>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39" name="Google Shape;39;p5"/>
          <p:cNvSpPr txBox="1"/>
          <p:nvPr/>
        </p:nvSpPr>
        <p:spPr>
          <a:xfrm>
            <a:off x="360000" y="6246935"/>
            <a:ext cx="6840000" cy="1693200"/>
          </a:xfrm>
          <a:prstGeom prst="rect">
            <a:avLst/>
          </a:prstGeom>
          <a:solidFill>
            <a:srgbClr val="004F9F">
              <a:alpha val="24710"/>
            </a:srgbClr>
          </a:solid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pt-BR">
                <a:solidFill>
                  <a:srgbClr val="666666"/>
                </a:solidFill>
              </a:rPr>
              <a:t>No sentido de aprimorar a capacidade de alerta e respostas </a:t>
            </a:r>
            <a:r>
              <a:rPr lang="pt-BR">
                <a:solidFill>
                  <a:srgbClr val="666666"/>
                </a:solidFill>
              </a:rPr>
              <a:t>às</a:t>
            </a:r>
            <a:r>
              <a:rPr lang="pt-BR">
                <a:solidFill>
                  <a:srgbClr val="666666"/>
                </a:solidFill>
              </a:rPr>
              <a:t> emergências em Saúde Pública, o CIEVS/SES/MS realiza semanalmente a busca ativa de rumores veiculados pela mídia em canais de </a:t>
            </a:r>
            <a:r>
              <a:rPr lang="pt-BR">
                <a:solidFill>
                  <a:srgbClr val="666666"/>
                </a:solidFill>
              </a:rPr>
              <a:t>comunicação</a:t>
            </a:r>
            <a:r>
              <a:rPr lang="pt-BR">
                <a:solidFill>
                  <a:srgbClr val="666666"/>
                </a:solidFill>
              </a:rPr>
              <a:t> internacionais, nacionais e estaduais por meio de um processo denominado “Clipping”. A permanência e ativação dos links não estão sob o nosso domínio. Visando trazer visibilidade e conscientização para questões relacionadas à saúde, o clipping insere laços simbolizando as campanhas mensais realizadas no Brasil.</a:t>
            </a:r>
            <a:endParaRPr>
              <a:solidFill>
                <a:srgbClr val="666666"/>
              </a:solidFill>
              <a:highlight>
                <a:schemeClr val="accent6"/>
              </a:highlight>
            </a:endParaRPr>
          </a:p>
        </p:txBody>
      </p:sp>
      <p:cxnSp>
        <p:nvCxnSpPr>
          <p:cNvPr id="40" name="Google Shape;40;p5"/>
          <p:cNvCxnSpPr/>
          <p:nvPr/>
        </p:nvCxnSpPr>
        <p:spPr>
          <a:xfrm>
            <a:off x="363475" y="7962049"/>
            <a:ext cx="6833100" cy="0"/>
          </a:xfrm>
          <a:prstGeom prst="straightConnector1">
            <a:avLst/>
          </a:prstGeom>
          <a:noFill/>
          <a:ln cap="flat" cmpd="sng" w="38100">
            <a:solidFill>
              <a:srgbClr val="004F9F"/>
            </a:solidFill>
            <a:prstDash val="solid"/>
            <a:round/>
            <a:headEnd len="med" w="med" type="none"/>
            <a:tailEnd len="med" w="med" type="none"/>
          </a:ln>
        </p:spPr>
      </p:cxnSp>
      <p:sp>
        <p:nvSpPr>
          <p:cNvPr id="41" name="Google Shape;41;p5"/>
          <p:cNvSpPr txBox="1"/>
          <p:nvPr/>
        </p:nvSpPr>
        <p:spPr>
          <a:xfrm>
            <a:off x="4677150" y="3617000"/>
            <a:ext cx="25281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a:solidFill>
                  <a:srgbClr val="004F9F"/>
                </a:solidFill>
              </a:rPr>
              <a:t>13</a:t>
            </a:r>
            <a:r>
              <a:rPr b="1" lang="pt-BR">
                <a:solidFill>
                  <a:srgbClr val="004F9F"/>
                </a:solidFill>
              </a:rPr>
              <a:t>/10/2024</a:t>
            </a:r>
            <a:r>
              <a:rPr b="1" lang="pt-BR">
                <a:solidFill>
                  <a:srgbClr val="069343"/>
                </a:solidFill>
              </a:rPr>
              <a:t> </a:t>
            </a:r>
            <a:r>
              <a:rPr lang="pt-BR">
                <a:solidFill>
                  <a:srgbClr val="666666"/>
                </a:solidFill>
              </a:rPr>
              <a:t>a</a:t>
            </a:r>
            <a:r>
              <a:rPr b="1" lang="pt-BR">
                <a:solidFill>
                  <a:srgbClr val="004F9F"/>
                </a:solidFill>
              </a:rPr>
              <a:t> 19/10/2024</a:t>
            </a:r>
            <a:endParaRPr b="1">
              <a:solidFill>
                <a:srgbClr val="004F9F"/>
              </a:solidFill>
            </a:endParaRPr>
          </a:p>
        </p:txBody>
      </p:sp>
      <p:cxnSp>
        <p:nvCxnSpPr>
          <p:cNvPr id="42" name="Google Shape;42;p5"/>
          <p:cNvCxnSpPr/>
          <p:nvPr/>
        </p:nvCxnSpPr>
        <p:spPr>
          <a:xfrm>
            <a:off x="363450" y="6265904"/>
            <a:ext cx="6833100" cy="0"/>
          </a:xfrm>
          <a:prstGeom prst="straightConnector1">
            <a:avLst/>
          </a:prstGeom>
          <a:noFill/>
          <a:ln cap="flat" cmpd="sng" w="38100">
            <a:solidFill>
              <a:srgbClr val="004F9F"/>
            </a:solidFill>
            <a:prstDash val="solid"/>
            <a:round/>
            <a:headEnd len="med" w="med" type="none"/>
            <a:tailEnd len="med" w="med" type="none"/>
          </a:ln>
        </p:spPr>
      </p:cxnSp>
      <p:sp>
        <p:nvSpPr>
          <p:cNvPr id="43" name="Google Shape;43;p5"/>
          <p:cNvSpPr txBox="1"/>
          <p:nvPr>
            <p:ph idx="4" type="subTitle"/>
          </p:nvPr>
        </p:nvSpPr>
        <p:spPr>
          <a:xfrm>
            <a:off x="4086929" y="8178174"/>
            <a:ext cx="1521600" cy="360000"/>
          </a:xfrm>
          <a:prstGeom prst="rect">
            <a:avLst/>
          </a:prstGeom>
          <a:solidFill>
            <a:srgbClr val="000000">
              <a:alpha val="0"/>
            </a:srgbClr>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a:solidFill>
                  <a:srgbClr val="666666"/>
                </a:solidFill>
              </a:rPr>
              <a:t>pág.</a:t>
            </a:r>
            <a:r>
              <a:rPr b="1" lang="pt-BR">
                <a:solidFill>
                  <a:srgbClr val="069343"/>
                </a:solidFill>
              </a:rPr>
              <a:t> </a:t>
            </a:r>
            <a:r>
              <a:rPr b="1" lang="pt-BR">
                <a:solidFill>
                  <a:srgbClr val="004F9F"/>
                </a:solidFill>
              </a:rPr>
              <a:t>2</a:t>
            </a:r>
            <a:endParaRPr b="1">
              <a:solidFill>
                <a:srgbClr val="004F9F"/>
              </a:solidFill>
            </a:endParaRPr>
          </a:p>
        </p:txBody>
      </p:sp>
      <p:sp>
        <p:nvSpPr>
          <p:cNvPr id="44" name="Google Shape;44;p5"/>
          <p:cNvSpPr txBox="1"/>
          <p:nvPr>
            <p:ph idx="5" type="subTitle"/>
          </p:nvPr>
        </p:nvSpPr>
        <p:spPr>
          <a:xfrm>
            <a:off x="4080829" y="8860461"/>
            <a:ext cx="1521600" cy="360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a:solidFill>
                  <a:srgbClr val="666666"/>
                </a:solidFill>
              </a:rPr>
              <a:t>pág.</a:t>
            </a:r>
            <a:r>
              <a:rPr b="1" lang="pt-BR">
                <a:solidFill>
                  <a:srgbClr val="069343"/>
                </a:solidFill>
              </a:rPr>
              <a:t> </a:t>
            </a:r>
            <a:r>
              <a:rPr b="1" lang="pt-BR">
                <a:solidFill>
                  <a:srgbClr val="004F9F"/>
                </a:solidFill>
              </a:rPr>
              <a:t>3</a:t>
            </a:r>
            <a:endParaRPr b="1">
              <a:solidFill>
                <a:srgbClr val="004F9F"/>
              </a:solidFill>
            </a:endParaRPr>
          </a:p>
        </p:txBody>
      </p:sp>
      <p:sp>
        <p:nvSpPr>
          <p:cNvPr id="45" name="Google Shape;45;p5"/>
          <p:cNvSpPr txBox="1"/>
          <p:nvPr>
            <p:ph idx="6" type="subTitle"/>
          </p:nvPr>
        </p:nvSpPr>
        <p:spPr>
          <a:xfrm>
            <a:off x="4086929" y="9542722"/>
            <a:ext cx="1521600" cy="360000"/>
          </a:xfrm>
          <a:prstGeom prst="rect">
            <a:avLst/>
          </a:prstGeom>
          <a:solidFill>
            <a:srgbClr val="000000">
              <a:alpha val="0"/>
            </a:srgbClr>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a:solidFill>
                  <a:srgbClr val="666666"/>
                </a:solidFill>
              </a:rPr>
              <a:t>pág.</a:t>
            </a:r>
            <a:r>
              <a:rPr b="1" lang="pt-BR">
                <a:solidFill>
                  <a:srgbClr val="069343"/>
                </a:solidFill>
              </a:rPr>
              <a:t> </a:t>
            </a:r>
            <a:r>
              <a:rPr b="1" lang="pt-BR">
                <a:solidFill>
                  <a:srgbClr val="004F9F"/>
                </a:solidFill>
              </a:rPr>
              <a:t>4</a:t>
            </a:r>
            <a:endParaRPr b="1">
              <a:solidFill>
                <a:srgbClr val="004F9F"/>
              </a:solidFill>
            </a:endParaRPr>
          </a:p>
        </p:txBody>
      </p:sp>
      <p:sp>
        <p:nvSpPr>
          <p:cNvPr id="46" name="Google Shape;46;p5"/>
          <p:cNvSpPr/>
          <p:nvPr/>
        </p:nvSpPr>
        <p:spPr>
          <a:xfrm>
            <a:off x="363475" y="8103773"/>
            <a:ext cx="480900" cy="433200"/>
          </a:xfrm>
          <a:prstGeom prst="rect">
            <a:avLst/>
          </a:prstGeom>
          <a:solidFill>
            <a:srgbClr val="FFFFFF"/>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1</a:t>
            </a:r>
            <a:endParaRPr b="1" sz="3600">
              <a:solidFill>
                <a:srgbClr val="004F9F"/>
              </a:solidFill>
            </a:endParaRPr>
          </a:p>
        </p:txBody>
      </p:sp>
      <p:sp>
        <p:nvSpPr>
          <p:cNvPr id="47" name="Google Shape;47;p5"/>
          <p:cNvSpPr/>
          <p:nvPr/>
        </p:nvSpPr>
        <p:spPr>
          <a:xfrm>
            <a:off x="363475" y="9470573"/>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3</a:t>
            </a:r>
            <a:endParaRPr b="1" sz="3600">
              <a:solidFill>
                <a:srgbClr val="004F9F"/>
              </a:solidFill>
            </a:endParaRPr>
          </a:p>
        </p:txBody>
      </p:sp>
      <p:sp>
        <p:nvSpPr>
          <p:cNvPr id="48" name="Google Shape;48;p5"/>
          <p:cNvSpPr/>
          <p:nvPr/>
        </p:nvSpPr>
        <p:spPr>
          <a:xfrm>
            <a:off x="363475" y="8787173"/>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2</a:t>
            </a:r>
            <a:endParaRPr b="1" sz="3600">
              <a:solidFill>
                <a:srgbClr val="004F9F"/>
              </a:solidFill>
            </a:endParaRPr>
          </a:p>
        </p:txBody>
      </p:sp>
      <p:graphicFrame>
        <p:nvGraphicFramePr>
          <p:cNvPr id="49" name="Google Shape;49;p5"/>
          <p:cNvGraphicFramePr/>
          <p:nvPr/>
        </p:nvGraphicFramePr>
        <p:xfrm>
          <a:off x="363475" y="4139988"/>
          <a:ext cx="3000000" cy="3000000"/>
        </p:xfrm>
        <a:graphic>
          <a:graphicData uri="http://schemas.openxmlformats.org/drawingml/2006/table">
            <a:tbl>
              <a:tblPr>
                <a:noFill/>
                <a:tableStyleId>{BBC78526-7F1E-4580-AC7D-1F280AAC90E9}</a:tableStyleId>
              </a:tblPr>
              <a:tblGrid>
                <a:gridCol w="486600"/>
                <a:gridCol w="486600"/>
                <a:gridCol w="486600"/>
                <a:gridCol w="486600"/>
                <a:gridCol w="486600"/>
                <a:gridCol w="486600"/>
                <a:gridCol w="395900"/>
              </a:tblGrid>
              <a:tr h="251450">
                <a:tc gridSpan="7">
                  <a:txBody>
                    <a:bodyPr/>
                    <a:lstStyle/>
                    <a:p>
                      <a:pPr indent="0" lvl="0" marL="0" rtl="0" algn="ctr">
                        <a:lnSpc>
                          <a:spcPct val="115000"/>
                        </a:lnSpc>
                        <a:spcBef>
                          <a:spcPts val="0"/>
                        </a:spcBef>
                        <a:spcAft>
                          <a:spcPts val="0"/>
                        </a:spcAft>
                        <a:buNone/>
                      </a:pPr>
                      <a:r>
                        <a:rPr b="1" lang="pt-BR" sz="1200">
                          <a:solidFill>
                            <a:srgbClr val="666666"/>
                          </a:solidFill>
                        </a:rPr>
                        <a:t>Outubro</a:t>
                      </a:r>
                      <a:endParaRPr b="1" sz="1200">
                        <a:solidFill>
                          <a:srgbClr val="666666"/>
                        </a:solidFill>
                      </a:endParaRPr>
                    </a:p>
                  </a:txBody>
                  <a:tcPr marT="19050" marB="19050" marR="28575" marL="28575" anchor="b">
                    <a:lnB cap="flat" cmpd="sng" w="25400">
                      <a:solidFill>
                        <a:srgbClr val="004F9F"/>
                      </a:solidFill>
                      <a:prstDash val="solid"/>
                      <a:round/>
                      <a:headEnd len="sm" w="sm" type="none"/>
                      <a:tailEnd len="sm" w="sm" type="none"/>
                    </a:lnB>
                  </a:tcPr>
                </a:tc>
                <a:tc hMerge="1"/>
                <a:tc hMerge="1"/>
                <a:tc hMerge="1"/>
                <a:tc hMerge="1"/>
                <a:tc hMerge="1"/>
                <a:tc hMerge="1"/>
              </a:tr>
              <a:tr h="251450">
                <a:tc>
                  <a:txBody>
                    <a:bodyPr/>
                    <a:lstStyle/>
                    <a:p>
                      <a:pPr indent="0" lvl="0" marL="0" rtl="0" algn="ctr">
                        <a:lnSpc>
                          <a:spcPct val="115000"/>
                        </a:lnSpc>
                        <a:spcBef>
                          <a:spcPts val="0"/>
                        </a:spcBef>
                        <a:spcAft>
                          <a:spcPts val="0"/>
                        </a:spcAft>
                        <a:buNone/>
                      </a:pPr>
                      <a:r>
                        <a:rPr b="1" lang="pt-BR" sz="1200">
                          <a:solidFill>
                            <a:srgbClr val="666666"/>
                          </a:solidFill>
                        </a:rPr>
                        <a:t>D</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b="1" lang="pt-BR" sz="1200">
                          <a:solidFill>
                            <a:srgbClr val="666666"/>
                          </a:solidFill>
                        </a:rPr>
                        <a:t>S</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b="1" lang="pt-BR" sz="1200">
                          <a:solidFill>
                            <a:srgbClr val="666666"/>
                          </a:solidFill>
                        </a:rPr>
                        <a:t>T</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b="1" lang="pt-BR" sz="1200">
                          <a:solidFill>
                            <a:srgbClr val="666666"/>
                          </a:solidFill>
                        </a:rPr>
                        <a:t>Q</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b="1" lang="pt-BR" sz="1200">
                          <a:solidFill>
                            <a:srgbClr val="666666"/>
                          </a:solidFill>
                        </a:rPr>
                        <a:t>Q</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b="1" lang="pt-BR" sz="1200">
                          <a:solidFill>
                            <a:srgbClr val="666666"/>
                          </a:solidFill>
                        </a:rPr>
                        <a:t>S</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b="1" lang="pt-BR" sz="1200">
                          <a:solidFill>
                            <a:srgbClr val="666666"/>
                          </a:solidFill>
                        </a:rPr>
                        <a:t>S</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r>
              <a:tr h="251450">
                <a:tc>
                  <a:txBody>
                    <a:bodyPr/>
                    <a:lstStyle/>
                    <a:p>
                      <a:pPr indent="0" lvl="0" marL="0" rtl="0" algn="ctr">
                        <a:lnSpc>
                          <a:spcPct val="115000"/>
                        </a:lnSpc>
                        <a:spcBef>
                          <a:spcPts val="0"/>
                        </a:spcBef>
                        <a:spcAft>
                          <a:spcPts val="0"/>
                        </a:spcAft>
                        <a:buNone/>
                      </a:pPr>
                      <a:r>
                        <a:rPr lang="pt-BR" sz="1200">
                          <a:solidFill>
                            <a:srgbClr val="B7B7B7"/>
                          </a:solidFill>
                        </a:rPr>
                        <a:t>29</a:t>
                      </a:r>
                      <a:endParaRPr sz="1200">
                        <a:solidFill>
                          <a:srgbClr val="B7B7B7"/>
                        </a:solidFill>
                      </a:endParaRPr>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pt-BR" sz="1200">
                          <a:solidFill>
                            <a:srgbClr val="B7B7B7"/>
                          </a:solidFill>
                        </a:rPr>
                        <a:t>30</a:t>
                      </a:r>
                      <a:endParaRPr sz="1200">
                        <a:solidFill>
                          <a:srgbClr val="B7B7B7"/>
                        </a:solidFill>
                      </a:endParaRPr>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pt-BR" sz="1200">
                          <a:solidFill>
                            <a:schemeClr val="dk2"/>
                          </a:solidFill>
                        </a:rPr>
                        <a:t>1</a:t>
                      </a:r>
                      <a:endParaRPr sz="1200">
                        <a:solidFill>
                          <a:schemeClr val="dk2"/>
                        </a:solidFill>
                      </a:endParaRPr>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pt-BR" sz="1200">
                          <a:solidFill>
                            <a:schemeClr val="dk2"/>
                          </a:solidFill>
                        </a:rPr>
                        <a:t>2</a:t>
                      </a:r>
                      <a:endParaRPr sz="1200">
                        <a:solidFill>
                          <a:schemeClr val="dk2"/>
                        </a:solidFill>
                      </a:endParaRPr>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pt-BR" sz="1200">
                          <a:solidFill>
                            <a:schemeClr val="dk2"/>
                          </a:solidFill>
                        </a:rPr>
                        <a:t>3</a:t>
                      </a:r>
                      <a:endParaRPr sz="1200">
                        <a:solidFill>
                          <a:schemeClr val="dk2"/>
                        </a:solidFill>
                      </a:endParaRPr>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pt-BR" sz="1200">
                          <a:solidFill>
                            <a:schemeClr val="dk2"/>
                          </a:solidFill>
                        </a:rPr>
                        <a:t>4</a:t>
                      </a:r>
                      <a:endParaRPr sz="1200">
                        <a:solidFill>
                          <a:schemeClr val="dk2"/>
                        </a:solidFill>
                      </a:endParaRPr>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pt-BR" sz="1200">
                          <a:solidFill>
                            <a:schemeClr val="dk2"/>
                          </a:solidFill>
                        </a:rPr>
                        <a:t>5</a:t>
                      </a:r>
                      <a:endParaRPr sz="1200">
                        <a:solidFill>
                          <a:schemeClr val="dk2"/>
                        </a:solidFill>
                      </a:endParaRPr>
                    </a:p>
                  </a:txBody>
                  <a:tcPr marT="19050" marB="19050" marR="28575" marL="28575" anchor="b">
                    <a:solidFill>
                      <a:srgbClr val="FFFFFF"/>
                    </a:solidFill>
                  </a:tcPr>
                </a:tc>
              </a:tr>
              <a:tr h="251450">
                <a:tc>
                  <a:txBody>
                    <a:bodyPr/>
                    <a:lstStyle/>
                    <a:p>
                      <a:pPr indent="0" lvl="0" marL="0" rtl="0" algn="ctr">
                        <a:lnSpc>
                          <a:spcPct val="115000"/>
                        </a:lnSpc>
                        <a:spcBef>
                          <a:spcPts val="0"/>
                        </a:spcBef>
                        <a:spcAft>
                          <a:spcPts val="0"/>
                        </a:spcAft>
                        <a:buNone/>
                      </a:pPr>
                      <a:r>
                        <a:rPr lang="pt-BR" sz="1200">
                          <a:solidFill>
                            <a:schemeClr val="dk2"/>
                          </a:solidFill>
                        </a:rPr>
                        <a:t>6</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7</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8</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9</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10</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11</a:t>
                      </a:r>
                      <a:endParaRPr sz="1200">
                        <a:solidFill>
                          <a:srgbClr val="666666"/>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12</a:t>
                      </a:r>
                      <a:endParaRPr sz="1200">
                        <a:solidFill>
                          <a:srgbClr val="666666"/>
                        </a:solidFill>
                      </a:endParaRPr>
                    </a:p>
                  </a:txBody>
                  <a:tcPr marT="19050" marB="19050" marR="28575" marL="28575" anchor="b">
                    <a:solidFill>
                      <a:schemeClr val="lt1"/>
                    </a:solidFill>
                  </a:tcPr>
                </a:tc>
              </a:tr>
              <a:tr h="251450">
                <a:tc>
                  <a:txBody>
                    <a:bodyPr/>
                    <a:lstStyle/>
                    <a:p>
                      <a:pPr indent="0" lvl="0" marL="0" rtl="0" algn="ctr">
                        <a:lnSpc>
                          <a:spcPct val="115000"/>
                        </a:lnSpc>
                        <a:spcBef>
                          <a:spcPts val="0"/>
                        </a:spcBef>
                        <a:spcAft>
                          <a:spcPts val="0"/>
                        </a:spcAft>
                        <a:buNone/>
                      </a:pPr>
                      <a:r>
                        <a:rPr lang="pt-BR" sz="1200">
                          <a:solidFill>
                            <a:schemeClr val="dk2"/>
                          </a:solidFill>
                        </a:rPr>
                        <a:t>13</a:t>
                      </a:r>
                      <a:endParaRPr sz="1200">
                        <a:solidFill>
                          <a:schemeClr val="dk2"/>
                        </a:solidFill>
                      </a:endParaRPr>
                    </a:p>
                  </a:txBody>
                  <a:tcPr marT="19050" marB="19050" marR="28575" marL="28575" anchor="b">
                    <a:solidFill>
                      <a:srgbClr val="C0D4E7"/>
                    </a:solidFill>
                  </a:tcPr>
                </a:tc>
                <a:tc>
                  <a:txBody>
                    <a:bodyPr/>
                    <a:lstStyle/>
                    <a:p>
                      <a:pPr indent="0" lvl="0" marL="0" rtl="0" algn="ctr">
                        <a:lnSpc>
                          <a:spcPct val="115000"/>
                        </a:lnSpc>
                        <a:spcBef>
                          <a:spcPts val="0"/>
                        </a:spcBef>
                        <a:spcAft>
                          <a:spcPts val="0"/>
                        </a:spcAft>
                        <a:buNone/>
                      </a:pPr>
                      <a:r>
                        <a:rPr lang="pt-BR" sz="1200">
                          <a:solidFill>
                            <a:schemeClr val="dk2"/>
                          </a:solidFill>
                        </a:rPr>
                        <a:t>14</a:t>
                      </a:r>
                      <a:endParaRPr sz="1200">
                        <a:solidFill>
                          <a:schemeClr val="dk2"/>
                        </a:solidFill>
                      </a:endParaRPr>
                    </a:p>
                  </a:txBody>
                  <a:tcPr marT="19050" marB="19050" marR="28575" marL="28575" anchor="b">
                    <a:solidFill>
                      <a:srgbClr val="C0D4E7"/>
                    </a:solidFill>
                  </a:tcPr>
                </a:tc>
                <a:tc>
                  <a:txBody>
                    <a:bodyPr/>
                    <a:lstStyle/>
                    <a:p>
                      <a:pPr indent="0" lvl="0" marL="0" rtl="0" algn="ctr">
                        <a:lnSpc>
                          <a:spcPct val="115000"/>
                        </a:lnSpc>
                        <a:spcBef>
                          <a:spcPts val="0"/>
                        </a:spcBef>
                        <a:spcAft>
                          <a:spcPts val="0"/>
                        </a:spcAft>
                        <a:buNone/>
                      </a:pPr>
                      <a:r>
                        <a:rPr lang="pt-BR" sz="1200">
                          <a:solidFill>
                            <a:schemeClr val="dk2"/>
                          </a:solidFill>
                        </a:rPr>
                        <a:t>15</a:t>
                      </a:r>
                      <a:endParaRPr sz="1200">
                        <a:solidFill>
                          <a:schemeClr val="dk2"/>
                        </a:solidFill>
                      </a:endParaRPr>
                    </a:p>
                  </a:txBody>
                  <a:tcPr marT="19050" marB="19050" marR="28575" marL="28575" anchor="b">
                    <a:solidFill>
                      <a:srgbClr val="C0D4E7"/>
                    </a:solidFill>
                  </a:tcPr>
                </a:tc>
                <a:tc>
                  <a:txBody>
                    <a:bodyPr/>
                    <a:lstStyle/>
                    <a:p>
                      <a:pPr indent="0" lvl="0" marL="0" rtl="0" algn="ctr">
                        <a:lnSpc>
                          <a:spcPct val="115000"/>
                        </a:lnSpc>
                        <a:spcBef>
                          <a:spcPts val="0"/>
                        </a:spcBef>
                        <a:spcAft>
                          <a:spcPts val="0"/>
                        </a:spcAft>
                        <a:buNone/>
                      </a:pPr>
                      <a:r>
                        <a:rPr lang="pt-BR" sz="1200">
                          <a:solidFill>
                            <a:schemeClr val="dk2"/>
                          </a:solidFill>
                        </a:rPr>
                        <a:t>16</a:t>
                      </a:r>
                      <a:endParaRPr sz="1200">
                        <a:solidFill>
                          <a:schemeClr val="dk2"/>
                        </a:solidFill>
                      </a:endParaRPr>
                    </a:p>
                  </a:txBody>
                  <a:tcPr marT="19050" marB="19050" marR="28575" marL="28575" anchor="b">
                    <a:solidFill>
                      <a:srgbClr val="C0D4E7"/>
                    </a:solidFill>
                  </a:tcPr>
                </a:tc>
                <a:tc>
                  <a:txBody>
                    <a:bodyPr/>
                    <a:lstStyle/>
                    <a:p>
                      <a:pPr indent="0" lvl="0" marL="0" rtl="0" algn="ctr">
                        <a:lnSpc>
                          <a:spcPct val="115000"/>
                        </a:lnSpc>
                        <a:spcBef>
                          <a:spcPts val="0"/>
                        </a:spcBef>
                        <a:spcAft>
                          <a:spcPts val="0"/>
                        </a:spcAft>
                        <a:buNone/>
                      </a:pPr>
                      <a:r>
                        <a:rPr lang="pt-BR" sz="1200">
                          <a:solidFill>
                            <a:schemeClr val="dk2"/>
                          </a:solidFill>
                        </a:rPr>
                        <a:t>17</a:t>
                      </a:r>
                      <a:endParaRPr sz="1200">
                        <a:solidFill>
                          <a:schemeClr val="dk2"/>
                        </a:solidFill>
                      </a:endParaRPr>
                    </a:p>
                  </a:txBody>
                  <a:tcPr marT="19050" marB="19050" marR="28575" marL="28575" anchor="b">
                    <a:solidFill>
                      <a:srgbClr val="C0D4E7"/>
                    </a:solidFill>
                  </a:tcPr>
                </a:tc>
                <a:tc>
                  <a:txBody>
                    <a:bodyPr/>
                    <a:lstStyle/>
                    <a:p>
                      <a:pPr indent="0" lvl="0" marL="0" rtl="0" algn="ctr">
                        <a:lnSpc>
                          <a:spcPct val="115000"/>
                        </a:lnSpc>
                        <a:spcBef>
                          <a:spcPts val="0"/>
                        </a:spcBef>
                        <a:spcAft>
                          <a:spcPts val="0"/>
                        </a:spcAft>
                        <a:buNone/>
                      </a:pPr>
                      <a:r>
                        <a:rPr lang="pt-BR" sz="1200">
                          <a:solidFill>
                            <a:srgbClr val="666666"/>
                          </a:solidFill>
                        </a:rPr>
                        <a:t>18</a:t>
                      </a:r>
                      <a:endParaRPr sz="1200">
                        <a:solidFill>
                          <a:srgbClr val="666666"/>
                        </a:solidFill>
                      </a:endParaRPr>
                    </a:p>
                  </a:txBody>
                  <a:tcPr marT="19050" marB="19050" marR="28575" marL="28575" anchor="b">
                    <a:solidFill>
                      <a:srgbClr val="C0D4E7"/>
                    </a:solidFill>
                  </a:tcPr>
                </a:tc>
                <a:tc>
                  <a:txBody>
                    <a:bodyPr/>
                    <a:lstStyle/>
                    <a:p>
                      <a:pPr indent="0" lvl="0" marL="0" rtl="0" algn="ctr">
                        <a:lnSpc>
                          <a:spcPct val="115000"/>
                        </a:lnSpc>
                        <a:spcBef>
                          <a:spcPts val="0"/>
                        </a:spcBef>
                        <a:spcAft>
                          <a:spcPts val="0"/>
                        </a:spcAft>
                        <a:buNone/>
                      </a:pPr>
                      <a:r>
                        <a:rPr lang="pt-BR" sz="1200">
                          <a:solidFill>
                            <a:srgbClr val="666666"/>
                          </a:solidFill>
                        </a:rPr>
                        <a:t>19</a:t>
                      </a:r>
                      <a:endParaRPr sz="1200">
                        <a:solidFill>
                          <a:srgbClr val="666666"/>
                        </a:solidFill>
                      </a:endParaRPr>
                    </a:p>
                  </a:txBody>
                  <a:tcPr marT="19050" marB="19050" marR="28575" marL="28575" anchor="b">
                    <a:solidFill>
                      <a:srgbClr val="C0D4E7"/>
                    </a:solidFill>
                  </a:tcPr>
                </a:tc>
              </a:tr>
              <a:tr h="251450">
                <a:tc>
                  <a:txBody>
                    <a:bodyPr/>
                    <a:lstStyle/>
                    <a:p>
                      <a:pPr indent="0" lvl="0" marL="0" rtl="0" algn="ctr">
                        <a:lnSpc>
                          <a:spcPct val="115000"/>
                        </a:lnSpc>
                        <a:spcBef>
                          <a:spcPts val="0"/>
                        </a:spcBef>
                        <a:spcAft>
                          <a:spcPts val="0"/>
                        </a:spcAft>
                        <a:buNone/>
                      </a:pPr>
                      <a:r>
                        <a:rPr lang="pt-BR" sz="1200">
                          <a:solidFill>
                            <a:schemeClr val="dk2"/>
                          </a:solidFill>
                        </a:rPr>
                        <a:t>20</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21</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22</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23</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24</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25</a:t>
                      </a:r>
                      <a:endParaRPr sz="1200">
                        <a:solidFill>
                          <a:srgbClr val="666666"/>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666666"/>
                          </a:solidFill>
                        </a:rPr>
                        <a:t>26</a:t>
                      </a:r>
                      <a:endParaRPr sz="1200">
                        <a:solidFill>
                          <a:srgbClr val="666666"/>
                        </a:solidFill>
                      </a:endParaRPr>
                    </a:p>
                  </a:txBody>
                  <a:tcPr marT="19050" marB="19050" marR="28575" marL="28575" anchor="b">
                    <a:solidFill>
                      <a:schemeClr val="lt1"/>
                    </a:solidFill>
                  </a:tcPr>
                </a:tc>
              </a:tr>
              <a:tr h="251450">
                <a:tc>
                  <a:txBody>
                    <a:bodyPr/>
                    <a:lstStyle/>
                    <a:p>
                      <a:pPr indent="0" lvl="0" marL="0" rtl="0" algn="ctr">
                        <a:lnSpc>
                          <a:spcPct val="115000"/>
                        </a:lnSpc>
                        <a:spcBef>
                          <a:spcPts val="0"/>
                        </a:spcBef>
                        <a:spcAft>
                          <a:spcPts val="0"/>
                        </a:spcAft>
                        <a:buNone/>
                      </a:pPr>
                      <a:r>
                        <a:rPr lang="pt-BR" sz="1200">
                          <a:solidFill>
                            <a:schemeClr val="dk2"/>
                          </a:solidFill>
                        </a:rPr>
                        <a:t>27</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28</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29</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30</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chemeClr val="dk2"/>
                          </a:solidFill>
                        </a:rPr>
                        <a:t>31</a:t>
                      </a:r>
                      <a:endParaRPr sz="1200">
                        <a:solidFill>
                          <a:schemeClr val="dk2"/>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B7B7B7"/>
                          </a:solidFill>
                        </a:rPr>
                        <a:t>1</a:t>
                      </a:r>
                      <a:endParaRPr sz="1200">
                        <a:solidFill>
                          <a:srgbClr val="B7B7B7"/>
                        </a:solidFill>
                      </a:endParaRPr>
                    </a:p>
                  </a:txBody>
                  <a:tcPr marT="19050" marB="19050" marR="28575" marL="28575" anchor="b">
                    <a:solidFill>
                      <a:schemeClr val="lt1"/>
                    </a:solidFill>
                  </a:tcPr>
                </a:tc>
                <a:tc>
                  <a:txBody>
                    <a:bodyPr/>
                    <a:lstStyle/>
                    <a:p>
                      <a:pPr indent="0" lvl="0" marL="0" rtl="0" algn="ctr">
                        <a:lnSpc>
                          <a:spcPct val="115000"/>
                        </a:lnSpc>
                        <a:spcBef>
                          <a:spcPts val="0"/>
                        </a:spcBef>
                        <a:spcAft>
                          <a:spcPts val="0"/>
                        </a:spcAft>
                        <a:buNone/>
                      </a:pPr>
                      <a:r>
                        <a:rPr lang="pt-BR" sz="1200">
                          <a:solidFill>
                            <a:srgbClr val="B7B7B7"/>
                          </a:solidFill>
                        </a:rPr>
                        <a:t>2</a:t>
                      </a:r>
                      <a:endParaRPr sz="1200">
                        <a:solidFill>
                          <a:srgbClr val="B7B7B7"/>
                        </a:solidFill>
                      </a:endParaRPr>
                    </a:p>
                  </a:txBody>
                  <a:tcPr marT="19050" marB="19050" marR="28575" marL="28575" anchor="b">
                    <a:solidFill>
                      <a:schemeClr val="lt1"/>
                    </a:solidFill>
                  </a:tcPr>
                </a:tc>
              </a:tr>
            </a:tbl>
          </a:graphicData>
        </a:graphic>
      </p:graphicFrame>
      <p:graphicFrame>
        <p:nvGraphicFramePr>
          <p:cNvPr id="50" name="Google Shape;50;p5"/>
          <p:cNvGraphicFramePr/>
          <p:nvPr/>
        </p:nvGraphicFramePr>
        <p:xfrm>
          <a:off x="7963225" y="905025"/>
          <a:ext cx="3000000" cy="3000000"/>
        </p:xfrm>
        <a:graphic>
          <a:graphicData uri="http://schemas.openxmlformats.org/drawingml/2006/table">
            <a:tbl>
              <a:tblPr>
                <a:noFill/>
                <a:tableStyleId>{BBC78526-7F1E-4580-AC7D-1F280AAC90E9}</a:tableStyleId>
              </a:tblPr>
              <a:tblGrid>
                <a:gridCol w="952500"/>
                <a:gridCol w="952500"/>
                <a:gridCol w="952500"/>
              </a:tblGrid>
              <a:tr h="106850">
                <a:tc>
                  <a:txBody>
                    <a:bodyPr/>
                    <a:lstStyle/>
                    <a:p>
                      <a:pPr indent="0" lvl="0" marL="0" rtl="0" algn="ctr">
                        <a:lnSpc>
                          <a:spcPct val="115000"/>
                        </a:lnSpc>
                        <a:spcBef>
                          <a:spcPts val="0"/>
                        </a:spcBef>
                        <a:spcAft>
                          <a:spcPts val="0"/>
                        </a:spcAft>
                        <a:buNone/>
                      </a:pPr>
                      <a:r>
                        <a:rPr lang="pt-BR" sz="1000"/>
                        <a:t>Semana</a:t>
                      </a:r>
                      <a:endParaRPr sz="1000"/>
                    </a:p>
                  </a:txBody>
                  <a:tcPr marT="0" marB="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Início</a:t>
                      </a:r>
                      <a:endParaRPr sz="1000"/>
                    </a:p>
                  </a:txBody>
                  <a:tcPr marT="0" marB="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Término</a:t>
                      </a:r>
                      <a:endParaRPr sz="1000"/>
                    </a:p>
                  </a:txBody>
                  <a:tcPr marT="0" marB="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1</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31/12/2023</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06/01/2024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07/01/2024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13/01/2024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14/01/2024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20/01/2024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21/01/2024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27/01/2024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5</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28/01/2024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03/02/2024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6</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04/02/2024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10/02/2024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7</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11/02/2024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17/02/2024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8</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18/02/2024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24/02/2024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9</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25/02/2024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02/03/2024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10</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03/03/2024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09/03/2024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11</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10/03/2024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16/03/2024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12</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17/03/2024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23/03/2024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13</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24/03/2024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30/03/2024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31/04/2024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06/04/2024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15</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07/04/2024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13/04/2024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16</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14/04/2024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20/04/2024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17</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21/04/2024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27/04/2024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18</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28/04/2024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04/05/2024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19</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05/05/2024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11/05/2024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20</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12/05/2024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18/05/2024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21</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19/05/2024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25/05/2024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22</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26/05/2024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01/06/2024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23</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02/06/2024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08/06/2024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09/06/2024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15/06/2024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25</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16/06/2024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22/06/2024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26</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23/06/2024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29/06/2024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27</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30/06/2024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06/07/2024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28</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07/07/2024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13/07/2024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29</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14/07/2024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20/07/2024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30</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21/07/2024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27/07/2024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31</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28/07/2024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03/08/2024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32</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04/08/2024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10/08/2024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33</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11/08/2024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17/08/2024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18/08/2024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24/08/2024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35</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25/08/2024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31/08/2024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36</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01/09/2024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07/09/2024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37</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08/09/2024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14/09/2024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38</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15/09/2024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21/09/2024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39</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22/09/2024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28/09/2024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40</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29/09/2024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05/10/2024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41</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06/10/2024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12/10/2024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42</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13/10/2024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c>
                  <a:txBody>
                    <a:bodyPr/>
                    <a:lstStyle/>
                    <a:p>
                      <a:pPr indent="0" lvl="0" marL="0" rtl="0" algn="ctr">
                        <a:lnSpc>
                          <a:spcPct val="115000"/>
                        </a:lnSpc>
                        <a:spcBef>
                          <a:spcPts val="0"/>
                        </a:spcBef>
                        <a:spcAft>
                          <a:spcPts val="0"/>
                        </a:spcAft>
                        <a:buNone/>
                      </a:pPr>
                      <a:r>
                        <a:rPr lang="pt-BR" sz="1000"/>
                        <a:t>19/10/2024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0D4E7"/>
                    </a:solidFill>
                  </a:tcPr>
                </a:tc>
              </a:tr>
              <a:tr h="106850">
                <a:tc>
                  <a:txBody>
                    <a:bodyPr/>
                    <a:lstStyle/>
                    <a:p>
                      <a:pPr indent="0" lvl="0" marL="0" rtl="0" algn="ctr">
                        <a:lnSpc>
                          <a:spcPct val="115000"/>
                        </a:lnSpc>
                        <a:spcBef>
                          <a:spcPts val="0"/>
                        </a:spcBef>
                        <a:spcAft>
                          <a:spcPts val="0"/>
                        </a:spcAft>
                        <a:buNone/>
                      </a:pPr>
                      <a:r>
                        <a:rPr lang="pt-BR" sz="1000"/>
                        <a:t>43</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20/10/2024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26/10/2024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27/10/2024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02/11/2024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45</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03/11/2024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09/11/2024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46</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10/11/2024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16/11/2024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47</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17/11/2024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23/11/2024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48</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24/11/2024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30/11/2024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49</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01/12/2024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07/12/2024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50</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08/12/2024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14/12/2024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51</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15/12/2024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21/12/2024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52</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22/12/2024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28/12/2024</a:t>
                      </a:r>
                      <a:endParaRPr sz="1000"/>
                    </a:p>
                  </a:txBody>
                  <a:tcPr marT="0" marB="0" marR="0" marL="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pic>
        <p:nvPicPr>
          <p:cNvPr id="51" name="Google Shape;51;p5"/>
          <p:cNvPicPr preferRelativeResize="0"/>
          <p:nvPr/>
        </p:nvPicPr>
        <p:blipFill>
          <a:blip r:embed="rId4">
            <a:alphaModFix/>
          </a:blip>
          <a:stretch>
            <a:fillRect/>
          </a:stretch>
        </p:blipFill>
        <p:spPr>
          <a:xfrm>
            <a:off x="5660725" y="8116625"/>
            <a:ext cx="1584625" cy="1584599"/>
          </a:xfrm>
          <a:prstGeom prst="rect">
            <a:avLst/>
          </a:prstGeom>
          <a:noFill/>
          <a:ln>
            <a:noFill/>
          </a:ln>
        </p:spPr>
      </p:pic>
      <p:sp>
        <p:nvSpPr>
          <p:cNvPr id="52" name="Google Shape;52;p5"/>
          <p:cNvSpPr txBox="1"/>
          <p:nvPr/>
        </p:nvSpPr>
        <p:spPr>
          <a:xfrm>
            <a:off x="5600713" y="9567563"/>
            <a:ext cx="1701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900">
                <a:solidFill>
                  <a:srgbClr val="666666"/>
                </a:solidFill>
              </a:rPr>
              <a:t>Leia o QR code para acessar os clippings publicados</a:t>
            </a:r>
            <a:endParaRPr sz="900">
              <a:solidFill>
                <a:srgbClr val="666666"/>
              </a:solidFill>
            </a:endParaRPr>
          </a:p>
        </p:txBody>
      </p:sp>
      <p:pic>
        <p:nvPicPr>
          <p:cNvPr id="53" name="Google Shape;53;p5"/>
          <p:cNvPicPr preferRelativeResize="0"/>
          <p:nvPr/>
        </p:nvPicPr>
        <p:blipFill>
          <a:blip r:embed="rId5">
            <a:alphaModFix/>
          </a:blip>
          <a:stretch>
            <a:fillRect/>
          </a:stretch>
        </p:blipFill>
        <p:spPr>
          <a:xfrm>
            <a:off x="-7242925" y="8298125"/>
            <a:ext cx="326160" cy="543600"/>
          </a:xfrm>
          <a:prstGeom prst="rect">
            <a:avLst/>
          </a:prstGeom>
          <a:noFill/>
          <a:ln>
            <a:noFill/>
          </a:ln>
        </p:spPr>
      </p:pic>
      <p:pic>
        <p:nvPicPr>
          <p:cNvPr id="54" name="Google Shape;54;p5"/>
          <p:cNvPicPr preferRelativeResize="0"/>
          <p:nvPr/>
        </p:nvPicPr>
        <p:blipFill>
          <a:blip r:embed="rId6">
            <a:alphaModFix/>
          </a:blip>
          <a:stretch>
            <a:fillRect/>
          </a:stretch>
        </p:blipFill>
        <p:spPr>
          <a:xfrm>
            <a:off x="-7258575" y="7502350"/>
            <a:ext cx="327144" cy="543600"/>
          </a:xfrm>
          <a:prstGeom prst="rect">
            <a:avLst/>
          </a:prstGeom>
          <a:noFill/>
          <a:ln>
            <a:noFill/>
          </a:ln>
        </p:spPr>
      </p:pic>
      <p:sp>
        <p:nvSpPr>
          <p:cNvPr id="55" name="Google Shape;55;p5"/>
          <p:cNvSpPr txBox="1"/>
          <p:nvPr/>
        </p:nvSpPr>
        <p:spPr>
          <a:xfrm>
            <a:off x="-6816450" y="7420115"/>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Maio Roxo - Dia 19</a:t>
            </a:r>
            <a:endParaRPr b="1" sz="1200">
              <a:solidFill>
                <a:srgbClr val="666666"/>
              </a:solidFill>
            </a:endParaRPr>
          </a:p>
          <a:p>
            <a:pPr indent="0" lvl="0" marL="0" rtl="0" algn="l">
              <a:spcBef>
                <a:spcPts val="0"/>
              </a:spcBef>
              <a:spcAft>
                <a:spcPts val="0"/>
              </a:spcAft>
              <a:buNone/>
            </a:pPr>
            <a:r>
              <a:rPr lang="pt-BR" sz="1100">
                <a:solidFill>
                  <a:srgbClr val="666666"/>
                </a:solidFill>
              </a:rPr>
              <a:t>Dia mundial da doença inflamatória intestinal</a:t>
            </a:r>
            <a:endParaRPr sz="1100">
              <a:solidFill>
                <a:srgbClr val="666666"/>
              </a:solidFill>
            </a:endParaRPr>
          </a:p>
        </p:txBody>
      </p:sp>
      <p:sp>
        <p:nvSpPr>
          <p:cNvPr id="56" name="Google Shape;56;p5"/>
          <p:cNvSpPr txBox="1"/>
          <p:nvPr/>
        </p:nvSpPr>
        <p:spPr>
          <a:xfrm>
            <a:off x="-6816450" y="8131325"/>
            <a:ext cx="25962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Maio Amarelo</a:t>
            </a:r>
            <a:endParaRPr b="1" sz="1200">
              <a:solidFill>
                <a:srgbClr val="666666"/>
              </a:solidFill>
            </a:endParaRPr>
          </a:p>
          <a:p>
            <a:pPr indent="0" lvl="0" marL="0" rtl="0" algn="l">
              <a:spcBef>
                <a:spcPts val="0"/>
              </a:spcBef>
              <a:spcAft>
                <a:spcPts val="0"/>
              </a:spcAft>
              <a:buNone/>
            </a:pPr>
            <a:r>
              <a:rPr lang="pt-BR" sz="1100">
                <a:solidFill>
                  <a:srgbClr val="666666"/>
                </a:solidFill>
              </a:rPr>
              <a:t>Movimento internacional, apartidário, de conscientização para redução de acidentes de trânsito</a:t>
            </a:r>
            <a:endParaRPr sz="1100">
              <a:solidFill>
                <a:srgbClr val="666666"/>
              </a:solidFill>
            </a:endParaRPr>
          </a:p>
        </p:txBody>
      </p:sp>
      <p:pic>
        <p:nvPicPr>
          <p:cNvPr id="57" name="Google Shape;57;p5"/>
          <p:cNvPicPr preferRelativeResize="0"/>
          <p:nvPr/>
        </p:nvPicPr>
        <p:blipFill>
          <a:blip r:embed="rId5">
            <a:alphaModFix/>
          </a:blip>
          <a:stretch>
            <a:fillRect/>
          </a:stretch>
        </p:blipFill>
        <p:spPr>
          <a:xfrm>
            <a:off x="-3690350" y="1162850"/>
            <a:ext cx="326160" cy="543600"/>
          </a:xfrm>
          <a:prstGeom prst="rect">
            <a:avLst/>
          </a:prstGeom>
          <a:noFill/>
          <a:ln>
            <a:noFill/>
          </a:ln>
        </p:spPr>
      </p:pic>
      <p:sp>
        <p:nvSpPr>
          <p:cNvPr id="58" name="Google Shape;58;p5"/>
          <p:cNvSpPr txBox="1"/>
          <p:nvPr/>
        </p:nvSpPr>
        <p:spPr>
          <a:xfrm>
            <a:off x="-3248725" y="1076486"/>
            <a:ext cx="2736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Julho Amarelo</a:t>
            </a:r>
            <a:endParaRPr b="1" sz="1200">
              <a:solidFill>
                <a:srgbClr val="666666"/>
              </a:solidFill>
            </a:endParaRPr>
          </a:p>
          <a:p>
            <a:pPr indent="0" lvl="0" marL="0" rtl="0" algn="l">
              <a:spcBef>
                <a:spcPts val="0"/>
              </a:spcBef>
              <a:spcAft>
                <a:spcPts val="0"/>
              </a:spcAft>
              <a:buNone/>
            </a:pPr>
            <a:r>
              <a:rPr lang="pt-BR" sz="1100">
                <a:solidFill>
                  <a:srgbClr val="666666"/>
                </a:solidFill>
              </a:rPr>
              <a:t>Mês de luta contra as hepatites virais</a:t>
            </a:r>
            <a:endParaRPr sz="1100">
              <a:solidFill>
                <a:srgbClr val="666666"/>
              </a:solidFill>
            </a:endParaRPr>
          </a:p>
        </p:txBody>
      </p:sp>
      <p:pic>
        <p:nvPicPr>
          <p:cNvPr id="59" name="Google Shape;59;p5"/>
          <p:cNvPicPr preferRelativeResize="0"/>
          <p:nvPr/>
        </p:nvPicPr>
        <p:blipFill>
          <a:blip r:embed="rId7">
            <a:alphaModFix/>
          </a:blip>
          <a:stretch>
            <a:fillRect/>
          </a:stretch>
        </p:blipFill>
        <p:spPr>
          <a:xfrm>
            <a:off x="-3689690" y="2700901"/>
            <a:ext cx="324000" cy="540000"/>
          </a:xfrm>
          <a:prstGeom prst="rect">
            <a:avLst/>
          </a:prstGeom>
          <a:noFill/>
          <a:ln>
            <a:noFill/>
          </a:ln>
        </p:spPr>
      </p:pic>
      <p:pic>
        <p:nvPicPr>
          <p:cNvPr id="60" name="Google Shape;60;p5"/>
          <p:cNvPicPr preferRelativeResize="0"/>
          <p:nvPr/>
        </p:nvPicPr>
        <p:blipFill>
          <a:blip r:embed="rId8">
            <a:alphaModFix/>
          </a:blip>
          <a:stretch>
            <a:fillRect/>
          </a:stretch>
        </p:blipFill>
        <p:spPr>
          <a:xfrm>
            <a:off x="-3689115" y="2048593"/>
            <a:ext cx="324000" cy="540000"/>
          </a:xfrm>
          <a:prstGeom prst="rect">
            <a:avLst/>
          </a:prstGeom>
          <a:noFill/>
          <a:ln>
            <a:noFill/>
          </a:ln>
        </p:spPr>
      </p:pic>
      <p:sp>
        <p:nvSpPr>
          <p:cNvPr id="61" name="Google Shape;61;p5"/>
          <p:cNvSpPr txBox="1"/>
          <p:nvPr/>
        </p:nvSpPr>
        <p:spPr>
          <a:xfrm>
            <a:off x="-3258265" y="2615251"/>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Agosto Laranja - Dia 30</a:t>
            </a:r>
            <a:endParaRPr b="1" sz="1200">
              <a:solidFill>
                <a:srgbClr val="666666"/>
              </a:solidFill>
            </a:endParaRPr>
          </a:p>
          <a:p>
            <a:pPr indent="0" lvl="0" marL="0" rtl="0" algn="l">
              <a:spcBef>
                <a:spcPts val="0"/>
              </a:spcBef>
              <a:spcAft>
                <a:spcPts val="0"/>
              </a:spcAft>
              <a:buNone/>
            </a:pPr>
            <a:r>
              <a:rPr lang="pt-BR" sz="1100">
                <a:solidFill>
                  <a:srgbClr val="666666"/>
                </a:solidFill>
              </a:rPr>
              <a:t>Dia nacional de conscientização sobre esclerose múltipla</a:t>
            </a:r>
            <a:endParaRPr sz="1100">
              <a:solidFill>
                <a:srgbClr val="666666"/>
              </a:solidFill>
            </a:endParaRPr>
          </a:p>
        </p:txBody>
      </p:sp>
      <p:sp>
        <p:nvSpPr>
          <p:cNvPr id="62" name="Google Shape;62;p5"/>
          <p:cNvSpPr txBox="1"/>
          <p:nvPr/>
        </p:nvSpPr>
        <p:spPr>
          <a:xfrm>
            <a:off x="-3270515" y="2039143"/>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Agosto Dourado - Dia 1 a 7</a:t>
            </a:r>
            <a:endParaRPr b="1" sz="1200">
              <a:solidFill>
                <a:srgbClr val="666666"/>
              </a:solidFill>
            </a:endParaRPr>
          </a:p>
          <a:p>
            <a:pPr indent="0" lvl="0" marL="0" rtl="0" algn="l">
              <a:spcBef>
                <a:spcPts val="0"/>
              </a:spcBef>
              <a:spcAft>
                <a:spcPts val="0"/>
              </a:spcAft>
              <a:buNone/>
            </a:pPr>
            <a:r>
              <a:rPr lang="pt-BR" sz="1100">
                <a:solidFill>
                  <a:srgbClr val="666666"/>
                </a:solidFill>
              </a:rPr>
              <a:t>Semana mundial do aleitamento materno</a:t>
            </a:r>
            <a:endParaRPr sz="1100">
              <a:solidFill>
                <a:srgbClr val="666666"/>
              </a:solidFill>
            </a:endParaRPr>
          </a:p>
        </p:txBody>
      </p:sp>
      <p:pic>
        <p:nvPicPr>
          <p:cNvPr id="63" name="Google Shape;63;p5"/>
          <p:cNvPicPr preferRelativeResize="0"/>
          <p:nvPr/>
        </p:nvPicPr>
        <p:blipFill>
          <a:blip r:embed="rId9">
            <a:alphaModFix/>
          </a:blip>
          <a:stretch>
            <a:fillRect/>
          </a:stretch>
        </p:blipFill>
        <p:spPr>
          <a:xfrm>
            <a:off x="-3690340" y="3353890"/>
            <a:ext cx="324000" cy="540000"/>
          </a:xfrm>
          <a:prstGeom prst="rect">
            <a:avLst/>
          </a:prstGeom>
          <a:noFill/>
          <a:ln>
            <a:noFill/>
          </a:ln>
        </p:spPr>
      </p:pic>
      <p:sp>
        <p:nvSpPr>
          <p:cNvPr id="64" name="Google Shape;64;p5"/>
          <p:cNvSpPr txBox="1"/>
          <p:nvPr/>
        </p:nvSpPr>
        <p:spPr>
          <a:xfrm>
            <a:off x="-3244315" y="3260413"/>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Agosto Lilás</a:t>
            </a:r>
            <a:endParaRPr b="1" sz="1200">
              <a:solidFill>
                <a:srgbClr val="666666"/>
              </a:solidFill>
            </a:endParaRPr>
          </a:p>
          <a:p>
            <a:pPr indent="0" lvl="0" marL="0" rtl="0" algn="l">
              <a:spcBef>
                <a:spcPts val="0"/>
              </a:spcBef>
              <a:spcAft>
                <a:spcPts val="0"/>
              </a:spcAft>
              <a:buNone/>
            </a:pPr>
            <a:r>
              <a:rPr lang="pt-BR" sz="1100">
                <a:solidFill>
                  <a:srgbClr val="666666"/>
                </a:solidFill>
              </a:rPr>
              <a:t>Mês de enfrentamento da violência contra a mulher - 17 anos da Lei Maria da Penha</a:t>
            </a:r>
            <a:endParaRPr sz="1100">
              <a:solidFill>
                <a:srgbClr val="666666"/>
              </a:solidFill>
            </a:endParaRPr>
          </a:p>
        </p:txBody>
      </p:sp>
      <p:sp>
        <p:nvSpPr>
          <p:cNvPr id="65" name="Google Shape;65;p5"/>
          <p:cNvSpPr txBox="1"/>
          <p:nvPr/>
        </p:nvSpPr>
        <p:spPr>
          <a:xfrm>
            <a:off x="-3352887" y="7591581"/>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Novembro Azul</a:t>
            </a:r>
            <a:endParaRPr b="1" sz="1200">
              <a:solidFill>
                <a:srgbClr val="666666"/>
              </a:solidFill>
            </a:endParaRPr>
          </a:p>
          <a:p>
            <a:pPr indent="0" lvl="0" marL="0" rtl="0" algn="l">
              <a:spcBef>
                <a:spcPts val="0"/>
              </a:spcBef>
              <a:spcAft>
                <a:spcPts val="0"/>
              </a:spcAft>
              <a:buNone/>
            </a:pPr>
            <a:r>
              <a:rPr lang="pt-BR" sz="1100">
                <a:solidFill>
                  <a:srgbClr val="666666"/>
                </a:solidFill>
              </a:rPr>
              <a:t>Mês mundial de combate ao câncer</a:t>
            </a:r>
            <a:endParaRPr sz="1100">
              <a:solidFill>
                <a:srgbClr val="666666"/>
              </a:solidFill>
            </a:endParaRPr>
          </a:p>
          <a:p>
            <a:pPr indent="0" lvl="0" marL="0" rtl="0" algn="l">
              <a:spcBef>
                <a:spcPts val="0"/>
              </a:spcBef>
              <a:spcAft>
                <a:spcPts val="0"/>
              </a:spcAft>
              <a:buNone/>
            </a:pPr>
            <a:r>
              <a:rPr lang="pt-BR" sz="1100">
                <a:solidFill>
                  <a:srgbClr val="666666"/>
                </a:solidFill>
              </a:rPr>
              <a:t>de próstata</a:t>
            </a:r>
            <a:endParaRPr sz="1100">
              <a:solidFill>
                <a:srgbClr val="666666"/>
              </a:solidFill>
            </a:endParaRPr>
          </a:p>
        </p:txBody>
      </p:sp>
      <p:pic>
        <p:nvPicPr>
          <p:cNvPr id="66" name="Google Shape;66;p5"/>
          <p:cNvPicPr preferRelativeResize="0"/>
          <p:nvPr/>
        </p:nvPicPr>
        <p:blipFill>
          <a:blip r:embed="rId10">
            <a:alphaModFix/>
          </a:blip>
          <a:stretch>
            <a:fillRect/>
          </a:stretch>
        </p:blipFill>
        <p:spPr>
          <a:xfrm>
            <a:off x="-3683387" y="5477325"/>
            <a:ext cx="324000" cy="541038"/>
          </a:xfrm>
          <a:prstGeom prst="rect">
            <a:avLst/>
          </a:prstGeom>
          <a:noFill/>
          <a:ln>
            <a:noFill/>
          </a:ln>
        </p:spPr>
      </p:pic>
      <p:pic>
        <p:nvPicPr>
          <p:cNvPr id="67" name="Google Shape;67;p5"/>
          <p:cNvPicPr preferRelativeResize="0"/>
          <p:nvPr/>
        </p:nvPicPr>
        <p:blipFill>
          <a:blip r:embed="rId11">
            <a:alphaModFix/>
          </a:blip>
          <a:stretch>
            <a:fillRect/>
          </a:stretch>
        </p:blipFill>
        <p:spPr>
          <a:xfrm>
            <a:off x="-3690362" y="4824975"/>
            <a:ext cx="324000" cy="541038"/>
          </a:xfrm>
          <a:prstGeom prst="rect">
            <a:avLst/>
          </a:prstGeom>
          <a:noFill/>
          <a:ln>
            <a:noFill/>
          </a:ln>
        </p:spPr>
      </p:pic>
      <p:pic>
        <p:nvPicPr>
          <p:cNvPr id="68" name="Google Shape;68;p5"/>
          <p:cNvPicPr preferRelativeResize="0"/>
          <p:nvPr/>
        </p:nvPicPr>
        <p:blipFill>
          <a:blip r:embed="rId12">
            <a:alphaModFix/>
          </a:blip>
          <a:stretch>
            <a:fillRect/>
          </a:stretch>
        </p:blipFill>
        <p:spPr>
          <a:xfrm>
            <a:off x="-3682162" y="4172600"/>
            <a:ext cx="324000" cy="541080"/>
          </a:xfrm>
          <a:prstGeom prst="rect">
            <a:avLst/>
          </a:prstGeom>
          <a:noFill/>
          <a:ln>
            <a:noFill/>
          </a:ln>
        </p:spPr>
      </p:pic>
      <p:sp>
        <p:nvSpPr>
          <p:cNvPr id="69" name="Google Shape;69;p5"/>
          <p:cNvSpPr txBox="1"/>
          <p:nvPr/>
        </p:nvSpPr>
        <p:spPr>
          <a:xfrm>
            <a:off x="-3251312" y="4823458"/>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Setembro Verde - Dia 27</a:t>
            </a:r>
            <a:endParaRPr b="1" sz="1200">
              <a:solidFill>
                <a:srgbClr val="666666"/>
              </a:solidFill>
            </a:endParaRPr>
          </a:p>
          <a:p>
            <a:pPr indent="0" lvl="0" marL="0" rtl="0" algn="l">
              <a:spcBef>
                <a:spcPts val="0"/>
              </a:spcBef>
              <a:spcAft>
                <a:spcPts val="0"/>
              </a:spcAft>
              <a:buNone/>
            </a:pPr>
            <a:r>
              <a:rPr lang="pt-BR" sz="1100">
                <a:solidFill>
                  <a:srgbClr val="666666"/>
                </a:solidFill>
              </a:rPr>
              <a:t>Dia Nacional da Doação de Órgãos</a:t>
            </a:r>
            <a:endParaRPr sz="1100">
              <a:solidFill>
                <a:srgbClr val="666666"/>
              </a:solidFill>
            </a:endParaRPr>
          </a:p>
        </p:txBody>
      </p:sp>
      <p:sp>
        <p:nvSpPr>
          <p:cNvPr id="70" name="Google Shape;70;p5"/>
          <p:cNvSpPr txBox="1"/>
          <p:nvPr/>
        </p:nvSpPr>
        <p:spPr>
          <a:xfrm>
            <a:off x="-3263562" y="4162568"/>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Setembro Amarelo</a:t>
            </a:r>
            <a:endParaRPr b="1" sz="1200">
              <a:solidFill>
                <a:srgbClr val="666666"/>
              </a:solidFill>
            </a:endParaRPr>
          </a:p>
          <a:p>
            <a:pPr indent="0" lvl="0" marL="0" rtl="0" algn="l">
              <a:spcBef>
                <a:spcPts val="0"/>
              </a:spcBef>
              <a:spcAft>
                <a:spcPts val="0"/>
              </a:spcAft>
              <a:buNone/>
            </a:pPr>
            <a:r>
              <a:rPr lang="pt-BR" sz="1100">
                <a:solidFill>
                  <a:srgbClr val="666666"/>
                </a:solidFill>
              </a:rPr>
              <a:t>Mês da Prevenção ao Suicídio</a:t>
            </a:r>
            <a:endParaRPr sz="1100">
              <a:solidFill>
                <a:srgbClr val="666666"/>
              </a:solidFill>
            </a:endParaRPr>
          </a:p>
        </p:txBody>
      </p:sp>
      <p:sp>
        <p:nvSpPr>
          <p:cNvPr id="71" name="Google Shape;71;p5"/>
          <p:cNvSpPr txBox="1"/>
          <p:nvPr/>
        </p:nvSpPr>
        <p:spPr>
          <a:xfrm>
            <a:off x="-3237362" y="5478040"/>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Setembro Vermelho - Dia 29</a:t>
            </a:r>
            <a:endParaRPr b="1" sz="1200">
              <a:solidFill>
                <a:srgbClr val="666666"/>
              </a:solidFill>
            </a:endParaRPr>
          </a:p>
          <a:p>
            <a:pPr indent="0" lvl="0" marL="0" rtl="0" algn="l">
              <a:spcBef>
                <a:spcPts val="0"/>
              </a:spcBef>
              <a:spcAft>
                <a:spcPts val="0"/>
              </a:spcAft>
              <a:buNone/>
            </a:pPr>
            <a:r>
              <a:rPr lang="pt-BR" sz="1100">
                <a:solidFill>
                  <a:srgbClr val="666666"/>
                </a:solidFill>
              </a:rPr>
              <a:t>Dia Mundial do Coração</a:t>
            </a:r>
            <a:endParaRPr sz="1100">
              <a:solidFill>
                <a:srgbClr val="666666"/>
              </a:solidFill>
            </a:endParaRPr>
          </a:p>
        </p:txBody>
      </p:sp>
      <p:pic>
        <p:nvPicPr>
          <p:cNvPr id="72" name="Google Shape;72;p5"/>
          <p:cNvPicPr preferRelativeResize="0"/>
          <p:nvPr/>
        </p:nvPicPr>
        <p:blipFill>
          <a:blip r:embed="rId13">
            <a:alphaModFix/>
          </a:blip>
          <a:stretch>
            <a:fillRect/>
          </a:stretch>
        </p:blipFill>
        <p:spPr>
          <a:xfrm>
            <a:off x="-3683387" y="6573774"/>
            <a:ext cx="323145" cy="540000"/>
          </a:xfrm>
          <a:prstGeom prst="rect">
            <a:avLst/>
          </a:prstGeom>
          <a:noFill/>
          <a:ln>
            <a:noFill/>
          </a:ln>
        </p:spPr>
      </p:pic>
      <p:sp>
        <p:nvSpPr>
          <p:cNvPr id="73" name="Google Shape;73;p5"/>
          <p:cNvSpPr txBox="1"/>
          <p:nvPr/>
        </p:nvSpPr>
        <p:spPr>
          <a:xfrm>
            <a:off x="-3265212" y="6562887"/>
            <a:ext cx="27774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Outubro Rosa</a:t>
            </a:r>
            <a:endParaRPr b="1" sz="1200">
              <a:solidFill>
                <a:srgbClr val="666666"/>
              </a:solidFill>
            </a:endParaRPr>
          </a:p>
          <a:p>
            <a:pPr indent="0" lvl="0" marL="0" rtl="0" algn="l">
              <a:spcBef>
                <a:spcPts val="0"/>
              </a:spcBef>
              <a:spcAft>
                <a:spcPts val="0"/>
              </a:spcAft>
              <a:buNone/>
            </a:pPr>
            <a:r>
              <a:rPr lang="pt-BR" sz="1100">
                <a:solidFill>
                  <a:srgbClr val="666666"/>
                </a:solidFill>
              </a:rPr>
              <a:t>Mês de conscientização sobre o câncer de mama</a:t>
            </a:r>
            <a:endParaRPr sz="1100">
              <a:solidFill>
                <a:srgbClr val="666666"/>
              </a:solidFill>
            </a:endParaRPr>
          </a:p>
        </p:txBody>
      </p:sp>
      <p:pic>
        <p:nvPicPr>
          <p:cNvPr id="74" name="Google Shape;74;p5"/>
          <p:cNvPicPr preferRelativeResize="0"/>
          <p:nvPr/>
        </p:nvPicPr>
        <p:blipFill>
          <a:blip r:embed="rId7">
            <a:alphaModFix/>
          </a:blip>
          <a:stretch>
            <a:fillRect/>
          </a:stretch>
        </p:blipFill>
        <p:spPr>
          <a:xfrm>
            <a:off x="-3587413" y="9496010"/>
            <a:ext cx="324000" cy="540000"/>
          </a:xfrm>
          <a:prstGeom prst="rect">
            <a:avLst/>
          </a:prstGeom>
          <a:noFill/>
          <a:ln>
            <a:noFill/>
          </a:ln>
        </p:spPr>
      </p:pic>
      <p:sp>
        <p:nvSpPr>
          <p:cNvPr id="75" name="Google Shape;75;p5"/>
          <p:cNvSpPr txBox="1"/>
          <p:nvPr/>
        </p:nvSpPr>
        <p:spPr>
          <a:xfrm>
            <a:off x="-3155988" y="9400560"/>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Dezembro Laranja</a:t>
            </a:r>
            <a:endParaRPr b="1" sz="1200">
              <a:solidFill>
                <a:srgbClr val="666666"/>
              </a:solidFill>
            </a:endParaRPr>
          </a:p>
          <a:p>
            <a:pPr indent="0" lvl="0" marL="0" rtl="0" algn="l">
              <a:spcBef>
                <a:spcPts val="0"/>
              </a:spcBef>
              <a:spcAft>
                <a:spcPts val="0"/>
              </a:spcAft>
              <a:buNone/>
            </a:pPr>
            <a:r>
              <a:rPr lang="pt-BR" sz="1100">
                <a:solidFill>
                  <a:srgbClr val="666666"/>
                </a:solidFill>
              </a:rPr>
              <a:t>Mês de conscientização da prevenção do câncer de pele</a:t>
            </a:r>
            <a:endParaRPr sz="1100">
              <a:solidFill>
                <a:srgbClr val="666666"/>
              </a:solidFill>
            </a:endParaRPr>
          </a:p>
        </p:txBody>
      </p:sp>
      <p:pic>
        <p:nvPicPr>
          <p:cNvPr id="76" name="Google Shape;76;p5"/>
          <p:cNvPicPr preferRelativeResize="0"/>
          <p:nvPr/>
        </p:nvPicPr>
        <p:blipFill>
          <a:blip r:embed="rId10">
            <a:alphaModFix/>
          </a:blip>
          <a:stretch>
            <a:fillRect/>
          </a:stretch>
        </p:blipFill>
        <p:spPr>
          <a:xfrm>
            <a:off x="-3587423" y="8678655"/>
            <a:ext cx="324000" cy="541038"/>
          </a:xfrm>
          <a:prstGeom prst="rect">
            <a:avLst/>
          </a:prstGeom>
          <a:noFill/>
          <a:ln>
            <a:noFill/>
          </a:ln>
        </p:spPr>
      </p:pic>
      <p:sp>
        <p:nvSpPr>
          <p:cNvPr id="77" name="Google Shape;77;p5"/>
          <p:cNvSpPr txBox="1"/>
          <p:nvPr/>
        </p:nvSpPr>
        <p:spPr>
          <a:xfrm>
            <a:off x="-3141398" y="8659770"/>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Dezembro Vermelho - Dia 01</a:t>
            </a:r>
            <a:endParaRPr b="1" sz="1200">
              <a:solidFill>
                <a:srgbClr val="666666"/>
              </a:solidFill>
            </a:endParaRPr>
          </a:p>
          <a:p>
            <a:pPr indent="0" lvl="0" marL="0" rtl="0" algn="l">
              <a:spcBef>
                <a:spcPts val="0"/>
              </a:spcBef>
              <a:spcAft>
                <a:spcPts val="0"/>
              </a:spcAft>
              <a:buNone/>
            </a:pPr>
            <a:r>
              <a:rPr lang="pt-BR" sz="1100">
                <a:solidFill>
                  <a:srgbClr val="666666"/>
                </a:solidFill>
              </a:rPr>
              <a:t>Dia mundial da luta contra a AIDS</a:t>
            </a:r>
            <a:endParaRPr sz="1100">
              <a:solidFill>
                <a:srgbClr val="666666"/>
              </a:solidFill>
            </a:endParaRPr>
          </a:p>
        </p:txBody>
      </p:sp>
      <p:pic>
        <p:nvPicPr>
          <p:cNvPr id="78" name="Google Shape;78;p5"/>
          <p:cNvPicPr preferRelativeResize="0"/>
          <p:nvPr/>
        </p:nvPicPr>
        <p:blipFill>
          <a:blip r:embed="rId14">
            <a:alphaModFix/>
          </a:blip>
          <a:stretch>
            <a:fillRect/>
          </a:stretch>
        </p:blipFill>
        <p:spPr>
          <a:xfrm>
            <a:off x="-7347312" y="1256530"/>
            <a:ext cx="329400" cy="540000"/>
          </a:xfrm>
          <a:prstGeom prst="rect">
            <a:avLst/>
          </a:prstGeom>
          <a:noFill/>
          <a:ln>
            <a:noFill/>
          </a:ln>
        </p:spPr>
      </p:pic>
      <p:sp>
        <p:nvSpPr>
          <p:cNvPr id="79" name="Google Shape;79;p5"/>
          <p:cNvSpPr txBox="1"/>
          <p:nvPr/>
        </p:nvSpPr>
        <p:spPr>
          <a:xfrm>
            <a:off x="-6898573" y="1162851"/>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Janeiro Branco</a:t>
            </a:r>
            <a:endParaRPr b="1" sz="1200">
              <a:solidFill>
                <a:srgbClr val="666666"/>
              </a:solidFill>
            </a:endParaRPr>
          </a:p>
          <a:p>
            <a:pPr indent="0" lvl="0" marL="0" rtl="0" algn="l">
              <a:spcBef>
                <a:spcPts val="0"/>
              </a:spcBef>
              <a:spcAft>
                <a:spcPts val="0"/>
              </a:spcAft>
              <a:buNone/>
            </a:pPr>
            <a:r>
              <a:rPr lang="pt-BR" sz="1100">
                <a:solidFill>
                  <a:srgbClr val="666666"/>
                </a:solidFill>
              </a:rPr>
              <a:t>Mês de conscientização da</a:t>
            </a:r>
            <a:endParaRPr sz="1100">
              <a:solidFill>
                <a:srgbClr val="666666"/>
              </a:solidFill>
            </a:endParaRPr>
          </a:p>
          <a:p>
            <a:pPr indent="0" lvl="0" marL="0" rtl="0" algn="l">
              <a:spcBef>
                <a:spcPts val="0"/>
              </a:spcBef>
              <a:spcAft>
                <a:spcPts val="0"/>
              </a:spcAft>
              <a:buNone/>
            </a:pPr>
            <a:r>
              <a:rPr lang="pt-BR" sz="1100">
                <a:solidFill>
                  <a:srgbClr val="666666"/>
                </a:solidFill>
              </a:rPr>
              <a:t>saúde mental e emocional</a:t>
            </a:r>
            <a:endParaRPr sz="1100">
              <a:solidFill>
                <a:srgbClr val="666666"/>
              </a:solidFill>
            </a:endParaRPr>
          </a:p>
        </p:txBody>
      </p:sp>
      <p:pic>
        <p:nvPicPr>
          <p:cNvPr id="80" name="Google Shape;80;p5"/>
          <p:cNvPicPr preferRelativeResize="0"/>
          <p:nvPr/>
        </p:nvPicPr>
        <p:blipFill>
          <a:blip r:embed="rId15">
            <a:alphaModFix/>
          </a:blip>
          <a:stretch>
            <a:fillRect/>
          </a:stretch>
        </p:blipFill>
        <p:spPr>
          <a:xfrm>
            <a:off x="-7346825" y="2205900"/>
            <a:ext cx="324000" cy="540000"/>
          </a:xfrm>
          <a:prstGeom prst="rect">
            <a:avLst/>
          </a:prstGeom>
          <a:noFill/>
          <a:ln>
            <a:noFill/>
          </a:ln>
        </p:spPr>
      </p:pic>
      <p:sp>
        <p:nvSpPr>
          <p:cNvPr id="81" name="Google Shape;81;p5"/>
          <p:cNvSpPr txBox="1"/>
          <p:nvPr/>
        </p:nvSpPr>
        <p:spPr>
          <a:xfrm>
            <a:off x="-6921400" y="2121890"/>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Fevereiro Laranja</a:t>
            </a:r>
            <a:endParaRPr b="1" sz="1200">
              <a:solidFill>
                <a:srgbClr val="666666"/>
              </a:solidFill>
            </a:endParaRPr>
          </a:p>
          <a:p>
            <a:pPr indent="0" lvl="0" marL="0" rtl="0" algn="l">
              <a:spcBef>
                <a:spcPts val="0"/>
              </a:spcBef>
              <a:spcAft>
                <a:spcPts val="0"/>
              </a:spcAft>
              <a:buNone/>
            </a:pPr>
            <a:r>
              <a:rPr lang="pt-BR" sz="1100">
                <a:solidFill>
                  <a:srgbClr val="666666"/>
                </a:solidFill>
              </a:rPr>
              <a:t>Mês da campanha de conscientização e combate à Leucemia</a:t>
            </a:r>
            <a:endParaRPr sz="1100">
              <a:solidFill>
                <a:srgbClr val="666666"/>
              </a:solidFill>
            </a:endParaRPr>
          </a:p>
        </p:txBody>
      </p:sp>
      <p:pic>
        <p:nvPicPr>
          <p:cNvPr id="82" name="Google Shape;82;p5"/>
          <p:cNvPicPr preferRelativeResize="0"/>
          <p:nvPr/>
        </p:nvPicPr>
        <p:blipFill>
          <a:blip r:embed="rId16">
            <a:alphaModFix/>
          </a:blip>
          <a:stretch>
            <a:fillRect/>
          </a:stretch>
        </p:blipFill>
        <p:spPr>
          <a:xfrm>
            <a:off x="-7347312" y="2917096"/>
            <a:ext cx="324977" cy="540000"/>
          </a:xfrm>
          <a:prstGeom prst="rect">
            <a:avLst/>
          </a:prstGeom>
          <a:noFill/>
          <a:ln>
            <a:noFill/>
          </a:ln>
        </p:spPr>
      </p:pic>
      <p:sp>
        <p:nvSpPr>
          <p:cNvPr id="83" name="Google Shape;83;p5"/>
          <p:cNvSpPr txBox="1"/>
          <p:nvPr/>
        </p:nvSpPr>
        <p:spPr>
          <a:xfrm>
            <a:off x="-6921400" y="2833102"/>
            <a:ext cx="27360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Fevereiro Roxo</a:t>
            </a:r>
            <a:endParaRPr b="1" sz="1200">
              <a:solidFill>
                <a:srgbClr val="666666"/>
              </a:solidFill>
            </a:endParaRPr>
          </a:p>
          <a:p>
            <a:pPr indent="0" lvl="0" marL="0" rtl="0" algn="l">
              <a:spcBef>
                <a:spcPts val="0"/>
              </a:spcBef>
              <a:spcAft>
                <a:spcPts val="0"/>
              </a:spcAft>
              <a:buNone/>
            </a:pPr>
            <a:r>
              <a:rPr lang="pt-BR" sz="1100">
                <a:solidFill>
                  <a:srgbClr val="666666"/>
                </a:solidFill>
              </a:rPr>
              <a:t>Mês da campanha de conscientização</a:t>
            </a:r>
            <a:endParaRPr sz="1100">
              <a:solidFill>
                <a:srgbClr val="666666"/>
              </a:solidFill>
            </a:endParaRPr>
          </a:p>
          <a:p>
            <a:pPr indent="0" lvl="0" marL="0" rtl="0" algn="l">
              <a:spcBef>
                <a:spcPts val="0"/>
              </a:spcBef>
              <a:spcAft>
                <a:spcPts val="0"/>
              </a:spcAft>
              <a:buNone/>
            </a:pPr>
            <a:r>
              <a:rPr lang="pt-BR" sz="1100">
                <a:solidFill>
                  <a:srgbClr val="666666"/>
                </a:solidFill>
              </a:rPr>
              <a:t>sobre a doença do Lúpus, da Fibromialgia e do Mal de Alzheimer</a:t>
            </a:r>
            <a:endParaRPr sz="1100">
              <a:solidFill>
                <a:srgbClr val="666666"/>
              </a:solidFill>
            </a:endParaRPr>
          </a:p>
        </p:txBody>
      </p:sp>
      <p:pic>
        <p:nvPicPr>
          <p:cNvPr id="84" name="Google Shape;84;p5"/>
          <p:cNvPicPr preferRelativeResize="0"/>
          <p:nvPr/>
        </p:nvPicPr>
        <p:blipFill>
          <a:blip r:embed="rId17">
            <a:alphaModFix/>
          </a:blip>
          <a:stretch>
            <a:fillRect/>
          </a:stretch>
        </p:blipFill>
        <p:spPr>
          <a:xfrm>
            <a:off x="-7435512" y="4613855"/>
            <a:ext cx="324000" cy="542077"/>
          </a:xfrm>
          <a:prstGeom prst="rect">
            <a:avLst/>
          </a:prstGeom>
          <a:noFill/>
          <a:ln>
            <a:noFill/>
          </a:ln>
        </p:spPr>
      </p:pic>
      <p:pic>
        <p:nvPicPr>
          <p:cNvPr id="85" name="Google Shape;85;p5"/>
          <p:cNvPicPr preferRelativeResize="0"/>
          <p:nvPr/>
        </p:nvPicPr>
        <p:blipFill>
          <a:blip r:embed="rId18">
            <a:alphaModFix/>
          </a:blip>
          <a:stretch>
            <a:fillRect/>
          </a:stretch>
        </p:blipFill>
        <p:spPr>
          <a:xfrm>
            <a:off x="-7435512" y="3902655"/>
            <a:ext cx="324000" cy="542077"/>
          </a:xfrm>
          <a:prstGeom prst="rect">
            <a:avLst/>
          </a:prstGeom>
          <a:noFill/>
          <a:ln>
            <a:noFill/>
          </a:ln>
        </p:spPr>
      </p:pic>
      <p:sp>
        <p:nvSpPr>
          <p:cNvPr id="86" name="Google Shape;86;p5"/>
          <p:cNvSpPr txBox="1"/>
          <p:nvPr/>
        </p:nvSpPr>
        <p:spPr>
          <a:xfrm>
            <a:off x="-7010100" y="3819682"/>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Março Lilás</a:t>
            </a:r>
            <a:endParaRPr b="1" sz="1200">
              <a:solidFill>
                <a:srgbClr val="666666"/>
              </a:solidFill>
            </a:endParaRPr>
          </a:p>
          <a:p>
            <a:pPr indent="0" lvl="0" marL="0" rtl="0" algn="l">
              <a:spcBef>
                <a:spcPts val="0"/>
              </a:spcBef>
              <a:spcAft>
                <a:spcPts val="0"/>
              </a:spcAft>
              <a:buNone/>
            </a:pPr>
            <a:r>
              <a:rPr lang="pt-BR" sz="1100">
                <a:solidFill>
                  <a:srgbClr val="666666"/>
                </a:solidFill>
              </a:rPr>
              <a:t>Mês da campanha de prevenção do câncer do colo do útero</a:t>
            </a:r>
            <a:endParaRPr sz="1100">
              <a:solidFill>
                <a:srgbClr val="666666"/>
              </a:solidFill>
            </a:endParaRPr>
          </a:p>
        </p:txBody>
      </p:sp>
      <p:sp>
        <p:nvSpPr>
          <p:cNvPr id="87" name="Google Shape;87;p5"/>
          <p:cNvSpPr txBox="1"/>
          <p:nvPr/>
        </p:nvSpPr>
        <p:spPr>
          <a:xfrm>
            <a:off x="-7010100" y="4530895"/>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Março Azul-marinho</a:t>
            </a:r>
            <a:endParaRPr b="1" sz="1200">
              <a:solidFill>
                <a:srgbClr val="666666"/>
              </a:solidFill>
            </a:endParaRPr>
          </a:p>
          <a:p>
            <a:pPr indent="0" lvl="0" marL="0" rtl="0" algn="l">
              <a:spcBef>
                <a:spcPts val="0"/>
              </a:spcBef>
              <a:spcAft>
                <a:spcPts val="0"/>
              </a:spcAft>
              <a:buNone/>
            </a:pPr>
            <a:r>
              <a:rPr lang="pt-BR" sz="1100">
                <a:solidFill>
                  <a:srgbClr val="666666"/>
                </a:solidFill>
              </a:rPr>
              <a:t>Mês da campanha de conscientização</a:t>
            </a:r>
            <a:endParaRPr sz="1100">
              <a:solidFill>
                <a:srgbClr val="666666"/>
              </a:solidFill>
            </a:endParaRPr>
          </a:p>
          <a:p>
            <a:pPr indent="0" lvl="0" marL="0" rtl="0" algn="l">
              <a:spcBef>
                <a:spcPts val="0"/>
              </a:spcBef>
              <a:spcAft>
                <a:spcPts val="0"/>
              </a:spcAft>
              <a:buNone/>
            </a:pPr>
            <a:r>
              <a:rPr lang="pt-BR" sz="1100">
                <a:solidFill>
                  <a:srgbClr val="666666"/>
                </a:solidFill>
              </a:rPr>
              <a:t>e prevenção do câncer colorretal</a:t>
            </a:r>
            <a:endParaRPr sz="1100">
              <a:solidFill>
                <a:srgbClr val="666666"/>
              </a:solidFill>
            </a:endParaRPr>
          </a:p>
        </p:txBody>
      </p:sp>
      <p:pic>
        <p:nvPicPr>
          <p:cNvPr id="88" name="Google Shape;88;p5"/>
          <p:cNvPicPr preferRelativeResize="0"/>
          <p:nvPr/>
        </p:nvPicPr>
        <p:blipFill>
          <a:blip r:embed="rId11">
            <a:alphaModFix/>
          </a:blip>
          <a:stretch>
            <a:fillRect/>
          </a:stretch>
        </p:blipFill>
        <p:spPr>
          <a:xfrm>
            <a:off x="-7485662" y="6414600"/>
            <a:ext cx="324000" cy="541038"/>
          </a:xfrm>
          <a:prstGeom prst="rect">
            <a:avLst/>
          </a:prstGeom>
          <a:noFill/>
          <a:ln>
            <a:noFill/>
          </a:ln>
        </p:spPr>
      </p:pic>
      <p:pic>
        <p:nvPicPr>
          <p:cNvPr id="89" name="Google Shape;89;p5"/>
          <p:cNvPicPr preferRelativeResize="0"/>
          <p:nvPr/>
        </p:nvPicPr>
        <p:blipFill>
          <a:blip r:embed="rId3">
            <a:alphaModFix/>
          </a:blip>
          <a:stretch>
            <a:fillRect/>
          </a:stretch>
        </p:blipFill>
        <p:spPr>
          <a:xfrm>
            <a:off x="-7486293" y="5703901"/>
            <a:ext cx="325263" cy="540000"/>
          </a:xfrm>
          <a:prstGeom prst="rect">
            <a:avLst/>
          </a:prstGeom>
          <a:noFill/>
          <a:ln>
            <a:noFill/>
          </a:ln>
        </p:spPr>
      </p:pic>
      <p:sp>
        <p:nvSpPr>
          <p:cNvPr id="90" name="Google Shape;90;p5"/>
          <p:cNvSpPr txBox="1"/>
          <p:nvPr/>
        </p:nvSpPr>
        <p:spPr>
          <a:xfrm>
            <a:off x="-7060250" y="5619907"/>
            <a:ext cx="2736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Abril Azul - Dia 2</a:t>
            </a:r>
            <a:endParaRPr b="1" sz="1200">
              <a:solidFill>
                <a:srgbClr val="666666"/>
              </a:solidFill>
            </a:endParaRPr>
          </a:p>
          <a:p>
            <a:pPr indent="0" lvl="0" marL="0" rtl="0" algn="l">
              <a:spcBef>
                <a:spcPts val="0"/>
              </a:spcBef>
              <a:spcAft>
                <a:spcPts val="0"/>
              </a:spcAft>
              <a:buNone/>
            </a:pPr>
            <a:r>
              <a:rPr lang="pt-BR" sz="1100">
                <a:solidFill>
                  <a:srgbClr val="666666"/>
                </a:solidFill>
              </a:rPr>
              <a:t>Dia da Conscientização sobre o Autismo</a:t>
            </a:r>
            <a:endParaRPr sz="1100">
              <a:solidFill>
                <a:srgbClr val="666666"/>
              </a:solidFill>
            </a:endParaRPr>
          </a:p>
        </p:txBody>
      </p:sp>
      <p:sp>
        <p:nvSpPr>
          <p:cNvPr id="91" name="Google Shape;91;p5"/>
          <p:cNvSpPr txBox="1"/>
          <p:nvPr/>
        </p:nvSpPr>
        <p:spPr>
          <a:xfrm>
            <a:off x="-7060250" y="6331120"/>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Abril Verde</a:t>
            </a:r>
            <a:endParaRPr b="1" sz="1200">
              <a:solidFill>
                <a:srgbClr val="666666"/>
              </a:solidFill>
            </a:endParaRPr>
          </a:p>
          <a:p>
            <a:pPr indent="0" lvl="0" marL="0" rtl="0" algn="l">
              <a:spcBef>
                <a:spcPts val="0"/>
              </a:spcBef>
              <a:spcAft>
                <a:spcPts val="0"/>
              </a:spcAft>
              <a:buNone/>
            </a:pPr>
            <a:r>
              <a:rPr lang="pt-BR" sz="1100">
                <a:solidFill>
                  <a:srgbClr val="666666"/>
                </a:solidFill>
              </a:rPr>
              <a:t>Mês de conscientização sobre segurança e saúde no trabalho</a:t>
            </a:r>
            <a:endParaRPr sz="1100">
              <a:solidFill>
                <a:srgbClr val="666666"/>
              </a:solidFill>
            </a:endParaRPr>
          </a:p>
        </p:txBody>
      </p:sp>
      <p:pic>
        <p:nvPicPr>
          <p:cNvPr id="92" name="Google Shape;92;p5"/>
          <p:cNvPicPr preferRelativeResize="0"/>
          <p:nvPr/>
        </p:nvPicPr>
        <p:blipFill>
          <a:blip r:embed="rId13">
            <a:alphaModFix/>
          </a:blip>
          <a:stretch>
            <a:fillRect/>
          </a:stretch>
        </p:blipFill>
        <p:spPr>
          <a:xfrm>
            <a:off x="4223300" y="4749749"/>
            <a:ext cx="323145" cy="540000"/>
          </a:xfrm>
          <a:prstGeom prst="rect">
            <a:avLst/>
          </a:prstGeom>
          <a:noFill/>
          <a:ln>
            <a:noFill/>
          </a:ln>
        </p:spPr>
      </p:pic>
      <p:sp>
        <p:nvSpPr>
          <p:cNvPr id="93" name="Google Shape;93;p5"/>
          <p:cNvSpPr txBox="1"/>
          <p:nvPr/>
        </p:nvSpPr>
        <p:spPr>
          <a:xfrm>
            <a:off x="4641475" y="4738862"/>
            <a:ext cx="27774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Outubro Rosa</a:t>
            </a:r>
            <a:endParaRPr b="1" sz="1200">
              <a:solidFill>
                <a:srgbClr val="666666"/>
              </a:solidFill>
            </a:endParaRPr>
          </a:p>
          <a:p>
            <a:pPr indent="0" lvl="0" marL="0" rtl="0" algn="l">
              <a:spcBef>
                <a:spcPts val="0"/>
              </a:spcBef>
              <a:spcAft>
                <a:spcPts val="0"/>
              </a:spcAft>
              <a:buNone/>
            </a:pPr>
            <a:r>
              <a:rPr lang="pt-BR" sz="1100">
                <a:solidFill>
                  <a:srgbClr val="666666"/>
                </a:solidFill>
              </a:rPr>
              <a:t>Mês de conscientização sobre o câncer de mama</a:t>
            </a:r>
            <a:endParaRPr sz="1100">
              <a:solidFill>
                <a:srgbClr val="66666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6"/>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99" name="Google Shape;99;p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100" name="Google Shape;100;p6"/>
          <p:cNvSpPr txBox="1"/>
          <p:nvPr>
            <p:ph idx="2" type="subTitle"/>
          </p:nvPr>
        </p:nvSpPr>
        <p:spPr>
          <a:xfrm>
            <a:off x="830474" y="921150"/>
            <a:ext cx="6372300" cy="360000"/>
          </a:xfrm>
          <a:prstGeom prst="rect">
            <a:avLst/>
          </a:prstGeom>
          <a:gradFill>
            <a:gsLst>
              <a:gs pos="0">
                <a:srgbClr val="FFFFFF"/>
              </a:gs>
              <a:gs pos="100000">
                <a:srgbClr val="004F9F"/>
              </a:gs>
            </a:gsLst>
            <a:lin ang="10801400" scaled="0"/>
          </a:gradFill>
        </p:spPr>
        <p:txBody>
          <a:bodyPr anchorCtr="0" anchor="t"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b="0" lang="pt-BR">
                <a:solidFill>
                  <a:schemeClr val="lt1"/>
                </a:solidFill>
              </a:rPr>
              <a:t>NOTÍCIAS</a:t>
            </a:r>
            <a:r>
              <a:rPr lang="pt-BR">
                <a:solidFill>
                  <a:schemeClr val="lt1"/>
                </a:solidFill>
              </a:rPr>
              <a:t> </a:t>
            </a:r>
            <a:r>
              <a:rPr b="1" lang="pt-BR">
                <a:solidFill>
                  <a:schemeClr val="lt1"/>
                </a:solidFill>
              </a:rPr>
              <a:t>INTERNACIONAIS</a:t>
            </a:r>
            <a:endParaRPr b="1">
              <a:solidFill>
                <a:schemeClr val="lt1"/>
              </a:solidFill>
            </a:endParaRPr>
          </a:p>
        </p:txBody>
      </p:sp>
      <p:sp>
        <p:nvSpPr>
          <p:cNvPr id="101" name="Google Shape;101;p6"/>
          <p:cNvSpPr/>
          <p:nvPr/>
        </p:nvSpPr>
        <p:spPr>
          <a:xfrm>
            <a:off x="376750" y="828874"/>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1</a:t>
            </a:r>
            <a:endParaRPr b="1" sz="3600">
              <a:solidFill>
                <a:srgbClr val="004F9F"/>
              </a:solidFill>
            </a:endParaRPr>
          </a:p>
        </p:txBody>
      </p:sp>
      <p:sp>
        <p:nvSpPr>
          <p:cNvPr id="102" name="Google Shape;102;p6"/>
          <p:cNvSpPr txBox="1"/>
          <p:nvPr/>
        </p:nvSpPr>
        <p:spPr>
          <a:xfrm>
            <a:off x="2250000" y="1761200"/>
            <a:ext cx="4791300" cy="21858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0"/>
              </a:spcAft>
              <a:buClr>
                <a:schemeClr val="dk1"/>
              </a:buClr>
              <a:buSzPts val="1100"/>
              <a:buFont typeface="Arial"/>
              <a:buNone/>
            </a:pPr>
            <a:r>
              <a:rPr lang="pt-BR" sz="1200">
                <a:solidFill>
                  <a:srgbClr val="666666"/>
                </a:solidFill>
              </a:rPr>
              <a:t>O Vírus do Nilo Ocidental, transmitido por mosquitos, está a representar uma séria ameaça para a Ucrânia, que já perdeu quase uma dúzia de vidas devido à propagação da doença nos últimos três meses. A propagação do vírus na Ucrânia é especialmente preocupante devido à presença de várias rotas de migração de aves que atravessam o país, um fator identificado como um dos principais contribuidores para surtos deste tipo. Desde o início de julho, foram </a:t>
            </a:r>
            <a:r>
              <a:rPr lang="pt-BR" sz="1200">
                <a:solidFill>
                  <a:srgbClr val="666666"/>
                </a:solidFill>
              </a:rPr>
              <a:t>registradas</a:t>
            </a:r>
            <a:r>
              <a:rPr lang="pt-BR" sz="1200">
                <a:solidFill>
                  <a:srgbClr val="666666"/>
                </a:solidFill>
              </a:rPr>
              <a:t> 88 infeções e 11 mortes provocadas pelo Vírus do Nilo Ocidental no país.</a:t>
            </a:r>
            <a:endParaRPr sz="1200">
              <a:solidFill>
                <a:srgbClr val="666666"/>
              </a:solidFill>
            </a:endParaRPr>
          </a:p>
          <a:p>
            <a:pPr indent="0" lvl="0" marL="0" rtl="0" algn="just">
              <a:spcBef>
                <a:spcPts val="1200"/>
              </a:spcBef>
              <a:spcAft>
                <a:spcPts val="0"/>
              </a:spcAft>
              <a:buClr>
                <a:schemeClr val="dk1"/>
              </a:buClr>
              <a:buSzPts val="1100"/>
              <a:buFont typeface="Arial"/>
              <a:buNone/>
            </a:pPr>
            <a:r>
              <a:t/>
            </a:r>
            <a:endParaRPr sz="1200">
              <a:solidFill>
                <a:srgbClr val="666666"/>
              </a:solidFill>
            </a:endParaRPr>
          </a:p>
        </p:txBody>
      </p:sp>
      <p:sp>
        <p:nvSpPr>
          <p:cNvPr id="103" name="Google Shape;103;p6"/>
          <p:cNvSpPr txBox="1"/>
          <p:nvPr/>
        </p:nvSpPr>
        <p:spPr>
          <a:xfrm>
            <a:off x="341675" y="1336525"/>
            <a:ext cx="6833100" cy="581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b="1" lang="pt-BR" sz="1200">
                <a:solidFill>
                  <a:srgbClr val="004FAB"/>
                </a:solidFill>
              </a:rPr>
              <a:t>Vírus mortal representa (nova) “ameaça grave” para a Ucrânia, alertam autoridades de saúde</a:t>
            </a:r>
            <a:endParaRPr b="1" sz="1200">
              <a:solidFill>
                <a:srgbClr val="004FAB"/>
              </a:solidFill>
            </a:endParaRPr>
          </a:p>
        </p:txBody>
      </p:sp>
      <p:sp>
        <p:nvSpPr>
          <p:cNvPr id="104" name="Google Shape;104;p6"/>
          <p:cNvSpPr txBox="1"/>
          <p:nvPr/>
        </p:nvSpPr>
        <p:spPr>
          <a:xfrm>
            <a:off x="385775" y="3444475"/>
            <a:ext cx="67449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14/10/2024</a:t>
            </a:r>
            <a:endParaRPr sz="1200">
              <a:solidFill>
                <a:srgbClr val="666666"/>
              </a:solidFill>
            </a:endParaRPr>
          </a:p>
          <a:p>
            <a:pPr indent="0" lvl="0" marL="0" rtl="0" algn="just">
              <a:spcBef>
                <a:spcPts val="1000"/>
              </a:spcBef>
              <a:spcAft>
                <a:spcPts val="1000"/>
              </a:spcAft>
              <a:buNone/>
            </a:pPr>
            <a:r>
              <a:t/>
            </a:r>
            <a:endParaRPr sz="800">
              <a:solidFill>
                <a:srgbClr val="666666"/>
              </a:solidFill>
            </a:endParaRPr>
          </a:p>
        </p:txBody>
      </p:sp>
      <p:sp>
        <p:nvSpPr>
          <p:cNvPr id="105" name="Google Shape;105;p6"/>
          <p:cNvSpPr txBox="1"/>
          <p:nvPr/>
        </p:nvSpPr>
        <p:spPr>
          <a:xfrm>
            <a:off x="3936575" y="3444467"/>
            <a:ext cx="3238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uFill>
                  <a:noFill/>
                </a:uFill>
                <a:hlinkClick r:id="rId3">
                  <a:extLst>
                    <a:ext uri="{A12FA001-AC4F-418D-AE19-62706E023703}">
                      <ahyp:hlinkClr val="tx"/>
                    </a:ext>
                  </a:extLst>
                </a:hlinkClick>
              </a:rPr>
              <a:t>Fonte:</a:t>
            </a:r>
            <a:r>
              <a:rPr b="1" lang="pt-BR" sz="1200">
                <a:solidFill>
                  <a:schemeClr val="hlink"/>
                </a:solidFill>
                <a:uFill>
                  <a:noFill/>
                </a:uFill>
                <a:hlinkClick r:id="rId4"/>
              </a:rPr>
              <a:t> </a:t>
            </a:r>
            <a:r>
              <a:rPr lang="pt-BR" sz="1200" u="sng">
                <a:solidFill>
                  <a:schemeClr val="hlink"/>
                </a:solidFill>
                <a:hlinkClick r:id="rId5"/>
              </a:rPr>
              <a:t>Executive</a:t>
            </a:r>
            <a:endParaRPr sz="1200" u="sng">
              <a:solidFill>
                <a:srgbClr val="004F9F"/>
              </a:solidFill>
            </a:endParaRPr>
          </a:p>
        </p:txBody>
      </p:sp>
      <p:cxnSp>
        <p:nvCxnSpPr>
          <p:cNvPr id="106" name="Google Shape;106;p6"/>
          <p:cNvCxnSpPr/>
          <p:nvPr/>
        </p:nvCxnSpPr>
        <p:spPr>
          <a:xfrm>
            <a:off x="359550" y="4224698"/>
            <a:ext cx="6840900" cy="0"/>
          </a:xfrm>
          <a:prstGeom prst="straightConnector1">
            <a:avLst/>
          </a:prstGeom>
          <a:noFill/>
          <a:ln cap="flat" cmpd="sng" w="38100">
            <a:solidFill>
              <a:srgbClr val="004F9F"/>
            </a:solidFill>
            <a:prstDash val="solid"/>
            <a:round/>
            <a:headEnd len="med" w="med" type="none"/>
            <a:tailEnd len="med" w="med" type="none"/>
          </a:ln>
        </p:spPr>
      </p:cxnSp>
      <p:sp>
        <p:nvSpPr>
          <p:cNvPr id="107" name="Google Shape;107;p6"/>
          <p:cNvSpPr txBox="1"/>
          <p:nvPr/>
        </p:nvSpPr>
        <p:spPr>
          <a:xfrm>
            <a:off x="359200" y="4302638"/>
            <a:ext cx="6833100" cy="369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b="1" lang="pt-BR" sz="1200">
                <a:solidFill>
                  <a:srgbClr val="004FAB"/>
                </a:solidFill>
              </a:rPr>
              <a:t>França aumenta nível de risco de gripe aviária</a:t>
            </a:r>
            <a:endParaRPr b="1" sz="1200">
              <a:solidFill>
                <a:srgbClr val="004FAB"/>
              </a:solidFill>
            </a:endParaRPr>
          </a:p>
        </p:txBody>
      </p:sp>
      <p:sp>
        <p:nvSpPr>
          <p:cNvPr id="108" name="Google Shape;108;p6"/>
          <p:cNvSpPr txBox="1"/>
          <p:nvPr/>
        </p:nvSpPr>
        <p:spPr>
          <a:xfrm>
            <a:off x="363450" y="6158625"/>
            <a:ext cx="68331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15/10/2024</a:t>
            </a:r>
            <a:endParaRPr sz="1200">
              <a:solidFill>
                <a:srgbClr val="666666"/>
              </a:solidFill>
            </a:endParaRPr>
          </a:p>
          <a:p>
            <a:pPr indent="0" lvl="0" marL="0" rtl="0" algn="just">
              <a:spcBef>
                <a:spcPts val="1000"/>
              </a:spcBef>
              <a:spcAft>
                <a:spcPts val="1000"/>
              </a:spcAft>
              <a:buNone/>
            </a:pPr>
            <a:r>
              <a:t/>
            </a:r>
            <a:endParaRPr sz="800">
              <a:solidFill>
                <a:srgbClr val="666666"/>
              </a:solidFill>
            </a:endParaRPr>
          </a:p>
        </p:txBody>
      </p:sp>
      <p:sp>
        <p:nvSpPr>
          <p:cNvPr id="109" name="Google Shape;109;p6"/>
          <p:cNvSpPr txBox="1"/>
          <p:nvPr/>
        </p:nvSpPr>
        <p:spPr>
          <a:xfrm>
            <a:off x="3924850" y="6121392"/>
            <a:ext cx="3238200" cy="3693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uFill>
                  <a:noFill/>
                </a:uFill>
                <a:hlinkClick r:id="rId6">
                  <a:extLst>
                    <a:ext uri="{A12FA001-AC4F-418D-AE19-62706E023703}">
                      <ahyp:hlinkClr val="tx"/>
                    </a:ext>
                  </a:extLst>
                </a:hlinkClick>
              </a:rPr>
              <a:t>Fonte:</a:t>
            </a:r>
            <a:r>
              <a:rPr b="1" lang="pt-BR" sz="1200">
                <a:solidFill>
                  <a:schemeClr val="hlink"/>
                </a:solidFill>
                <a:uFill>
                  <a:noFill/>
                </a:uFill>
                <a:hlinkClick r:id="rId7"/>
              </a:rPr>
              <a:t> </a:t>
            </a:r>
            <a:r>
              <a:rPr lang="pt-BR" sz="1200" u="sng">
                <a:solidFill>
                  <a:schemeClr val="hlink"/>
                </a:solidFill>
                <a:hlinkClick r:id="rId8"/>
              </a:rPr>
              <a:t>El Destape</a:t>
            </a:r>
            <a:endParaRPr sz="1200" u="sng">
              <a:solidFill>
                <a:srgbClr val="004F9F"/>
              </a:solidFill>
            </a:endParaRPr>
          </a:p>
        </p:txBody>
      </p:sp>
      <p:sp>
        <p:nvSpPr>
          <p:cNvPr id="110" name="Google Shape;110;p6"/>
          <p:cNvSpPr txBox="1"/>
          <p:nvPr/>
        </p:nvSpPr>
        <p:spPr>
          <a:xfrm>
            <a:off x="359200" y="4755800"/>
            <a:ext cx="6891900" cy="12930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Clr>
                <a:schemeClr val="dk1"/>
              </a:buClr>
              <a:buSzPts val="1100"/>
              <a:buFont typeface="Arial"/>
              <a:buNone/>
            </a:pPr>
            <a:r>
              <a:rPr lang="pt-BR" sz="1200">
                <a:solidFill>
                  <a:srgbClr val="666666"/>
                </a:solidFill>
              </a:rPr>
              <a:t>A França elevou o nível de risco da gripe aviária de “insignificante” para “moderado”, segundo um decreto publicado terça-feira no Diário Oficial, uma medida que irá reforçar as medidas de segurança em torno das explorações avícolas. Segundo o ministério, a mudança de estatuto está relacionada com o aumento do número de casos de gripe aviária de alta patogenicidade em vários países vizinhos, o que aumenta a possibilidade de aves migratórias transmitirem o vírus ao passarem por França.</a:t>
            </a:r>
            <a:endParaRPr sz="1200">
              <a:solidFill>
                <a:srgbClr val="666666"/>
              </a:solidFill>
            </a:endParaRPr>
          </a:p>
        </p:txBody>
      </p:sp>
      <p:sp>
        <p:nvSpPr>
          <p:cNvPr id="111" name="Google Shape;111;p6"/>
          <p:cNvSpPr txBox="1"/>
          <p:nvPr/>
        </p:nvSpPr>
        <p:spPr>
          <a:xfrm>
            <a:off x="376750" y="37406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Gerência de Doenças Endêmicas/ Coordenadoria de Controle de Vetores</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sp>
        <p:nvSpPr>
          <p:cNvPr id="112" name="Google Shape;112;p6"/>
          <p:cNvSpPr txBox="1"/>
          <p:nvPr/>
        </p:nvSpPr>
        <p:spPr>
          <a:xfrm>
            <a:off x="376750" y="6413350"/>
            <a:ext cx="6798000" cy="502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Gerência de Zoonoses/</a:t>
            </a:r>
            <a:r>
              <a:rPr lang="pt-BR" sz="1200">
                <a:solidFill>
                  <a:schemeClr val="dk2"/>
                </a:solidFill>
              </a:rPr>
              <a:t>Gerência de Influenza e Doenças Respiratórias</a:t>
            </a:r>
            <a:endParaRPr sz="1200">
              <a:solidFill>
                <a:schemeClr val="dk2"/>
              </a:solidFill>
            </a:endParaRPr>
          </a:p>
          <a:p>
            <a:pPr indent="0" lvl="0" marL="0" rtl="0" algn="just">
              <a:spcBef>
                <a:spcPts val="1000"/>
              </a:spcBef>
              <a:spcAft>
                <a:spcPts val="0"/>
              </a:spcAft>
              <a:buNone/>
            </a:pPr>
            <a:r>
              <a:t/>
            </a:r>
            <a:endParaRPr sz="1100">
              <a:solidFill>
                <a:srgbClr val="666666"/>
              </a:solidFill>
            </a:endParaRPr>
          </a:p>
          <a:p>
            <a:pPr indent="0" lvl="0" marL="0" rtl="0" algn="just">
              <a:spcBef>
                <a:spcPts val="1000"/>
              </a:spcBef>
              <a:spcAft>
                <a:spcPts val="0"/>
              </a:spcAft>
              <a:buNone/>
            </a:pPr>
            <a:r>
              <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pic>
        <p:nvPicPr>
          <p:cNvPr id="113" name="Google Shape;113;p6"/>
          <p:cNvPicPr preferRelativeResize="0"/>
          <p:nvPr/>
        </p:nvPicPr>
        <p:blipFill>
          <a:blip r:embed="rId9">
            <a:alphaModFix/>
          </a:blip>
          <a:stretch>
            <a:fillRect/>
          </a:stretch>
        </p:blipFill>
        <p:spPr>
          <a:xfrm>
            <a:off x="376750" y="1974200"/>
            <a:ext cx="1873250" cy="105369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7"/>
          <p:cNvSpPr txBox="1"/>
          <p:nvPr>
            <p:ph idx="12" type="sldNum"/>
          </p:nvPr>
        </p:nvSpPr>
        <p:spPr>
          <a:xfrm>
            <a:off x="6805382" y="100680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119" name="Google Shape;119;p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120" name="Google Shape;120;p7"/>
          <p:cNvSpPr txBox="1"/>
          <p:nvPr>
            <p:ph idx="2" type="subTitle"/>
          </p:nvPr>
        </p:nvSpPr>
        <p:spPr>
          <a:xfrm>
            <a:off x="830474" y="921150"/>
            <a:ext cx="6372300" cy="360000"/>
          </a:xfrm>
          <a:prstGeom prst="rect">
            <a:avLst/>
          </a:prstGeom>
          <a:gradFill>
            <a:gsLst>
              <a:gs pos="0">
                <a:srgbClr val="FFFFFF"/>
              </a:gs>
              <a:gs pos="100000">
                <a:srgbClr val="004F9F"/>
              </a:gs>
            </a:gsLst>
            <a:lin ang="10801400" scaled="0"/>
          </a:gradFill>
        </p:spPr>
        <p:txBody>
          <a:bodyPr anchorCtr="0" anchor="t"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b="0" lang="pt-BR">
                <a:solidFill>
                  <a:schemeClr val="lt1"/>
                </a:solidFill>
              </a:rPr>
              <a:t>NOTÍCIAS</a:t>
            </a:r>
            <a:r>
              <a:rPr lang="pt-BR">
                <a:solidFill>
                  <a:schemeClr val="lt1"/>
                </a:solidFill>
              </a:rPr>
              <a:t> NACIONAIS</a:t>
            </a:r>
            <a:endParaRPr b="1">
              <a:solidFill>
                <a:schemeClr val="lt1"/>
              </a:solidFill>
            </a:endParaRPr>
          </a:p>
        </p:txBody>
      </p:sp>
      <p:sp>
        <p:nvSpPr>
          <p:cNvPr id="121" name="Google Shape;121;p7"/>
          <p:cNvSpPr/>
          <p:nvPr/>
        </p:nvSpPr>
        <p:spPr>
          <a:xfrm>
            <a:off x="376750" y="828874"/>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2</a:t>
            </a:r>
            <a:endParaRPr b="1" sz="3600">
              <a:solidFill>
                <a:srgbClr val="004F9F"/>
              </a:solidFill>
            </a:endParaRPr>
          </a:p>
        </p:txBody>
      </p:sp>
      <p:sp>
        <p:nvSpPr>
          <p:cNvPr id="122" name="Google Shape;122;p7"/>
          <p:cNvSpPr txBox="1"/>
          <p:nvPr/>
        </p:nvSpPr>
        <p:spPr>
          <a:xfrm>
            <a:off x="365125" y="1423059"/>
            <a:ext cx="6973200" cy="369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b="1" lang="pt-BR" sz="1200">
                <a:solidFill>
                  <a:srgbClr val="004FA6"/>
                </a:solidFill>
              </a:rPr>
              <a:t>DF tem três casos confirmados de febre maculosa</a:t>
            </a:r>
            <a:endParaRPr b="1" sz="1200">
              <a:solidFill>
                <a:srgbClr val="004FA6"/>
              </a:solidFill>
            </a:endParaRPr>
          </a:p>
        </p:txBody>
      </p:sp>
      <p:sp>
        <p:nvSpPr>
          <p:cNvPr id="123" name="Google Shape;123;p7"/>
          <p:cNvSpPr txBox="1"/>
          <p:nvPr/>
        </p:nvSpPr>
        <p:spPr>
          <a:xfrm>
            <a:off x="2260175" y="1962625"/>
            <a:ext cx="4942500" cy="1108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pt-BR" sz="1200">
                <a:solidFill>
                  <a:srgbClr val="666666"/>
                </a:solidFill>
              </a:rPr>
              <a:t>Três casos de febre maculosa foram registrados no DF neste ano. Segundo a Secretaria de Saúde do Distrito Federal (SES-DF), desde janeiro deste ano, foram registrados na região 58 casos possíveis da doença transmitida pelo carrapato-estrela. Deste número, 42 foram descartados e 13 estão sendo investigados.</a:t>
            </a:r>
            <a:endParaRPr sz="1200">
              <a:solidFill>
                <a:srgbClr val="666666"/>
              </a:solidFill>
            </a:endParaRPr>
          </a:p>
        </p:txBody>
      </p:sp>
      <p:sp>
        <p:nvSpPr>
          <p:cNvPr id="124" name="Google Shape;124;p7"/>
          <p:cNvSpPr txBox="1"/>
          <p:nvPr/>
        </p:nvSpPr>
        <p:spPr>
          <a:xfrm>
            <a:off x="2250000" y="4750275"/>
            <a:ext cx="4942500" cy="11082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Clr>
                <a:schemeClr val="dk1"/>
              </a:buClr>
              <a:buSzPts val="1100"/>
              <a:buFont typeface="Arial"/>
              <a:buNone/>
            </a:pPr>
            <a:r>
              <a:rPr lang="pt-BR" sz="1200">
                <a:solidFill>
                  <a:srgbClr val="666666"/>
                </a:solidFill>
              </a:rPr>
              <a:t>De 2021 a outubro de 2024 mais de 2.700 pessoas buscaram atendimento no Hospital João XXIII, na região hospitalar de Belo Horizonte, por intoxicação por paracetamol. Os números podem inclusive ser maiores, já que existe uma grande subnotificação dos casos.</a:t>
            </a:r>
            <a:endParaRPr sz="1200">
              <a:solidFill>
                <a:srgbClr val="666666"/>
              </a:solidFill>
            </a:endParaRPr>
          </a:p>
        </p:txBody>
      </p:sp>
      <p:sp>
        <p:nvSpPr>
          <p:cNvPr id="125" name="Google Shape;125;p7"/>
          <p:cNvSpPr txBox="1"/>
          <p:nvPr/>
        </p:nvSpPr>
        <p:spPr>
          <a:xfrm>
            <a:off x="365125" y="4159625"/>
            <a:ext cx="6840000" cy="3693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None/>
            </a:pPr>
            <a:r>
              <a:rPr b="1" lang="pt-BR" sz="1200">
                <a:solidFill>
                  <a:srgbClr val="004FA6"/>
                </a:solidFill>
              </a:rPr>
              <a:t>Quase 3 mil pessoas são intoxicadas por paracetamol nos últimos três anos em MG</a:t>
            </a:r>
            <a:endParaRPr b="1" sz="1200">
              <a:solidFill>
                <a:srgbClr val="004FA6"/>
              </a:solidFill>
            </a:endParaRPr>
          </a:p>
        </p:txBody>
      </p:sp>
      <p:cxnSp>
        <p:nvCxnSpPr>
          <p:cNvPr id="126" name="Google Shape;126;p7"/>
          <p:cNvCxnSpPr/>
          <p:nvPr/>
        </p:nvCxnSpPr>
        <p:spPr>
          <a:xfrm>
            <a:off x="360000" y="4154586"/>
            <a:ext cx="6840900" cy="0"/>
          </a:xfrm>
          <a:prstGeom prst="straightConnector1">
            <a:avLst/>
          </a:prstGeom>
          <a:noFill/>
          <a:ln cap="flat" cmpd="sng" w="38100">
            <a:solidFill>
              <a:srgbClr val="004F9F"/>
            </a:solidFill>
            <a:prstDash val="solid"/>
            <a:round/>
            <a:headEnd len="med" w="med" type="none"/>
            <a:tailEnd len="med" w="med" type="none"/>
          </a:ln>
        </p:spPr>
      </p:cxnSp>
      <p:sp>
        <p:nvSpPr>
          <p:cNvPr id="127" name="Google Shape;127;p7"/>
          <p:cNvSpPr txBox="1"/>
          <p:nvPr/>
        </p:nvSpPr>
        <p:spPr>
          <a:xfrm>
            <a:off x="370275" y="3242725"/>
            <a:ext cx="2242500" cy="477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14/10/2024</a:t>
            </a:r>
            <a:endParaRPr sz="1200">
              <a:solidFill>
                <a:srgbClr val="666666"/>
              </a:solidFill>
            </a:endParaRPr>
          </a:p>
          <a:p>
            <a:pPr indent="0" lvl="0" marL="0" rtl="0" algn="just">
              <a:spcBef>
                <a:spcPts val="1000"/>
              </a:spcBef>
              <a:spcAft>
                <a:spcPts val="1000"/>
              </a:spcAft>
              <a:buNone/>
            </a:pPr>
            <a:r>
              <a:t/>
            </a:r>
            <a:endParaRPr sz="800">
              <a:solidFill>
                <a:srgbClr val="666666"/>
              </a:solidFill>
            </a:endParaRPr>
          </a:p>
        </p:txBody>
      </p:sp>
      <p:sp>
        <p:nvSpPr>
          <p:cNvPr id="128" name="Google Shape;128;p7"/>
          <p:cNvSpPr txBox="1"/>
          <p:nvPr/>
        </p:nvSpPr>
        <p:spPr>
          <a:xfrm>
            <a:off x="3990575" y="3245000"/>
            <a:ext cx="3201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3"/>
              </a:rPr>
              <a:t>Brasília</a:t>
            </a:r>
            <a:endParaRPr sz="1200">
              <a:solidFill>
                <a:srgbClr val="004F9F"/>
              </a:solidFill>
            </a:endParaRPr>
          </a:p>
        </p:txBody>
      </p:sp>
      <p:sp>
        <p:nvSpPr>
          <p:cNvPr id="129" name="Google Shape;129;p7"/>
          <p:cNvSpPr txBox="1"/>
          <p:nvPr/>
        </p:nvSpPr>
        <p:spPr>
          <a:xfrm>
            <a:off x="345750" y="5993825"/>
            <a:ext cx="6840900" cy="585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1000"/>
              </a:spcAft>
              <a:buNone/>
            </a:pPr>
            <a:r>
              <a:rPr b="1" lang="pt-BR" sz="1200">
                <a:solidFill>
                  <a:srgbClr val="666666"/>
                </a:solidFill>
              </a:rPr>
              <a:t>Data da notícia: </a:t>
            </a:r>
            <a:r>
              <a:rPr lang="pt-BR" sz="1200">
                <a:solidFill>
                  <a:srgbClr val="666666"/>
                </a:solidFill>
              </a:rPr>
              <a:t>15/10/2024</a:t>
            </a:r>
            <a:endParaRPr sz="800">
              <a:solidFill>
                <a:srgbClr val="666666"/>
              </a:solidFill>
            </a:endParaRPr>
          </a:p>
        </p:txBody>
      </p:sp>
      <p:sp>
        <p:nvSpPr>
          <p:cNvPr id="130" name="Google Shape;130;p7"/>
          <p:cNvSpPr txBox="1"/>
          <p:nvPr/>
        </p:nvSpPr>
        <p:spPr>
          <a:xfrm>
            <a:off x="3990575" y="6019950"/>
            <a:ext cx="3238200" cy="738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4"/>
              </a:rPr>
              <a:t>Mazumbinho.com</a:t>
            </a:r>
            <a:endParaRPr sz="1200">
              <a:solidFill>
                <a:srgbClr val="004F9F"/>
              </a:solidFill>
            </a:endParaRPr>
          </a:p>
          <a:p>
            <a:pPr indent="0" lvl="0" marL="0" rtl="0" algn="r">
              <a:spcBef>
                <a:spcPts val="0"/>
              </a:spcBef>
              <a:spcAft>
                <a:spcPts val="0"/>
              </a:spcAft>
              <a:buNone/>
            </a:pPr>
            <a:r>
              <a:t/>
            </a:r>
            <a:endParaRPr b="1" sz="1200">
              <a:solidFill>
                <a:srgbClr val="666666"/>
              </a:solidFill>
            </a:endParaRPr>
          </a:p>
          <a:p>
            <a:pPr indent="0" lvl="0" marL="0" rtl="0" algn="r">
              <a:spcBef>
                <a:spcPts val="0"/>
              </a:spcBef>
              <a:spcAft>
                <a:spcPts val="0"/>
              </a:spcAft>
              <a:buNone/>
            </a:pPr>
            <a:r>
              <a:t/>
            </a:r>
            <a:endParaRPr sz="1200">
              <a:solidFill>
                <a:srgbClr val="666666"/>
              </a:solidFill>
            </a:endParaRPr>
          </a:p>
        </p:txBody>
      </p:sp>
      <p:sp>
        <p:nvSpPr>
          <p:cNvPr id="131" name="Google Shape;131;p7"/>
          <p:cNvSpPr txBox="1"/>
          <p:nvPr/>
        </p:nvSpPr>
        <p:spPr>
          <a:xfrm>
            <a:off x="2248625" y="7473125"/>
            <a:ext cx="4942500" cy="14775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Clr>
                <a:schemeClr val="dk1"/>
              </a:buClr>
              <a:buSzPts val="1100"/>
              <a:buFont typeface="Arial"/>
              <a:buNone/>
            </a:pPr>
            <a:r>
              <a:rPr lang="pt-BR" sz="1200">
                <a:solidFill>
                  <a:srgbClr val="666666"/>
                </a:solidFill>
              </a:rPr>
              <a:t>Pelo menos 22 pacientes estão sendo monitorados no Hospital João XXIII, na região Centro-Sul de Belo Horizonte, sob suspeita de infecção pelo superfungo Candida Auris, conforme informaram a Secretaria de Estado de Saúde (SES-MG) e a Fundação Hospitalar do Estado de Minas Gerais (Fhemig) nesta terça-feira (15). Na capital, dois novos casos de contaminação pelo superfungo foram confirmados pela prefeitura da capital.</a:t>
            </a:r>
            <a:endParaRPr sz="1200">
              <a:solidFill>
                <a:srgbClr val="666666"/>
              </a:solidFill>
            </a:endParaRPr>
          </a:p>
        </p:txBody>
      </p:sp>
      <p:sp>
        <p:nvSpPr>
          <p:cNvPr id="132" name="Google Shape;132;p7"/>
          <p:cNvSpPr txBox="1"/>
          <p:nvPr/>
        </p:nvSpPr>
        <p:spPr>
          <a:xfrm>
            <a:off x="362988" y="6892888"/>
            <a:ext cx="6840000" cy="5541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None/>
            </a:pPr>
            <a:r>
              <a:rPr b="1" lang="pt-BR" sz="1200">
                <a:solidFill>
                  <a:srgbClr val="004FA6"/>
                </a:solidFill>
              </a:rPr>
              <a:t>Hospital João XXIII monitora mais de 20 pessoas suspeitas de infecção por superfungo Candida auris</a:t>
            </a:r>
            <a:endParaRPr b="1" sz="1200">
              <a:solidFill>
                <a:srgbClr val="004FA6"/>
              </a:solidFill>
            </a:endParaRPr>
          </a:p>
        </p:txBody>
      </p:sp>
      <p:cxnSp>
        <p:nvCxnSpPr>
          <p:cNvPr id="133" name="Google Shape;133;p7"/>
          <p:cNvCxnSpPr/>
          <p:nvPr/>
        </p:nvCxnSpPr>
        <p:spPr>
          <a:xfrm>
            <a:off x="357863" y="6887848"/>
            <a:ext cx="6840900" cy="0"/>
          </a:xfrm>
          <a:prstGeom prst="straightConnector1">
            <a:avLst/>
          </a:prstGeom>
          <a:noFill/>
          <a:ln cap="flat" cmpd="sng" w="38100">
            <a:solidFill>
              <a:srgbClr val="004F9F"/>
            </a:solidFill>
            <a:prstDash val="solid"/>
            <a:round/>
            <a:headEnd len="med" w="med" type="none"/>
            <a:tailEnd len="med" w="med" type="none"/>
          </a:ln>
        </p:spPr>
      </p:cxnSp>
      <p:sp>
        <p:nvSpPr>
          <p:cNvPr id="134" name="Google Shape;134;p7"/>
          <p:cNvSpPr txBox="1"/>
          <p:nvPr/>
        </p:nvSpPr>
        <p:spPr>
          <a:xfrm>
            <a:off x="343613" y="8991063"/>
            <a:ext cx="6840900" cy="585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1000"/>
              </a:spcAft>
              <a:buNone/>
            </a:pPr>
            <a:r>
              <a:rPr b="1" lang="pt-BR" sz="1200">
                <a:solidFill>
                  <a:srgbClr val="666666"/>
                </a:solidFill>
              </a:rPr>
              <a:t>Data da notícia: </a:t>
            </a:r>
            <a:r>
              <a:rPr lang="pt-BR" sz="1200">
                <a:solidFill>
                  <a:srgbClr val="666666"/>
                </a:solidFill>
              </a:rPr>
              <a:t>15/10/2024</a:t>
            </a:r>
            <a:endParaRPr sz="800">
              <a:solidFill>
                <a:srgbClr val="666666"/>
              </a:solidFill>
            </a:endParaRPr>
          </a:p>
        </p:txBody>
      </p:sp>
      <p:sp>
        <p:nvSpPr>
          <p:cNvPr id="135" name="Google Shape;135;p7"/>
          <p:cNvSpPr txBox="1"/>
          <p:nvPr/>
        </p:nvSpPr>
        <p:spPr>
          <a:xfrm>
            <a:off x="3988438" y="8981813"/>
            <a:ext cx="3238200" cy="738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5"/>
              </a:rPr>
              <a:t>Hoje em  Dia</a:t>
            </a:r>
            <a:endParaRPr sz="1200">
              <a:solidFill>
                <a:srgbClr val="004F9F"/>
              </a:solidFill>
            </a:endParaRPr>
          </a:p>
          <a:p>
            <a:pPr indent="0" lvl="0" marL="0" rtl="0" algn="r">
              <a:spcBef>
                <a:spcPts val="0"/>
              </a:spcBef>
              <a:spcAft>
                <a:spcPts val="0"/>
              </a:spcAft>
              <a:buNone/>
            </a:pPr>
            <a:r>
              <a:t/>
            </a:r>
            <a:endParaRPr b="1" sz="1200">
              <a:solidFill>
                <a:srgbClr val="666666"/>
              </a:solidFill>
            </a:endParaRPr>
          </a:p>
          <a:p>
            <a:pPr indent="0" lvl="0" marL="0" rtl="0" algn="r">
              <a:spcBef>
                <a:spcPts val="0"/>
              </a:spcBef>
              <a:spcAft>
                <a:spcPts val="0"/>
              </a:spcAft>
              <a:buNone/>
            </a:pPr>
            <a:r>
              <a:t/>
            </a:r>
            <a:endParaRPr sz="1200">
              <a:solidFill>
                <a:srgbClr val="666666"/>
              </a:solidFill>
            </a:endParaRPr>
          </a:p>
        </p:txBody>
      </p:sp>
      <p:sp>
        <p:nvSpPr>
          <p:cNvPr id="136" name="Google Shape;136;p7"/>
          <p:cNvSpPr txBox="1"/>
          <p:nvPr/>
        </p:nvSpPr>
        <p:spPr>
          <a:xfrm>
            <a:off x="376750" y="35882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Gerência de Zoonoses</a:t>
            </a:r>
            <a:endParaRPr sz="1100">
              <a:solidFill>
                <a:srgbClr val="666666"/>
              </a:solidFill>
            </a:endParaRPr>
          </a:p>
          <a:p>
            <a:pPr indent="0" lvl="0" marL="0" rtl="0" algn="just">
              <a:spcBef>
                <a:spcPts val="1000"/>
              </a:spcBef>
              <a:spcAft>
                <a:spcPts val="0"/>
              </a:spcAft>
              <a:buNone/>
            </a:pPr>
            <a:r>
              <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sp>
        <p:nvSpPr>
          <p:cNvPr id="137" name="Google Shape;137;p7"/>
          <p:cNvSpPr txBox="1"/>
          <p:nvPr/>
        </p:nvSpPr>
        <p:spPr>
          <a:xfrm>
            <a:off x="376750" y="63314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Coordenadoria de Assistência Farmacêutica/ Gerência dos Núcleos de Vigilância Epidemiológica Hospitalares</a:t>
            </a:r>
            <a:endParaRPr sz="1100">
              <a:solidFill>
                <a:srgbClr val="666666"/>
              </a:solidFill>
            </a:endParaRPr>
          </a:p>
          <a:p>
            <a:pPr indent="0" lvl="0" marL="0" rtl="0" algn="just">
              <a:spcBef>
                <a:spcPts val="1000"/>
              </a:spcBef>
              <a:spcAft>
                <a:spcPts val="0"/>
              </a:spcAft>
              <a:buNone/>
            </a:pPr>
            <a:r>
              <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sp>
        <p:nvSpPr>
          <p:cNvPr id="138" name="Google Shape;138;p7"/>
          <p:cNvSpPr txBox="1"/>
          <p:nvPr/>
        </p:nvSpPr>
        <p:spPr>
          <a:xfrm>
            <a:off x="376750" y="93794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Gerência dos Núcleos de Vigilância Epidemiológica Hospitalares/ Coordenadoria de Vigilância Sanitária</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pic>
        <p:nvPicPr>
          <p:cNvPr id="139" name="Google Shape;139;p7"/>
          <p:cNvPicPr preferRelativeResize="0"/>
          <p:nvPr/>
        </p:nvPicPr>
        <p:blipFill>
          <a:blip r:embed="rId6">
            <a:alphaModFix/>
          </a:blip>
          <a:stretch>
            <a:fillRect/>
          </a:stretch>
        </p:blipFill>
        <p:spPr>
          <a:xfrm>
            <a:off x="352500" y="1944750"/>
            <a:ext cx="1897500" cy="1136470"/>
          </a:xfrm>
          <a:prstGeom prst="rect">
            <a:avLst/>
          </a:prstGeom>
          <a:noFill/>
          <a:ln>
            <a:noFill/>
          </a:ln>
        </p:spPr>
      </p:pic>
      <p:pic>
        <p:nvPicPr>
          <p:cNvPr id="140" name="Google Shape;140;p7"/>
          <p:cNvPicPr preferRelativeResize="0"/>
          <p:nvPr/>
        </p:nvPicPr>
        <p:blipFill>
          <a:blip r:embed="rId7">
            <a:alphaModFix/>
          </a:blip>
          <a:stretch>
            <a:fillRect/>
          </a:stretch>
        </p:blipFill>
        <p:spPr>
          <a:xfrm>
            <a:off x="363000" y="4639250"/>
            <a:ext cx="1885625" cy="1257083"/>
          </a:xfrm>
          <a:prstGeom prst="rect">
            <a:avLst/>
          </a:prstGeom>
          <a:noFill/>
          <a:ln>
            <a:noFill/>
          </a:ln>
        </p:spPr>
      </p:pic>
      <p:pic>
        <p:nvPicPr>
          <p:cNvPr id="141" name="Google Shape;141;p7"/>
          <p:cNvPicPr preferRelativeResize="0"/>
          <p:nvPr/>
        </p:nvPicPr>
        <p:blipFill>
          <a:blip r:embed="rId8">
            <a:alphaModFix/>
          </a:blip>
          <a:stretch>
            <a:fillRect/>
          </a:stretch>
        </p:blipFill>
        <p:spPr>
          <a:xfrm>
            <a:off x="365125" y="7675594"/>
            <a:ext cx="1890775" cy="9453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8"/>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147" name="Google Shape;147;p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148" name="Google Shape;148;p8"/>
          <p:cNvSpPr txBox="1"/>
          <p:nvPr>
            <p:ph idx="2" type="subTitle"/>
          </p:nvPr>
        </p:nvSpPr>
        <p:spPr>
          <a:xfrm>
            <a:off x="830474" y="921150"/>
            <a:ext cx="6372300" cy="360000"/>
          </a:xfrm>
          <a:prstGeom prst="rect">
            <a:avLst/>
          </a:prstGeom>
          <a:gradFill>
            <a:gsLst>
              <a:gs pos="0">
                <a:srgbClr val="FFFFFF"/>
              </a:gs>
              <a:gs pos="100000">
                <a:srgbClr val="004F9F"/>
              </a:gs>
            </a:gsLst>
            <a:lin ang="10801400" scaled="0"/>
          </a:gradFill>
        </p:spPr>
        <p:txBody>
          <a:bodyPr anchorCtr="0" anchor="t"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b="0" lang="pt-BR">
                <a:solidFill>
                  <a:schemeClr val="lt1"/>
                </a:solidFill>
              </a:rPr>
              <a:t>NOTÍCIAS</a:t>
            </a:r>
            <a:r>
              <a:rPr lang="pt-BR">
                <a:solidFill>
                  <a:schemeClr val="lt1"/>
                </a:solidFill>
              </a:rPr>
              <a:t> ESTADUAIS</a:t>
            </a:r>
            <a:endParaRPr b="1">
              <a:solidFill>
                <a:schemeClr val="lt1"/>
              </a:solidFill>
            </a:endParaRPr>
          </a:p>
        </p:txBody>
      </p:sp>
      <p:sp>
        <p:nvSpPr>
          <p:cNvPr id="149" name="Google Shape;149;p8"/>
          <p:cNvSpPr/>
          <p:nvPr/>
        </p:nvSpPr>
        <p:spPr>
          <a:xfrm>
            <a:off x="376750" y="828874"/>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3</a:t>
            </a:r>
            <a:endParaRPr b="1" sz="3600">
              <a:solidFill>
                <a:srgbClr val="004F9F"/>
              </a:solidFill>
            </a:endParaRPr>
          </a:p>
        </p:txBody>
      </p:sp>
      <p:sp>
        <p:nvSpPr>
          <p:cNvPr id="150" name="Google Shape;150;p8"/>
          <p:cNvSpPr txBox="1"/>
          <p:nvPr/>
        </p:nvSpPr>
        <p:spPr>
          <a:xfrm>
            <a:off x="389700" y="1464475"/>
            <a:ext cx="6781500" cy="369300"/>
          </a:xfrm>
          <a:prstGeom prst="rect">
            <a:avLst/>
          </a:prstGeom>
          <a:noFill/>
          <a:ln>
            <a:noFill/>
          </a:ln>
        </p:spPr>
        <p:txBody>
          <a:bodyPr anchorCtr="0" anchor="t" bIns="91425" lIns="91425" spcFirstLastPara="1" rIns="91425" wrap="square" tIns="91425">
            <a:spAutoFit/>
          </a:bodyPr>
          <a:lstStyle/>
          <a:p>
            <a:pPr indent="0" lvl="0" marL="0" rtl="0" algn="just">
              <a:spcBef>
                <a:spcPts val="1200"/>
              </a:spcBef>
              <a:spcAft>
                <a:spcPts val="1200"/>
              </a:spcAft>
              <a:buClr>
                <a:schemeClr val="dk1"/>
              </a:buClr>
              <a:buSzPts val="1100"/>
              <a:buFont typeface="Arial"/>
              <a:buNone/>
            </a:pPr>
            <a:r>
              <a:rPr b="1" lang="pt-BR" sz="1200">
                <a:solidFill>
                  <a:srgbClr val="004FA6"/>
                </a:solidFill>
              </a:rPr>
              <a:t>Transplantes de órgãos nunca testaram positivo para HIV em MS</a:t>
            </a:r>
            <a:endParaRPr b="1" sz="1700">
              <a:solidFill>
                <a:srgbClr val="004FA6"/>
              </a:solidFill>
            </a:endParaRPr>
          </a:p>
        </p:txBody>
      </p:sp>
      <p:sp>
        <p:nvSpPr>
          <p:cNvPr id="151" name="Google Shape;151;p8"/>
          <p:cNvSpPr txBox="1"/>
          <p:nvPr/>
        </p:nvSpPr>
        <p:spPr>
          <a:xfrm>
            <a:off x="360900" y="1864700"/>
            <a:ext cx="6840000" cy="1644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Clr>
                <a:schemeClr val="dk1"/>
              </a:buClr>
              <a:buSzPts val="1100"/>
              <a:buFont typeface="Arial"/>
              <a:buNone/>
            </a:pPr>
            <a:r>
              <a:rPr lang="pt-BR" sz="1200">
                <a:solidFill>
                  <a:srgbClr val="666666"/>
                </a:solidFill>
              </a:rPr>
              <a:t>Diferente do ocorrido no Rio de Janeiro, em que seis pacientes receberam órgãos e testaram positivo para HIV, algo que nunca ocorreu no país, em Mato Grosso do Sul, com 25 anos de atuação da Central Estadual de Transplantes, não houve nenhum caso. Segundo a secretária da Central Estadual de Transplantes, Claire Carmen Miozzo (CET/MS), explicou ao Correio do Estado com um sistema de testagem robusto, que passa  pela testagem sorológica exclusivamente pelo Centro de Hematologia e Hemoterapia de Mato Grosso do Sul (Hemosul), demonstra que o trabalho funciona.</a:t>
            </a:r>
            <a:endParaRPr sz="1200">
              <a:solidFill>
                <a:srgbClr val="666666"/>
              </a:solidFill>
            </a:endParaRPr>
          </a:p>
        </p:txBody>
      </p:sp>
      <p:cxnSp>
        <p:nvCxnSpPr>
          <p:cNvPr id="152" name="Google Shape;152;p8"/>
          <p:cNvCxnSpPr/>
          <p:nvPr/>
        </p:nvCxnSpPr>
        <p:spPr>
          <a:xfrm>
            <a:off x="360000" y="4158335"/>
            <a:ext cx="6840900" cy="0"/>
          </a:xfrm>
          <a:prstGeom prst="straightConnector1">
            <a:avLst/>
          </a:prstGeom>
          <a:noFill/>
          <a:ln cap="flat" cmpd="sng" w="38100">
            <a:solidFill>
              <a:srgbClr val="004F9F"/>
            </a:solidFill>
            <a:prstDash val="solid"/>
            <a:round/>
            <a:headEnd len="med" w="med" type="none"/>
            <a:tailEnd len="med" w="med" type="none"/>
          </a:ln>
        </p:spPr>
      </p:cxnSp>
      <p:sp>
        <p:nvSpPr>
          <p:cNvPr id="153" name="Google Shape;153;p8"/>
          <p:cNvSpPr txBox="1"/>
          <p:nvPr/>
        </p:nvSpPr>
        <p:spPr>
          <a:xfrm>
            <a:off x="367725" y="3456476"/>
            <a:ext cx="6840000" cy="338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18/10/2024</a:t>
            </a:r>
            <a:endParaRPr sz="1200">
              <a:solidFill>
                <a:srgbClr val="666666"/>
              </a:solidFill>
            </a:endParaRPr>
          </a:p>
          <a:p>
            <a:pPr indent="0" lvl="0" marL="0" rtl="0" algn="just">
              <a:spcBef>
                <a:spcPts val="1000"/>
              </a:spcBef>
              <a:spcAft>
                <a:spcPts val="1000"/>
              </a:spcAft>
              <a:buNone/>
            </a:pPr>
            <a:r>
              <a:t/>
            </a:r>
            <a:endParaRPr sz="800">
              <a:solidFill>
                <a:srgbClr val="666666"/>
              </a:solidFill>
            </a:endParaRPr>
          </a:p>
        </p:txBody>
      </p:sp>
      <p:sp>
        <p:nvSpPr>
          <p:cNvPr id="154" name="Google Shape;154;p8"/>
          <p:cNvSpPr txBox="1"/>
          <p:nvPr/>
        </p:nvSpPr>
        <p:spPr>
          <a:xfrm>
            <a:off x="3969525" y="3413634"/>
            <a:ext cx="3238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3"/>
              </a:rPr>
              <a:t>Metrópole-MS</a:t>
            </a:r>
            <a:endParaRPr sz="1200">
              <a:solidFill>
                <a:srgbClr val="004F9F"/>
              </a:solidFill>
            </a:endParaRPr>
          </a:p>
        </p:txBody>
      </p:sp>
      <p:sp>
        <p:nvSpPr>
          <p:cNvPr id="155" name="Google Shape;155;p8"/>
          <p:cNvSpPr txBox="1"/>
          <p:nvPr/>
        </p:nvSpPr>
        <p:spPr>
          <a:xfrm>
            <a:off x="2250000" y="4681300"/>
            <a:ext cx="4950000" cy="143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Clr>
                <a:schemeClr val="dk1"/>
              </a:buClr>
              <a:buSzPts val="1100"/>
              <a:buFont typeface="Arial"/>
              <a:buNone/>
            </a:pPr>
            <a:r>
              <a:rPr lang="pt-BR" sz="1200">
                <a:solidFill>
                  <a:srgbClr val="666666"/>
                </a:solidFill>
              </a:rPr>
              <a:t>A Coordenação de Emergências em Saúde Pública emitiu, neste mês, alerta sobre o monitoramento de casos de hepatite A. Até setembro deste ano, foram registrados nove casos em Campo Grande, e um caso em Dourados. O aumento dos casos, especialmente na capital, levanta preocupações sobre a transmissão da doença, que não apresentou registro ativo no ano anterior.</a:t>
            </a:r>
            <a:endParaRPr sz="1200">
              <a:solidFill>
                <a:srgbClr val="666666"/>
              </a:solidFill>
            </a:endParaRPr>
          </a:p>
        </p:txBody>
      </p:sp>
      <p:sp>
        <p:nvSpPr>
          <p:cNvPr id="156" name="Google Shape;156;p8"/>
          <p:cNvSpPr txBox="1"/>
          <p:nvPr/>
        </p:nvSpPr>
        <p:spPr>
          <a:xfrm>
            <a:off x="385000" y="4243548"/>
            <a:ext cx="6781500" cy="3693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1200"/>
              </a:spcBef>
              <a:spcAft>
                <a:spcPts val="1200"/>
              </a:spcAft>
              <a:buNone/>
            </a:pPr>
            <a:r>
              <a:rPr b="1" lang="pt-BR" sz="1200">
                <a:solidFill>
                  <a:srgbClr val="004FA6"/>
                </a:solidFill>
              </a:rPr>
              <a:t>Jovens de 20 a 34 anos têm a maior incidência de hepatite na Capital </a:t>
            </a:r>
            <a:endParaRPr b="1" sz="1200">
              <a:solidFill>
                <a:srgbClr val="004FA6"/>
              </a:solidFill>
            </a:endParaRPr>
          </a:p>
        </p:txBody>
      </p:sp>
      <p:sp>
        <p:nvSpPr>
          <p:cNvPr id="157" name="Google Shape;157;p8"/>
          <p:cNvSpPr txBox="1"/>
          <p:nvPr/>
        </p:nvSpPr>
        <p:spPr>
          <a:xfrm>
            <a:off x="373500" y="6054862"/>
            <a:ext cx="6660600" cy="539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19/10/2024</a:t>
            </a:r>
            <a:endParaRPr sz="1200">
              <a:solidFill>
                <a:srgbClr val="666666"/>
              </a:solidFill>
            </a:endParaRPr>
          </a:p>
          <a:p>
            <a:pPr indent="0" lvl="0" marL="0" rtl="0" algn="just">
              <a:spcBef>
                <a:spcPts val="1000"/>
              </a:spcBef>
              <a:spcAft>
                <a:spcPts val="1000"/>
              </a:spcAft>
              <a:buNone/>
            </a:pPr>
            <a:r>
              <a:t/>
            </a:r>
            <a:endParaRPr sz="800">
              <a:solidFill>
                <a:srgbClr val="666666"/>
              </a:solidFill>
            </a:endParaRPr>
          </a:p>
        </p:txBody>
      </p:sp>
      <p:sp>
        <p:nvSpPr>
          <p:cNvPr id="158" name="Google Shape;158;p8"/>
          <p:cNvSpPr txBox="1"/>
          <p:nvPr/>
        </p:nvSpPr>
        <p:spPr>
          <a:xfrm>
            <a:off x="3337225" y="6032350"/>
            <a:ext cx="38628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chemeClr val="hlink"/>
                </a:solidFill>
                <a:hlinkClick r:id="rId4"/>
              </a:rPr>
              <a:t>Campo Grande News</a:t>
            </a:r>
            <a:endParaRPr sz="1200">
              <a:solidFill>
                <a:srgbClr val="004F9F"/>
              </a:solidFill>
            </a:endParaRPr>
          </a:p>
        </p:txBody>
      </p:sp>
      <p:sp>
        <p:nvSpPr>
          <p:cNvPr id="159" name="Google Shape;159;p8"/>
          <p:cNvSpPr txBox="1"/>
          <p:nvPr/>
        </p:nvSpPr>
        <p:spPr>
          <a:xfrm>
            <a:off x="376750" y="38168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Gerência de IST-AIDS e Hepatites Virais</a:t>
            </a:r>
            <a:endParaRPr sz="1100">
              <a:solidFill>
                <a:srgbClr val="666666"/>
              </a:solidFill>
            </a:endParaRPr>
          </a:p>
          <a:p>
            <a:pPr indent="0" lvl="0" marL="0" rtl="0" algn="just">
              <a:spcBef>
                <a:spcPts val="1000"/>
              </a:spcBef>
              <a:spcAft>
                <a:spcPts val="0"/>
              </a:spcAft>
              <a:buNone/>
            </a:pPr>
            <a:r>
              <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sp>
        <p:nvSpPr>
          <p:cNvPr id="160" name="Google Shape;160;p8"/>
          <p:cNvSpPr txBox="1"/>
          <p:nvPr/>
        </p:nvSpPr>
        <p:spPr>
          <a:xfrm>
            <a:off x="300550" y="6331475"/>
            <a:ext cx="6798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100">
                <a:solidFill>
                  <a:srgbClr val="666666"/>
                </a:solidFill>
              </a:rPr>
              <a:t>Encaminhamento: </a:t>
            </a:r>
            <a:r>
              <a:rPr lang="pt-BR" sz="1100">
                <a:solidFill>
                  <a:srgbClr val="666666"/>
                </a:solidFill>
              </a:rPr>
              <a:t>Encaminhado alerta de rumor para Gerência de IST-AIDS e Hepatites Virais/ Gerência  de Doenças de Transmissão Hídrica e Alimentar</a:t>
            </a:r>
            <a:endParaRPr sz="1100">
              <a:solidFill>
                <a:srgbClr val="666666"/>
              </a:solidFill>
            </a:endParaRPr>
          </a:p>
          <a:p>
            <a:pPr indent="0" lvl="0" marL="0" rtl="0" algn="just">
              <a:spcBef>
                <a:spcPts val="1000"/>
              </a:spcBef>
              <a:spcAft>
                <a:spcPts val="0"/>
              </a:spcAft>
              <a:buNone/>
            </a:pPr>
            <a:r>
              <a:t/>
            </a:r>
            <a:endParaRPr sz="1100">
              <a:solidFill>
                <a:srgbClr val="666666"/>
              </a:solidFill>
            </a:endParaRPr>
          </a:p>
          <a:p>
            <a:pPr indent="0" lvl="0" marL="0" rtl="0" algn="just">
              <a:spcBef>
                <a:spcPts val="1000"/>
              </a:spcBef>
              <a:spcAft>
                <a:spcPts val="1000"/>
              </a:spcAft>
              <a:buNone/>
            </a:pPr>
            <a:r>
              <a:t/>
            </a:r>
            <a:endParaRPr b="1" sz="1200">
              <a:solidFill>
                <a:srgbClr val="666666"/>
              </a:solidFill>
            </a:endParaRPr>
          </a:p>
        </p:txBody>
      </p:sp>
      <p:pic>
        <p:nvPicPr>
          <p:cNvPr id="161" name="Google Shape;161;p8"/>
          <p:cNvPicPr preferRelativeResize="0"/>
          <p:nvPr/>
        </p:nvPicPr>
        <p:blipFill>
          <a:blip r:embed="rId5">
            <a:alphaModFix/>
          </a:blip>
          <a:stretch>
            <a:fillRect/>
          </a:stretch>
        </p:blipFill>
        <p:spPr>
          <a:xfrm>
            <a:off x="350223" y="4836325"/>
            <a:ext cx="1899775" cy="113832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graphicFrame>
        <p:nvGraphicFramePr>
          <p:cNvPr id="166" name="Google Shape;166;p9"/>
          <p:cNvGraphicFramePr/>
          <p:nvPr/>
        </p:nvGraphicFramePr>
        <p:xfrm>
          <a:off x="359991" y="588600"/>
          <a:ext cx="3000000" cy="3000000"/>
        </p:xfrm>
        <a:graphic>
          <a:graphicData uri="http://schemas.openxmlformats.org/drawingml/2006/table">
            <a:tbl>
              <a:tblPr>
                <a:noFill/>
                <a:tableStyleId>{9D3F468A-478E-45A3-93CD-0A923251DEC9}</a:tableStyleId>
              </a:tblPr>
              <a:tblGrid>
                <a:gridCol w="415050"/>
                <a:gridCol w="6424950"/>
              </a:tblGrid>
              <a:tr h="392975">
                <a:tc gridSpan="2">
                  <a:txBody>
                    <a:bodyPr/>
                    <a:lstStyle/>
                    <a:p>
                      <a:pPr indent="0" lvl="0" marL="0" rtl="0" algn="ctr">
                        <a:spcBef>
                          <a:spcPts val="0"/>
                        </a:spcBef>
                        <a:spcAft>
                          <a:spcPts val="0"/>
                        </a:spcAft>
                        <a:buNone/>
                      </a:pPr>
                      <a:r>
                        <a:rPr b="1" lang="pt-BR" sz="1600">
                          <a:solidFill>
                            <a:srgbClr val="FFFFFF"/>
                          </a:solidFill>
                        </a:rPr>
                        <a:t>Plantão CIEVS Estadual</a:t>
                      </a:r>
                      <a:endParaRPr b="1" sz="1600">
                        <a:solidFill>
                          <a:srgbClr val="FFFFFF"/>
                        </a:solidFill>
                      </a:endParaRPr>
                    </a:p>
                  </a:txBody>
                  <a:tcPr marT="90000" marB="90000" marR="28800" marL="28800">
                    <a:lnL cap="flat" cmpd="sng" w="38100">
                      <a:solidFill>
                        <a:srgbClr val="004F9F"/>
                      </a:solidFill>
                      <a:prstDash val="solid"/>
                      <a:round/>
                      <a:headEnd len="sm" w="sm" type="none"/>
                      <a:tailEnd len="sm" w="sm" type="none"/>
                    </a:lnL>
                    <a:lnR cap="flat" cmpd="sng" w="38100">
                      <a:solidFill>
                        <a:srgbClr val="004F9F"/>
                      </a:solidFill>
                      <a:prstDash val="solid"/>
                      <a:round/>
                      <a:headEnd len="sm" w="sm" type="none"/>
                      <a:tailEnd len="sm" w="sm" type="none"/>
                    </a:lnR>
                    <a:lnT cap="flat" cmpd="sng" w="38100">
                      <a:solidFill>
                        <a:srgbClr val="004F9F"/>
                      </a:solidFill>
                      <a:prstDash val="solid"/>
                      <a:round/>
                      <a:headEnd len="sm" w="sm" type="none"/>
                      <a:tailEnd len="sm" w="sm" type="none"/>
                    </a:lnT>
                    <a:lnB cap="flat" cmpd="sng" w="38100">
                      <a:solidFill>
                        <a:srgbClr val="004F9F"/>
                      </a:solidFill>
                      <a:prstDash val="solid"/>
                      <a:round/>
                      <a:headEnd len="sm" w="sm" type="none"/>
                      <a:tailEnd len="sm" w="sm" type="none"/>
                    </a:lnB>
                    <a:solidFill>
                      <a:srgbClr val="004F9F"/>
                    </a:solidFill>
                  </a:tcPr>
                </a:tc>
                <a:tc hMerge="1"/>
              </a:tr>
              <a:tr h="2999275">
                <a:tc gridSpan="2">
                  <a:txBody>
                    <a:bodyPr/>
                    <a:lstStyle/>
                    <a:p>
                      <a:pPr indent="0" lvl="0" marL="0" marR="0" rtl="0" algn="ctr">
                        <a:lnSpc>
                          <a:spcPct val="115000"/>
                        </a:lnSpc>
                        <a:spcBef>
                          <a:spcPts val="0"/>
                        </a:spcBef>
                        <a:spcAft>
                          <a:spcPts val="0"/>
                        </a:spcAft>
                        <a:buNone/>
                      </a:pPr>
                      <a:r>
                        <a:rPr b="1" lang="pt-BR" sz="1600">
                          <a:solidFill>
                            <a:srgbClr val="004F9F"/>
                          </a:solidFill>
                        </a:rPr>
                        <a:t>DISQUE-NOTIFICA</a:t>
                      </a:r>
                      <a:endParaRPr b="1" sz="1600">
                        <a:solidFill>
                          <a:srgbClr val="004F9F"/>
                        </a:solidFill>
                      </a:endParaRPr>
                    </a:p>
                    <a:p>
                      <a:pPr indent="0" lvl="0" marL="0" marR="0" rtl="0" algn="ctr">
                        <a:lnSpc>
                          <a:spcPct val="115000"/>
                        </a:lnSpc>
                        <a:spcBef>
                          <a:spcPts val="1000"/>
                        </a:spcBef>
                        <a:spcAft>
                          <a:spcPts val="0"/>
                        </a:spcAft>
                        <a:buNone/>
                      </a:pPr>
                      <a:r>
                        <a:rPr b="1" lang="pt-BR">
                          <a:solidFill>
                            <a:srgbClr val="666666"/>
                          </a:solidFill>
                        </a:rPr>
                        <a:t>0800-647-1650</a:t>
                      </a:r>
                      <a:endParaRPr>
                        <a:solidFill>
                          <a:srgbClr val="666666"/>
                        </a:solidFill>
                      </a:endParaRPr>
                    </a:p>
                    <a:p>
                      <a:pPr indent="0" lvl="0" marL="0" marR="0" rtl="0" algn="ctr">
                        <a:lnSpc>
                          <a:spcPct val="115000"/>
                        </a:lnSpc>
                        <a:spcBef>
                          <a:spcPts val="1000"/>
                        </a:spcBef>
                        <a:spcAft>
                          <a:spcPts val="0"/>
                        </a:spcAft>
                        <a:buNone/>
                      </a:pPr>
                      <a:r>
                        <a:rPr b="1" lang="pt-BR">
                          <a:solidFill>
                            <a:srgbClr val="666666"/>
                          </a:solidFill>
                        </a:rPr>
                        <a:t>(67) 98477-3435</a:t>
                      </a:r>
                      <a:r>
                        <a:rPr lang="pt-BR">
                          <a:solidFill>
                            <a:srgbClr val="666666"/>
                          </a:solidFill>
                        </a:rPr>
                        <a:t> (ligações, SMS, WhatsApp - 24 horas)</a:t>
                      </a:r>
                      <a:endParaRPr>
                        <a:solidFill>
                          <a:srgbClr val="666666"/>
                        </a:solidFill>
                      </a:endParaRPr>
                    </a:p>
                    <a:p>
                      <a:pPr indent="0" lvl="0" marL="0" marR="0" rtl="0" algn="ctr">
                        <a:lnSpc>
                          <a:spcPct val="115000"/>
                        </a:lnSpc>
                        <a:spcBef>
                          <a:spcPts val="1000"/>
                        </a:spcBef>
                        <a:spcAft>
                          <a:spcPts val="0"/>
                        </a:spcAft>
                        <a:buNone/>
                      </a:pPr>
                      <a:r>
                        <a:rPr b="1" lang="pt-BR">
                          <a:solidFill>
                            <a:srgbClr val="666666"/>
                          </a:solidFill>
                        </a:rPr>
                        <a:t>(67) 3318-1823</a:t>
                      </a:r>
                      <a:r>
                        <a:rPr lang="pt-BR">
                          <a:solidFill>
                            <a:srgbClr val="666666"/>
                          </a:solidFill>
                        </a:rPr>
                        <a:t> (expediente)</a:t>
                      </a:r>
                      <a:endParaRPr>
                        <a:solidFill>
                          <a:srgbClr val="666666"/>
                        </a:solidFill>
                      </a:endParaRPr>
                    </a:p>
                    <a:p>
                      <a:pPr indent="0" lvl="0" marL="0" marR="0" rtl="0" algn="just">
                        <a:lnSpc>
                          <a:spcPct val="115000"/>
                        </a:lnSpc>
                        <a:spcBef>
                          <a:spcPts val="1000"/>
                        </a:spcBef>
                        <a:spcAft>
                          <a:spcPts val="0"/>
                        </a:spcAft>
                        <a:buNone/>
                      </a:pPr>
                      <a:r>
                        <a:t/>
                      </a:r>
                      <a:endParaRPr>
                        <a:solidFill>
                          <a:srgbClr val="666666"/>
                        </a:solidFill>
                      </a:endParaRPr>
                    </a:p>
                    <a:p>
                      <a:pPr indent="0" lvl="0" marL="0" marR="0" rtl="0" algn="ctr">
                        <a:lnSpc>
                          <a:spcPct val="115000"/>
                        </a:lnSpc>
                        <a:spcBef>
                          <a:spcPts val="1000"/>
                        </a:spcBef>
                        <a:spcAft>
                          <a:spcPts val="0"/>
                        </a:spcAft>
                        <a:buNone/>
                      </a:pPr>
                      <a:r>
                        <a:rPr b="1" lang="pt-BR" sz="1600">
                          <a:solidFill>
                            <a:srgbClr val="004F9F"/>
                          </a:solidFill>
                        </a:rPr>
                        <a:t>E-NOTIFICA</a:t>
                      </a:r>
                      <a:endParaRPr b="1" sz="1600">
                        <a:solidFill>
                          <a:srgbClr val="004F9F"/>
                        </a:solidFill>
                      </a:endParaRPr>
                    </a:p>
                    <a:p>
                      <a:pPr indent="0" lvl="0" marL="0" marR="0" rtl="0" algn="ctr">
                        <a:lnSpc>
                          <a:spcPct val="115000"/>
                        </a:lnSpc>
                        <a:spcBef>
                          <a:spcPts val="1000"/>
                        </a:spcBef>
                        <a:spcAft>
                          <a:spcPts val="0"/>
                        </a:spcAft>
                        <a:buNone/>
                      </a:pPr>
                      <a:r>
                        <a:rPr lang="pt-BR" u="sng">
                          <a:solidFill>
                            <a:srgbClr val="004F9F"/>
                          </a:solidFill>
                          <a:hlinkClick r:id="rId3">
                            <a:extLst>
                              <a:ext uri="{A12FA001-AC4F-418D-AE19-62706E023703}">
                                <ahyp:hlinkClr val="tx"/>
                              </a:ext>
                            </a:extLst>
                          </a:hlinkClick>
                        </a:rPr>
                        <a:t>cievs.ms@hotmail.com</a:t>
                      </a:r>
                      <a:r>
                        <a:rPr lang="pt-BR">
                          <a:solidFill>
                            <a:srgbClr val="666666"/>
                          </a:solidFill>
                        </a:rPr>
                        <a:t> (24 horas)</a:t>
                      </a:r>
                      <a:endParaRPr>
                        <a:solidFill>
                          <a:srgbClr val="666666"/>
                        </a:solidFill>
                      </a:endParaRPr>
                    </a:p>
                    <a:p>
                      <a:pPr indent="0" lvl="0" marL="0" marR="0" rtl="0" algn="ctr">
                        <a:lnSpc>
                          <a:spcPct val="115000"/>
                        </a:lnSpc>
                        <a:spcBef>
                          <a:spcPts val="1000"/>
                        </a:spcBef>
                        <a:spcAft>
                          <a:spcPts val="1000"/>
                        </a:spcAft>
                        <a:buNone/>
                      </a:pPr>
                      <a:r>
                        <a:rPr lang="pt-BR" u="sng">
                          <a:solidFill>
                            <a:srgbClr val="004F9F"/>
                          </a:solidFill>
                          <a:hlinkClick r:id="rId4">
                            <a:extLst>
                              <a:ext uri="{A12FA001-AC4F-418D-AE19-62706E023703}">
                                <ahyp:hlinkClr val="tx"/>
                              </a:ext>
                            </a:extLst>
                          </a:hlinkClick>
                        </a:rPr>
                        <a:t>cievs@saude.ms.gov.br</a:t>
                      </a:r>
                      <a:r>
                        <a:rPr lang="pt-BR">
                          <a:solidFill>
                            <a:srgbClr val="666666"/>
                          </a:solidFill>
                        </a:rPr>
                        <a:t> (expediente)</a:t>
                      </a:r>
                      <a:endParaRPr>
                        <a:solidFill>
                          <a:srgbClr val="666666"/>
                        </a:solidFill>
                      </a:endParaRPr>
                    </a:p>
                  </a:txBody>
                  <a:tcPr marT="144000" marB="72000" marR="72000" marL="72000">
                    <a:lnL cap="flat" cmpd="sng" w="38100">
                      <a:solidFill>
                        <a:srgbClr val="004F9F"/>
                      </a:solidFill>
                      <a:prstDash val="solid"/>
                      <a:round/>
                      <a:headEnd len="sm" w="sm" type="none"/>
                      <a:tailEnd len="sm" w="sm" type="none"/>
                    </a:lnL>
                    <a:lnR cap="flat" cmpd="sng" w="38100">
                      <a:solidFill>
                        <a:srgbClr val="004F9F"/>
                      </a:solidFill>
                      <a:prstDash val="solid"/>
                      <a:round/>
                      <a:headEnd len="sm" w="sm" type="none"/>
                      <a:tailEnd len="sm" w="sm" type="none"/>
                    </a:lnR>
                    <a:lnT cap="flat" cmpd="sng" w="38100">
                      <a:solidFill>
                        <a:srgbClr val="004F9F"/>
                      </a:solidFill>
                      <a:prstDash val="solid"/>
                      <a:round/>
                      <a:headEnd len="sm" w="sm" type="none"/>
                      <a:tailEnd len="sm" w="sm" type="none"/>
                    </a:lnT>
                    <a:lnB cap="flat" cmpd="sng" w="38100">
                      <a:solidFill>
                        <a:srgbClr val="004F9F"/>
                      </a:solidFill>
                      <a:prstDash val="solid"/>
                      <a:round/>
                      <a:headEnd len="sm" w="sm" type="none"/>
                      <a:tailEnd len="sm" w="sm" type="none"/>
                    </a:lnB>
                  </a:tcPr>
                </a:tc>
                <a:tc hMerge="1"/>
              </a:tr>
              <a:tr h="968150">
                <a:tc gridSpan="2">
                  <a:txBody>
                    <a:bodyPr/>
                    <a:lstStyle/>
                    <a:p>
                      <a:pPr indent="0" lvl="0" marL="0" marR="0" rtl="0" algn="ctr">
                        <a:lnSpc>
                          <a:spcPct val="100000"/>
                        </a:lnSpc>
                        <a:spcBef>
                          <a:spcPts val="0"/>
                        </a:spcBef>
                        <a:spcAft>
                          <a:spcPts val="0"/>
                        </a:spcAft>
                        <a:buNone/>
                      </a:pPr>
                      <a:r>
                        <a:rPr b="1" lang="pt-BR" sz="1200">
                          <a:solidFill>
                            <a:srgbClr val="004F9F"/>
                          </a:solidFill>
                        </a:rPr>
                        <a:t>ENDEREÇO</a:t>
                      </a:r>
                      <a:endParaRPr b="1" sz="1200">
                        <a:solidFill>
                          <a:srgbClr val="004F9F"/>
                        </a:solidFill>
                      </a:endParaRPr>
                    </a:p>
                    <a:p>
                      <a:pPr indent="0" lvl="0" marL="0" marR="0" rtl="0" algn="ctr">
                        <a:lnSpc>
                          <a:spcPct val="100000"/>
                        </a:lnSpc>
                        <a:spcBef>
                          <a:spcPts val="600"/>
                        </a:spcBef>
                        <a:spcAft>
                          <a:spcPts val="0"/>
                        </a:spcAft>
                        <a:buNone/>
                      </a:pPr>
                      <a:r>
                        <a:rPr lang="pt-BR" sz="1200">
                          <a:solidFill>
                            <a:srgbClr val="666666"/>
                          </a:solidFill>
                        </a:rPr>
                        <a:t>Rua Delegado Osmar de Camargo, s/nº, Parque dos Poderes - Jardim Veraneio </a:t>
                      </a:r>
                      <a:endParaRPr sz="1200">
                        <a:solidFill>
                          <a:srgbClr val="666666"/>
                        </a:solidFill>
                      </a:endParaRPr>
                    </a:p>
                    <a:p>
                      <a:pPr indent="0" lvl="0" marL="0" marR="0" rtl="0" algn="ctr">
                        <a:lnSpc>
                          <a:spcPct val="100000"/>
                        </a:lnSpc>
                        <a:spcBef>
                          <a:spcPts val="0"/>
                        </a:spcBef>
                        <a:spcAft>
                          <a:spcPts val="1000"/>
                        </a:spcAft>
                        <a:buNone/>
                      </a:pPr>
                      <a:r>
                        <a:rPr lang="pt-BR" sz="1200">
                          <a:solidFill>
                            <a:srgbClr val="666666"/>
                          </a:solidFill>
                        </a:rPr>
                        <a:t>CEP: 79.037-108 - Campo Grande / MS</a:t>
                      </a:r>
                      <a:endParaRPr sz="1200">
                        <a:solidFill>
                          <a:srgbClr val="666666"/>
                        </a:solidFill>
                      </a:endParaRPr>
                    </a:p>
                  </a:txBody>
                  <a:tcPr marT="144000" marB="72000" marR="72000" marL="72000">
                    <a:lnL cap="flat" cmpd="sng" w="38100">
                      <a:solidFill>
                        <a:srgbClr val="004F9F"/>
                      </a:solidFill>
                      <a:prstDash val="solid"/>
                      <a:round/>
                      <a:headEnd len="sm" w="sm" type="none"/>
                      <a:tailEnd len="sm" w="sm" type="none"/>
                    </a:lnL>
                    <a:lnR cap="flat" cmpd="sng" w="38100">
                      <a:solidFill>
                        <a:srgbClr val="004F9F"/>
                      </a:solidFill>
                      <a:prstDash val="solid"/>
                      <a:round/>
                      <a:headEnd len="sm" w="sm" type="none"/>
                      <a:tailEnd len="sm" w="sm" type="none"/>
                    </a:lnR>
                    <a:lnT cap="flat" cmpd="sng" w="38100">
                      <a:solidFill>
                        <a:srgbClr val="004F9F"/>
                      </a:solidFill>
                      <a:prstDash val="solid"/>
                      <a:round/>
                      <a:headEnd len="sm" w="sm" type="none"/>
                      <a:tailEnd len="sm" w="sm" type="none"/>
                    </a:lnT>
                    <a:lnB cap="flat" cmpd="sng" w="38100">
                      <a:solidFill>
                        <a:srgbClr val="004F9F"/>
                      </a:solidFill>
                      <a:prstDash val="solid"/>
                      <a:round/>
                      <a:headEnd len="sm" w="sm" type="none"/>
                      <a:tailEnd len="sm" w="sm" type="none"/>
                    </a:lnB>
                  </a:tcPr>
                </a:tc>
                <a:tc hMerge="1"/>
              </a:tr>
            </a:tbl>
          </a:graphicData>
        </a:graphic>
      </p:graphicFrame>
      <p:sp>
        <p:nvSpPr>
          <p:cNvPr id="167" name="Google Shape;167;p9"/>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graphicFrame>
        <p:nvGraphicFramePr>
          <p:cNvPr id="168" name="Google Shape;168;p9"/>
          <p:cNvGraphicFramePr/>
          <p:nvPr/>
        </p:nvGraphicFramePr>
        <p:xfrm>
          <a:off x="696000" y="6822700"/>
          <a:ext cx="3000000" cy="3000000"/>
        </p:xfrm>
        <a:graphic>
          <a:graphicData uri="http://schemas.openxmlformats.org/drawingml/2006/table">
            <a:tbl>
              <a:tblPr>
                <a:noFill/>
                <a:tableStyleId>{1512C09A-FCC5-4C3A-9A1F-CB7F8F17F953}</a:tableStyleId>
              </a:tblPr>
              <a:tblGrid>
                <a:gridCol w="3236400"/>
                <a:gridCol w="3236400"/>
              </a:tblGrid>
              <a:tr h="152275">
                <a:tc>
                  <a:txBody>
                    <a:bodyPr/>
                    <a:lstStyle/>
                    <a:p>
                      <a:pPr indent="0" lvl="0" marL="0" rtl="0" algn="r">
                        <a:spcBef>
                          <a:spcPts val="0"/>
                        </a:spcBef>
                        <a:spcAft>
                          <a:spcPts val="0"/>
                        </a:spcAft>
                        <a:buNone/>
                      </a:pPr>
                      <a:r>
                        <a:rPr b="1" lang="pt-BR" sz="1000">
                          <a:solidFill>
                            <a:srgbClr val="666666"/>
                          </a:solidFill>
                        </a:rPr>
                        <a:t>Governador do Estado de Mato Grosso do Sul</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Eduardo Correa Riedel</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Secretário de Estado de Saúde</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Maurício Simões Corrêa</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Secretária de Estado de Saúde Adjunta</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Crhistinne Cavalheiro Maymone Gonçalves</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Superintendente de Vigilância em Saúde</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Larissa Domingues Castilho de Arruda</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Coordenadora de Emergências em Saúde Pública</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Karine Barbosa</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Elaboração</a:t>
                      </a:r>
                      <a:endParaRPr b="1" sz="1000">
                        <a:solidFill>
                          <a:srgbClr val="666666"/>
                        </a:solidFill>
                      </a:endParaRPr>
                    </a:p>
                  </a:txBody>
                  <a:tcPr marT="54000" marB="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Roselene Lopes de Oliveira</a:t>
                      </a:r>
                      <a:endParaRPr sz="1000">
                        <a:solidFill>
                          <a:srgbClr val="666666"/>
                        </a:solidFill>
                      </a:endParaRPr>
                    </a:p>
                    <a:p>
                      <a:pPr indent="0" lvl="0" marL="0" rtl="0" algn="l">
                        <a:spcBef>
                          <a:spcPts val="0"/>
                        </a:spcBef>
                        <a:spcAft>
                          <a:spcPts val="0"/>
                        </a:spcAft>
                        <a:buClr>
                          <a:schemeClr val="dk1"/>
                        </a:buClr>
                        <a:buSzPts val="1100"/>
                        <a:buFont typeface="Arial"/>
                        <a:buNone/>
                      </a:pPr>
                      <a:r>
                        <a:rPr lang="pt-BR" sz="1000">
                          <a:solidFill>
                            <a:srgbClr val="666666"/>
                          </a:solidFill>
                        </a:rPr>
                        <a:t>Karine Barbosa</a:t>
                      </a:r>
                      <a:endParaRPr sz="1000">
                        <a:solidFill>
                          <a:srgbClr val="666666"/>
                        </a:solidFill>
                      </a:endParaRPr>
                    </a:p>
                    <a:p>
                      <a:pPr indent="0" lvl="0" marL="0" rtl="0" algn="l">
                        <a:spcBef>
                          <a:spcPts val="0"/>
                        </a:spcBef>
                        <a:spcAft>
                          <a:spcPts val="0"/>
                        </a:spcAft>
                        <a:buClr>
                          <a:schemeClr val="dk1"/>
                        </a:buClr>
                        <a:buSzPts val="1100"/>
                        <a:buFont typeface="Arial"/>
                        <a:buNone/>
                      </a:pPr>
                      <a:r>
                        <a:rPr lang="pt-BR" sz="1000">
                          <a:solidFill>
                            <a:srgbClr val="666666"/>
                          </a:solidFill>
                        </a:rPr>
                        <a:t>Charles Allin Buarque dos Santos</a:t>
                      </a:r>
                      <a:endParaRPr sz="1000">
                        <a:solidFill>
                          <a:srgbClr val="666666"/>
                        </a:solidFill>
                      </a:endParaRPr>
                    </a:p>
                    <a:p>
                      <a:pPr indent="0" lvl="0" marL="0" rtl="0" algn="l">
                        <a:spcBef>
                          <a:spcPts val="0"/>
                        </a:spcBef>
                        <a:spcAft>
                          <a:spcPts val="0"/>
                        </a:spcAft>
                        <a:buClr>
                          <a:schemeClr val="dk1"/>
                        </a:buClr>
                        <a:buSzPts val="1100"/>
                        <a:buFont typeface="Arial"/>
                        <a:buNone/>
                      </a:pPr>
                      <a:r>
                        <a:rPr lang="pt-BR" sz="1000">
                          <a:solidFill>
                            <a:srgbClr val="666666"/>
                          </a:solidFill>
                        </a:rPr>
                        <a:t>Rozicleide Nogueira Militão de Brito</a:t>
                      </a:r>
                      <a:endParaRPr sz="1000">
                        <a:solidFill>
                          <a:srgbClr val="666666"/>
                        </a:solidFill>
                      </a:endParaRPr>
                    </a:p>
                    <a:p>
                      <a:pPr indent="0" lvl="0" marL="0" rtl="0" algn="l">
                        <a:spcBef>
                          <a:spcPts val="0"/>
                        </a:spcBef>
                        <a:spcAft>
                          <a:spcPts val="0"/>
                        </a:spcAft>
                        <a:buClr>
                          <a:schemeClr val="dk1"/>
                        </a:buClr>
                        <a:buSzPts val="1100"/>
                        <a:buFont typeface="Arial"/>
                        <a:buNone/>
                      </a:pPr>
                      <a:r>
                        <a:rPr lang="pt-BR" sz="1000">
                          <a:solidFill>
                            <a:srgbClr val="666666"/>
                          </a:solidFill>
                        </a:rPr>
                        <a:t>Antonio Felipe Monge Pascual</a:t>
                      </a:r>
                      <a:endParaRPr sz="1000">
                        <a:solidFill>
                          <a:srgbClr val="666666"/>
                        </a:solidFill>
                      </a:endParaRPr>
                    </a:p>
                    <a:p>
                      <a:pPr indent="0" lvl="0" marL="0" rtl="0" algn="l">
                        <a:spcBef>
                          <a:spcPts val="0"/>
                        </a:spcBef>
                        <a:spcAft>
                          <a:spcPts val="0"/>
                        </a:spcAft>
                        <a:buClr>
                          <a:schemeClr val="dk1"/>
                        </a:buClr>
                        <a:buSzPts val="1100"/>
                        <a:buFont typeface="Arial"/>
                        <a:buNone/>
                      </a:pPr>
                      <a:r>
                        <a:t/>
                      </a:r>
                      <a:endParaRPr sz="1000">
                        <a:solidFill>
                          <a:srgbClr val="666666"/>
                        </a:solidFill>
                      </a:endParaRPr>
                    </a:p>
                    <a:p>
                      <a:pPr indent="0" lvl="0" marL="0" marR="0" rtl="0" algn="l">
                        <a:lnSpc>
                          <a:spcPct val="100000"/>
                        </a:lnSpc>
                        <a:spcBef>
                          <a:spcPts val="0"/>
                        </a:spcBef>
                        <a:spcAft>
                          <a:spcPts val="0"/>
                        </a:spcAft>
                        <a:buNone/>
                      </a:pPr>
                      <a:r>
                        <a:t/>
                      </a:r>
                      <a:endParaRPr sz="1000">
                        <a:solidFill>
                          <a:srgbClr val="666666"/>
                        </a:solidFill>
                      </a:endParaRPr>
                    </a:p>
                    <a:p>
                      <a:pPr indent="0" lvl="0" marL="0" rtl="0" algn="l">
                        <a:spcBef>
                          <a:spcPts val="0"/>
                        </a:spcBef>
                        <a:spcAft>
                          <a:spcPts val="0"/>
                        </a:spcAft>
                        <a:buNone/>
                      </a:pPr>
                      <a:r>
                        <a:t/>
                      </a:r>
                      <a:endParaRPr sz="1000">
                        <a:solidFill>
                          <a:srgbClr val="666666"/>
                        </a:solidFill>
                      </a:endParaRPr>
                    </a:p>
                    <a:p>
                      <a:pPr indent="0" lvl="0" marL="0" rtl="0" algn="l">
                        <a:spcBef>
                          <a:spcPts val="0"/>
                        </a:spcBef>
                        <a:spcAft>
                          <a:spcPts val="0"/>
                        </a:spcAft>
                        <a:buNone/>
                      </a:pPr>
                      <a:r>
                        <a:t/>
                      </a:r>
                      <a:endParaRPr sz="1000">
                        <a:solidFill>
                          <a:srgbClr val="666666"/>
                        </a:solidFill>
                      </a:endParaRPr>
                    </a:p>
                  </a:txBody>
                  <a:tcPr marT="54000" marB="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