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1" r:id="rId5"/>
  </p:sldMasterIdLst>
  <p:notesMasterIdLst>
    <p:notesMasterId r:id="rId6"/>
  </p:notesMasterIdLst>
  <p:sldIdLst>
    <p:sldId id="256" r:id="rId7"/>
    <p:sldId id="257" r:id="rId8"/>
    <p:sldId id="258" r:id="rId9"/>
    <p:sldId id="259" r:id="rId10"/>
    <p:sldId id="260" r:id="rId11"/>
  </p:sldIdLst>
  <p:sldSz cy="10692000" cx="7560000"/>
  <p:notesSz cx="6858000" cy="9144000"/>
  <p:embeddedFontLst>
    <p:embeddedFont>
      <p:font typeface="Merriweather"/>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381">
          <p15:clr>
            <a:srgbClr val="9AA0A6"/>
          </p15:clr>
        </p15:guide>
        <p15:guide id="2" pos="1417">
          <p15:clr>
            <a:srgbClr val="9AA0A6"/>
          </p15:clr>
        </p15:guide>
        <p15:guide id="3" pos="227">
          <p15:clr>
            <a:srgbClr val="747775"/>
          </p15:clr>
        </p15:guide>
        <p15:guide id="4" orient="horz" pos="2613">
          <p15:clr>
            <a:srgbClr val="747775"/>
          </p15:clr>
        </p15:guide>
        <p15:guide id="5" orient="horz" pos="4309">
          <p15:clr>
            <a:srgbClr val="747775"/>
          </p15:clr>
        </p15:guide>
        <p15:guide id="6" orient="horz" pos="6123">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588CE00-B97F-4916-9C72-CA3AA321DC56}">
  <a:tblStyle styleId="{B588CE00-B97F-4916-9C72-CA3AA321DC5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F13F159-94AA-4959-8CBF-B9E3D2037F18}"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EAD8152-6943-4285-A626-4BF70676A0FE}" styleName="Table_2">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p:guide pos="1417"/>
        <p:guide pos="227"/>
        <p:guide pos="2613" orient="horz"/>
        <p:guide pos="4309" orient="horz"/>
        <p:guide pos="6123"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Merriweather-bold.fntdata"/><Relationship Id="rId12" Type="http://schemas.openxmlformats.org/officeDocument/2006/relationships/font" Target="fonts/Merriweather-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Merriweather-boldItalic.fntdata"/><Relationship Id="rId14" Type="http://schemas.openxmlformats.org/officeDocument/2006/relationships/font" Target="fonts/Merriweather-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1" name="Google Shape;3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d79e34999f_1_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d79e34999f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aa8ceec509_0_19: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aa8ceec50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e4fceb3dfd_2_5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e4fceb3dfd_2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83d01881d9_0_6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83d01881d9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8.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imeira página" type="title">
  <p:cSld name="TITLE">
    <p:spTree>
      <p:nvGrpSpPr>
        <p:cNvPr id="10" name="Shape 10"/>
        <p:cNvGrpSpPr/>
        <p:nvPr/>
      </p:nvGrpSpPr>
      <p:grpSpPr>
        <a:xfrm>
          <a:off x="0" y="0"/>
          <a:ext cx="0" cy="0"/>
          <a:chOff x="0" y="0"/>
          <a:chExt cx="0" cy="0"/>
        </a:xfrm>
      </p:grpSpPr>
      <p:pic>
        <p:nvPicPr>
          <p:cNvPr id="11" name="Google Shape;11;p2"/>
          <p:cNvPicPr preferRelativeResize="0"/>
          <p:nvPr/>
        </p:nvPicPr>
        <p:blipFill>
          <a:blip r:embed="rId2">
            <a:alphaModFix/>
          </a:blip>
          <a:stretch>
            <a:fillRect/>
          </a:stretch>
        </p:blipFill>
        <p:spPr>
          <a:xfrm>
            <a:off x="360000" y="360000"/>
            <a:ext cx="6840003" cy="2575017"/>
          </a:xfrm>
          <a:prstGeom prst="rect">
            <a:avLst/>
          </a:prstGeom>
          <a:noFill/>
          <a:ln>
            <a:noFill/>
          </a:ln>
        </p:spPr>
      </p:pic>
      <p:pic>
        <p:nvPicPr>
          <p:cNvPr id="12" name="Google Shape;12;p2"/>
          <p:cNvPicPr preferRelativeResize="0"/>
          <p:nvPr/>
        </p:nvPicPr>
        <p:blipFill>
          <a:blip r:embed="rId3">
            <a:alphaModFix/>
          </a:blip>
          <a:stretch>
            <a:fillRect/>
          </a:stretch>
        </p:blipFill>
        <p:spPr>
          <a:xfrm>
            <a:off x="5298663" y="404788"/>
            <a:ext cx="1900800" cy="596181"/>
          </a:xfrm>
          <a:prstGeom prst="rect">
            <a:avLst/>
          </a:prstGeom>
          <a:noFill/>
          <a:ln>
            <a:noFill/>
          </a:ln>
        </p:spPr>
      </p:pic>
      <p:sp>
        <p:nvSpPr>
          <p:cNvPr id="13" name="Google Shape;13;p2"/>
          <p:cNvSpPr/>
          <p:nvPr/>
        </p:nvSpPr>
        <p:spPr>
          <a:xfrm>
            <a:off x="360175" y="3052700"/>
            <a:ext cx="6840000" cy="411900"/>
          </a:xfrm>
          <a:prstGeom prst="rect">
            <a:avLst/>
          </a:prstGeom>
          <a:gradFill>
            <a:gsLst>
              <a:gs pos="0">
                <a:srgbClr val="4FB852"/>
              </a:gs>
              <a:gs pos="50000">
                <a:srgbClr val="009A53"/>
              </a:gs>
              <a:gs pos="100000">
                <a:srgbClr val="007744"/>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
        <p:nvSpPr>
          <p:cNvPr id="15" name="Google Shape;15;p2"/>
          <p:cNvSpPr txBox="1"/>
          <p:nvPr/>
        </p:nvSpPr>
        <p:spPr>
          <a:xfrm>
            <a:off x="360000" y="3012350"/>
            <a:ext cx="6840000" cy="492600"/>
          </a:xfrm>
          <a:prstGeom prst="rect">
            <a:avLst/>
          </a:prstGeom>
          <a:gradFill>
            <a:gsLst>
              <a:gs pos="0">
                <a:srgbClr val="004F9F"/>
              </a:gs>
              <a:gs pos="50000">
                <a:srgbClr val="14387F"/>
              </a:gs>
              <a:gs pos="100000">
                <a:srgbClr val="20286D"/>
              </a:gs>
            </a:gsLst>
            <a:lin ang="0" scaled="0"/>
          </a:gra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000">
                <a:solidFill>
                  <a:schemeClr val="lt1"/>
                </a:solidFill>
              </a:rPr>
              <a:t>CLIPPING </a:t>
            </a:r>
            <a:r>
              <a:rPr b="1" lang="pt-BR" sz="2000">
                <a:solidFill>
                  <a:schemeClr val="lt1"/>
                </a:solidFill>
              </a:rPr>
              <a:t>DE NOTÍCIAS</a:t>
            </a:r>
            <a:endParaRPr b="1" sz="2000">
              <a:solidFill>
                <a:schemeClr val="lt1"/>
              </a:solidFill>
            </a:endParaRPr>
          </a:p>
        </p:txBody>
      </p:sp>
      <p:pic>
        <p:nvPicPr>
          <p:cNvPr id="16" name="Google Shape;16;p2"/>
          <p:cNvPicPr preferRelativeResize="0"/>
          <p:nvPr/>
        </p:nvPicPr>
        <p:blipFill>
          <a:blip r:embed="rId4">
            <a:alphaModFix/>
          </a:blip>
          <a:stretch>
            <a:fillRect/>
          </a:stretch>
        </p:blipFill>
        <p:spPr>
          <a:xfrm>
            <a:off x="3625650" y="404092"/>
            <a:ext cx="1568700" cy="597600"/>
          </a:xfrm>
          <a:prstGeom prst="rect">
            <a:avLst/>
          </a:prstGeom>
          <a:noFill/>
          <a:ln>
            <a:noFill/>
          </a:ln>
        </p:spPr>
      </p:pic>
    </p:spTree>
  </p:cSld>
  <p:clrMapOvr>
    <a:masterClrMapping/>
  </p:clrMapOvr>
  <p:extLst>
    <p:ext uri="{DCECCB84-F9BA-43D5-87BE-67443E8EF086}">
      <p15:sldGuideLst>
        <p15:guide id="1" orient="horz" pos="336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type="tx">
  <p:cSld name="TITLE_AND_BODY">
    <p:spTree>
      <p:nvGrpSpPr>
        <p:cNvPr id="17" name="Shape 17"/>
        <p:cNvGrpSpPr/>
        <p:nvPr/>
      </p:nvGrpSpPr>
      <p:grpSpPr>
        <a:xfrm>
          <a:off x="0" y="0"/>
          <a:ext cx="0" cy="0"/>
          <a:chOff x="0" y="0"/>
          <a:chExt cx="0" cy="0"/>
        </a:xfrm>
      </p:grpSpPr>
      <p:sp>
        <p:nvSpPr>
          <p:cNvPr id="18" name="Google Shape;18;p3"/>
          <p:cNvSpPr txBox="1"/>
          <p:nvPr/>
        </p:nvSpPr>
        <p:spPr>
          <a:xfrm>
            <a:off x="25" y="189150"/>
            <a:ext cx="7560000" cy="646500"/>
          </a:xfrm>
          <a:prstGeom prst="rect">
            <a:avLst/>
          </a:prstGeom>
          <a:gradFill>
            <a:gsLst>
              <a:gs pos="0">
                <a:srgbClr val="004F9F"/>
              </a:gs>
              <a:gs pos="50000">
                <a:srgbClr val="14387F"/>
              </a:gs>
              <a:gs pos="100000">
                <a:srgbClr val="20286D"/>
              </a:gs>
            </a:gsLst>
            <a:lin ang="0" scaled="0"/>
          </a:gra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3000">
                <a:solidFill>
                  <a:schemeClr val="lt1"/>
                </a:solidFill>
                <a:latin typeface="Merriweather"/>
                <a:ea typeface="Merriweather"/>
                <a:cs typeface="Merriweather"/>
                <a:sym typeface="Merriweather"/>
              </a:rPr>
              <a:t>                                                   </a:t>
            </a:r>
            <a:r>
              <a:rPr b="1" lang="pt-BR" sz="3000">
                <a:solidFill>
                  <a:schemeClr val="lt1"/>
                </a:solidFill>
                <a:latin typeface="Merriweather"/>
                <a:ea typeface="Merriweather"/>
                <a:cs typeface="Merriweather"/>
                <a:sym typeface="Merriweather"/>
              </a:rPr>
              <a:t>CIEVS-MS</a:t>
            </a:r>
            <a:endParaRPr b="1" sz="3000">
              <a:solidFill>
                <a:schemeClr val="lt1"/>
              </a:solidFill>
              <a:latin typeface="Merriweather"/>
              <a:ea typeface="Merriweather"/>
              <a:cs typeface="Merriweather"/>
              <a:sym typeface="Merriweather"/>
            </a:endParaRPr>
          </a:p>
        </p:txBody>
      </p:sp>
      <p:sp>
        <p:nvSpPr>
          <p:cNvPr id="19" name="Google Shape;19;p3"/>
          <p:cNvSpPr/>
          <p:nvPr/>
        </p:nvSpPr>
        <p:spPr>
          <a:xfrm>
            <a:off x="0" y="360000"/>
            <a:ext cx="4968000" cy="526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txBox="1"/>
          <p:nvPr>
            <p:ph type="title"/>
          </p:nvPr>
        </p:nvSpPr>
        <p:spPr>
          <a:xfrm>
            <a:off x="360000" y="886860"/>
            <a:ext cx="6840000" cy="749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4F9F"/>
              </a:buClr>
              <a:buSzPts val="2400"/>
              <a:buChar char="●"/>
              <a:defRPr b="1" sz="2400">
                <a:solidFill>
                  <a:srgbClr val="004F9F"/>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1" name="Google Shape;21;p3"/>
          <p:cNvSpPr txBox="1"/>
          <p:nvPr>
            <p:ph idx="1" type="body"/>
          </p:nvPr>
        </p:nvSpPr>
        <p:spPr>
          <a:xfrm>
            <a:off x="360000" y="1528919"/>
            <a:ext cx="6840000" cy="23625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rgbClr val="666666"/>
              </a:buClr>
              <a:buSzPts val="1400"/>
              <a:buChar char="●"/>
              <a:defRPr sz="1400">
                <a:solidFill>
                  <a:srgbClr val="666666"/>
                </a:solidFill>
              </a:defRPr>
            </a:lvl1pPr>
            <a:lvl2pPr indent="-317500" lvl="1" marL="914400" rtl="0">
              <a:spcBef>
                <a:spcPts val="0"/>
              </a:spcBef>
              <a:spcAft>
                <a:spcPts val="0"/>
              </a:spcAft>
              <a:buClr>
                <a:srgbClr val="666666"/>
              </a:buClr>
              <a:buSzPts val="1400"/>
              <a:buChar char="○"/>
              <a:defRPr>
                <a:solidFill>
                  <a:srgbClr val="666666"/>
                </a:solidFill>
              </a:defRPr>
            </a:lvl2pPr>
            <a:lvl3pPr indent="-317500" lvl="2" marL="1371600" rtl="0">
              <a:spcBef>
                <a:spcPts val="0"/>
              </a:spcBef>
              <a:spcAft>
                <a:spcPts val="0"/>
              </a:spcAft>
              <a:buClr>
                <a:srgbClr val="666666"/>
              </a:buClr>
              <a:buSzPts val="1400"/>
              <a:buChar char="■"/>
              <a:defRPr>
                <a:solidFill>
                  <a:srgbClr val="666666"/>
                </a:solidFill>
              </a:defRPr>
            </a:lvl3pPr>
            <a:lvl4pPr indent="-317500" lvl="3" marL="1828800" rtl="0">
              <a:spcBef>
                <a:spcPts val="0"/>
              </a:spcBef>
              <a:spcAft>
                <a:spcPts val="0"/>
              </a:spcAft>
              <a:buClr>
                <a:srgbClr val="666666"/>
              </a:buClr>
              <a:buSzPts val="1400"/>
              <a:buChar char="●"/>
              <a:defRPr>
                <a:solidFill>
                  <a:srgbClr val="666666"/>
                </a:solidFill>
              </a:defRPr>
            </a:lvl4pPr>
            <a:lvl5pPr indent="-317500" lvl="4" marL="2286000" rtl="0">
              <a:spcBef>
                <a:spcPts val="0"/>
              </a:spcBef>
              <a:spcAft>
                <a:spcPts val="0"/>
              </a:spcAft>
              <a:buClr>
                <a:srgbClr val="666666"/>
              </a:buClr>
              <a:buSzPts val="1400"/>
              <a:buChar char="○"/>
              <a:defRPr>
                <a:solidFill>
                  <a:srgbClr val="666666"/>
                </a:solidFill>
              </a:defRPr>
            </a:lvl5pPr>
            <a:lvl6pPr indent="-317500" lvl="5" marL="2743200" rtl="0">
              <a:spcBef>
                <a:spcPts val="0"/>
              </a:spcBef>
              <a:spcAft>
                <a:spcPts val="0"/>
              </a:spcAft>
              <a:buClr>
                <a:srgbClr val="666666"/>
              </a:buClr>
              <a:buSzPts val="1400"/>
              <a:buChar char="■"/>
              <a:defRPr>
                <a:solidFill>
                  <a:srgbClr val="666666"/>
                </a:solidFill>
              </a:defRPr>
            </a:lvl6pPr>
            <a:lvl7pPr indent="-317500" lvl="6" marL="3200400" rtl="0">
              <a:spcBef>
                <a:spcPts val="0"/>
              </a:spcBef>
              <a:spcAft>
                <a:spcPts val="0"/>
              </a:spcAft>
              <a:buClr>
                <a:srgbClr val="666666"/>
              </a:buClr>
              <a:buSzPts val="1400"/>
              <a:buChar char="●"/>
              <a:defRPr>
                <a:solidFill>
                  <a:srgbClr val="666666"/>
                </a:solidFill>
              </a:defRPr>
            </a:lvl7pPr>
            <a:lvl8pPr indent="-317500" lvl="7" marL="3657600" rtl="0">
              <a:spcBef>
                <a:spcPts val="0"/>
              </a:spcBef>
              <a:spcAft>
                <a:spcPts val="0"/>
              </a:spcAft>
              <a:buClr>
                <a:srgbClr val="666666"/>
              </a:buClr>
              <a:buSzPts val="1400"/>
              <a:buChar char="○"/>
              <a:defRPr>
                <a:solidFill>
                  <a:srgbClr val="666666"/>
                </a:solidFill>
              </a:defRPr>
            </a:lvl8pPr>
            <a:lvl9pPr indent="-317500" lvl="8" marL="4114800" rtl="0">
              <a:spcBef>
                <a:spcPts val="0"/>
              </a:spcBef>
              <a:spcAft>
                <a:spcPts val="0"/>
              </a:spcAft>
              <a:buClr>
                <a:srgbClr val="666666"/>
              </a:buClr>
              <a:buSzPts val="1400"/>
              <a:buChar char="■"/>
              <a:defRPr>
                <a:solidFill>
                  <a:srgbClr val="666666"/>
                </a:solidFill>
              </a:defRPr>
            </a:lvl9pPr>
          </a:lstStyle>
          <a:p/>
        </p:txBody>
      </p:sp>
      <p:sp>
        <p:nvSpPr>
          <p:cNvPr id="22" name="Google Shape;22;p3"/>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
        <p:nvSpPr>
          <p:cNvPr id="23" name="Google Shape;23;p3"/>
          <p:cNvSpPr/>
          <p:nvPr/>
        </p:nvSpPr>
        <p:spPr>
          <a:xfrm>
            <a:off x="0" y="0"/>
            <a:ext cx="7560000" cy="360000"/>
          </a:xfrm>
          <a:prstGeom prst="rect">
            <a:avLst/>
          </a:prstGeom>
          <a:gradFill>
            <a:gsLst>
              <a:gs pos="0">
                <a:srgbClr val="004F9F"/>
              </a:gs>
              <a:gs pos="50000">
                <a:srgbClr val="14387F"/>
              </a:gs>
              <a:gs pos="100000">
                <a:srgbClr val="20286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txBox="1"/>
          <p:nvPr>
            <p:ph idx="2" type="subTitle"/>
          </p:nvPr>
        </p:nvSpPr>
        <p:spPr>
          <a:xfrm>
            <a:off x="360000" y="588600"/>
            <a:ext cx="6840000" cy="360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666666"/>
              </a:buClr>
              <a:buSzPts val="1400"/>
              <a:buNone/>
              <a:defRPr b="1" sz="1400">
                <a:solidFill>
                  <a:srgbClr val="666666"/>
                </a:solidFill>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p:txBody>
      </p:sp>
      <p:sp>
        <p:nvSpPr>
          <p:cNvPr id="25" name="Google Shape;25;p3"/>
          <p:cNvSpPr/>
          <p:nvPr/>
        </p:nvSpPr>
        <p:spPr>
          <a:xfrm>
            <a:off x="7200000" y="436250"/>
            <a:ext cx="360000" cy="450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ltima página">
  <p:cSld name="CUSTOM">
    <p:spTree>
      <p:nvGrpSpPr>
        <p:cNvPr id="26" name="Shape 26"/>
        <p:cNvGrpSpPr/>
        <p:nvPr/>
      </p:nvGrpSpPr>
      <p:grpSpPr>
        <a:xfrm>
          <a:off x="0" y="0"/>
          <a:ext cx="0" cy="0"/>
          <a:chOff x="0" y="0"/>
          <a:chExt cx="0" cy="0"/>
        </a:xfrm>
      </p:grpSpPr>
      <p:sp>
        <p:nvSpPr>
          <p:cNvPr id="27" name="Google Shape;27;p4"/>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
        <p:nvSpPr>
          <p:cNvPr id="28" name="Google Shape;28;p4"/>
          <p:cNvSpPr/>
          <p:nvPr/>
        </p:nvSpPr>
        <p:spPr>
          <a:xfrm>
            <a:off x="0" y="0"/>
            <a:ext cx="7560000" cy="360000"/>
          </a:xfrm>
          <a:prstGeom prst="rect">
            <a:avLst/>
          </a:prstGeom>
          <a:gradFill>
            <a:gsLst>
              <a:gs pos="0">
                <a:srgbClr val="004F9F"/>
              </a:gs>
              <a:gs pos="50000">
                <a:srgbClr val="14387F"/>
              </a:gs>
              <a:gs pos="100000">
                <a:srgbClr val="20286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0167700"/>
            <a:ext cx="7560000" cy="540000"/>
          </a:xfrm>
          <a:prstGeom prst="rect">
            <a:avLst/>
          </a:prstGeom>
          <a:gradFill>
            <a:gsLst>
              <a:gs pos="0">
                <a:srgbClr val="004F9F"/>
              </a:gs>
              <a:gs pos="50000">
                <a:srgbClr val="14387F"/>
              </a:gs>
              <a:gs pos="100000">
                <a:srgbClr val="20286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idx="12" type="sldNum"/>
          </p:nvPr>
        </p:nvSpPr>
        <p:spPr>
          <a:xfrm>
            <a:off x="6805382" y="9991887"/>
            <a:ext cx="453600" cy="818100"/>
          </a:xfrm>
          <a:prstGeom prst="rect">
            <a:avLst/>
          </a:prstGeom>
          <a:noFill/>
          <a:ln>
            <a:noFill/>
          </a:ln>
        </p:spPr>
        <p:txBody>
          <a:bodyPr anchorCtr="0" anchor="ctr" bIns="91425" lIns="91425" spcFirstLastPara="1" rIns="91425" wrap="square" tIns="91425">
            <a:normAutofit/>
          </a:bodyPr>
          <a:lstStyle>
            <a:lvl1pPr lvl="0" algn="r">
              <a:buNone/>
              <a:defRPr sz="1200">
                <a:solidFill>
                  <a:srgbClr val="FFFFFF"/>
                </a:solidFill>
              </a:defRPr>
            </a:lvl1pPr>
            <a:lvl2pPr lvl="1" algn="r">
              <a:buNone/>
              <a:defRPr sz="1200">
                <a:solidFill>
                  <a:srgbClr val="FFFFFF"/>
                </a:solidFill>
              </a:defRPr>
            </a:lvl2pPr>
            <a:lvl3pPr lvl="2" algn="r">
              <a:buNone/>
              <a:defRPr sz="1200">
                <a:solidFill>
                  <a:srgbClr val="FFFFFF"/>
                </a:solidFill>
              </a:defRPr>
            </a:lvl3pPr>
            <a:lvl4pPr lvl="3" algn="r">
              <a:buNone/>
              <a:defRPr sz="1200">
                <a:solidFill>
                  <a:srgbClr val="FFFFFF"/>
                </a:solidFill>
              </a:defRPr>
            </a:lvl4pPr>
            <a:lvl5pPr lvl="4" algn="r">
              <a:buNone/>
              <a:defRPr sz="1200">
                <a:solidFill>
                  <a:srgbClr val="FFFFFF"/>
                </a:solidFill>
              </a:defRPr>
            </a:lvl5pPr>
            <a:lvl6pPr lvl="5" algn="r">
              <a:buNone/>
              <a:defRPr sz="1200">
                <a:solidFill>
                  <a:srgbClr val="FFFFFF"/>
                </a:solidFill>
              </a:defRPr>
            </a:lvl6pPr>
            <a:lvl7pPr lvl="6" algn="r">
              <a:buNone/>
              <a:defRPr sz="1200">
                <a:solidFill>
                  <a:srgbClr val="FFFFFF"/>
                </a:solidFill>
              </a:defRPr>
            </a:lvl7pPr>
            <a:lvl8pPr lvl="7" algn="r">
              <a:buNone/>
              <a:defRPr sz="1200">
                <a:solidFill>
                  <a:srgbClr val="FFFFFF"/>
                </a:solidFill>
              </a:defRPr>
            </a:lvl8pPr>
            <a:lvl9pPr lvl="8" algn="r">
              <a:buNone/>
              <a:defRPr sz="1200">
                <a:solidFill>
                  <a:srgbClr val="FFFFFF"/>
                </a:solidFill>
              </a:defRPr>
            </a:lvl9pPr>
          </a:lstStyle>
          <a:p>
            <a:pPr indent="0" lvl="0" marL="0" rtl="0" algn="r">
              <a:spcBef>
                <a:spcPts val="0"/>
              </a:spcBef>
              <a:spcAft>
                <a:spcPts val="0"/>
              </a:spcAft>
              <a:buNone/>
            </a:pPr>
            <a:fld id="{00000000-1234-1234-1234-123412341234}" type="slidenum">
              <a:rPr lang="pt-BR"/>
              <a:t>‹#›</a:t>
            </a:fld>
            <a:endParaRPr/>
          </a:p>
        </p:txBody>
      </p:sp>
      <p:sp>
        <p:nvSpPr>
          <p:cNvPr id="8" name="Google Shape;8;p1"/>
          <p:cNvSpPr txBox="1"/>
          <p:nvPr>
            <p:ph type="title"/>
          </p:nvPr>
        </p:nvSpPr>
        <p:spPr>
          <a:xfrm>
            <a:off x="360000" y="886860"/>
            <a:ext cx="6840000" cy="749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004F9F"/>
              </a:buClr>
              <a:buSzPts val="2400"/>
              <a:buChar char="●"/>
              <a:defRPr b="1" sz="2400">
                <a:solidFill>
                  <a:srgbClr val="004F9F"/>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9" name="Google Shape;9;p1"/>
          <p:cNvSpPr txBox="1"/>
          <p:nvPr>
            <p:ph idx="1" type="body"/>
          </p:nvPr>
        </p:nvSpPr>
        <p:spPr>
          <a:xfrm>
            <a:off x="360000" y="1528919"/>
            <a:ext cx="6840000" cy="23625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rgbClr val="666666"/>
              </a:buClr>
              <a:buSzPts val="1400"/>
              <a:buChar char="●"/>
              <a:defRPr sz="1400">
                <a:solidFill>
                  <a:srgbClr val="666666"/>
                </a:solidFill>
              </a:defRPr>
            </a:lvl1pPr>
            <a:lvl2pPr indent="-317500" lvl="1" marL="914400" rtl="0">
              <a:spcBef>
                <a:spcPts val="0"/>
              </a:spcBef>
              <a:spcAft>
                <a:spcPts val="0"/>
              </a:spcAft>
              <a:buClr>
                <a:srgbClr val="666666"/>
              </a:buClr>
              <a:buSzPts val="1400"/>
              <a:buChar char="○"/>
              <a:defRPr>
                <a:solidFill>
                  <a:srgbClr val="666666"/>
                </a:solidFill>
              </a:defRPr>
            </a:lvl2pPr>
            <a:lvl3pPr indent="-317500" lvl="2" marL="1371600" rtl="0">
              <a:spcBef>
                <a:spcPts val="0"/>
              </a:spcBef>
              <a:spcAft>
                <a:spcPts val="0"/>
              </a:spcAft>
              <a:buClr>
                <a:srgbClr val="666666"/>
              </a:buClr>
              <a:buSzPts val="1400"/>
              <a:buChar char="■"/>
              <a:defRPr>
                <a:solidFill>
                  <a:srgbClr val="666666"/>
                </a:solidFill>
              </a:defRPr>
            </a:lvl3pPr>
            <a:lvl4pPr indent="-317500" lvl="3" marL="1828800" rtl="0">
              <a:spcBef>
                <a:spcPts val="0"/>
              </a:spcBef>
              <a:spcAft>
                <a:spcPts val="0"/>
              </a:spcAft>
              <a:buClr>
                <a:srgbClr val="666666"/>
              </a:buClr>
              <a:buSzPts val="1400"/>
              <a:buChar char="●"/>
              <a:defRPr>
                <a:solidFill>
                  <a:srgbClr val="666666"/>
                </a:solidFill>
              </a:defRPr>
            </a:lvl4pPr>
            <a:lvl5pPr indent="-317500" lvl="4" marL="2286000" rtl="0">
              <a:spcBef>
                <a:spcPts val="0"/>
              </a:spcBef>
              <a:spcAft>
                <a:spcPts val="0"/>
              </a:spcAft>
              <a:buClr>
                <a:srgbClr val="666666"/>
              </a:buClr>
              <a:buSzPts val="1400"/>
              <a:buChar char="○"/>
              <a:defRPr>
                <a:solidFill>
                  <a:srgbClr val="666666"/>
                </a:solidFill>
              </a:defRPr>
            </a:lvl5pPr>
            <a:lvl6pPr indent="-317500" lvl="5" marL="2743200" rtl="0">
              <a:spcBef>
                <a:spcPts val="0"/>
              </a:spcBef>
              <a:spcAft>
                <a:spcPts val="0"/>
              </a:spcAft>
              <a:buClr>
                <a:srgbClr val="666666"/>
              </a:buClr>
              <a:buSzPts val="1400"/>
              <a:buChar char="■"/>
              <a:defRPr>
                <a:solidFill>
                  <a:srgbClr val="666666"/>
                </a:solidFill>
              </a:defRPr>
            </a:lvl6pPr>
            <a:lvl7pPr indent="-317500" lvl="6" marL="3200400" rtl="0">
              <a:spcBef>
                <a:spcPts val="0"/>
              </a:spcBef>
              <a:spcAft>
                <a:spcPts val="0"/>
              </a:spcAft>
              <a:buClr>
                <a:srgbClr val="666666"/>
              </a:buClr>
              <a:buSzPts val="1400"/>
              <a:buChar char="●"/>
              <a:defRPr>
                <a:solidFill>
                  <a:srgbClr val="666666"/>
                </a:solidFill>
              </a:defRPr>
            </a:lvl7pPr>
            <a:lvl8pPr indent="-317500" lvl="7" marL="3657600" rtl="0">
              <a:spcBef>
                <a:spcPts val="0"/>
              </a:spcBef>
              <a:spcAft>
                <a:spcPts val="0"/>
              </a:spcAft>
              <a:buClr>
                <a:srgbClr val="666666"/>
              </a:buClr>
              <a:buSzPts val="1400"/>
              <a:buChar char="○"/>
              <a:defRPr>
                <a:solidFill>
                  <a:srgbClr val="666666"/>
                </a:solidFill>
              </a:defRPr>
            </a:lvl8pPr>
            <a:lvl9pPr indent="-317500" lvl="8" marL="4114800" rtl="0">
              <a:spcBef>
                <a:spcPts val="0"/>
              </a:spcBef>
              <a:spcAft>
                <a:spcPts val="0"/>
              </a:spcAft>
              <a:buClr>
                <a:srgbClr val="666666"/>
              </a:buClr>
              <a:buSzPts val="1400"/>
              <a:buChar char="■"/>
              <a:defRPr>
                <a:solidFill>
                  <a:srgbClr val="666666"/>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27">
          <p15:clr>
            <a:srgbClr val="EA4335"/>
          </p15:clr>
        </p15:guide>
        <p15:guide id="2" pos="4535">
          <p15:clr>
            <a:srgbClr val="EA4335"/>
          </p15:clr>
        </p15:guide>
        <p15:guide id="3" orient="horz" pos="371">
          <p15:clr>
            <a:srgbClr val="EA4335"/>
          </p15:clr>
        </p15:guide>
        <p15:guide id="4" orient="horz" pos="6405">
          <p15:clr>
            <a:srgbClr val="EA4335"/>
          </p15:clr>
        </p15:guide>
      </p15:sldGuideLst>
    </p:ext>
  </p:extLst>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9.png"/><Relationship Id="rId13" Type="http://schemas.openxmlformats.org/officeDocument/2006/relationships/image" Target="../media/image4.png"/><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0.png"/><Relationship Id="rId9" Type="http://schemas.openxmlformats.org/officeDocument/2006/relationships/image" Target="../media/image12.png"/><Relationship Id="rId15" Type="http://schemas.openxmlformats.org/officeDocument/2006/relationships/image" Target="../media/image5.png"/><Relationship Id="rId14" Type="http://schemas.openxmlformats.org/officeDocument/2006/relationships/image" Target="../media/image11.png"/><Relationship Id="rId17" Type="http://schemas.openxmlformats.org/officeDocument/2006/relationships/image" Target="../media/image14.png"/><Relationship Id="rId16" Type="http://schemas.openxmlformats.org/officeDocument/2006/relationships/image" Target="../media/image13.png"/><Relationship Id="rId5" Type="http://schemas.openxmlformats.org/officeDocument/2006/relationships/image" Target="../media/image15.png"/><Relationship Id="rId6" Type="http://schemas.openxmlformats.org/officeDocument/2006/relationships/image" Target="../media/image16.png"/><Relationship Id="rId18" Type="http://schemas.openxmlformats.org/officeDocument/2006/relationships/image" Target="../media/image17.png"/><Relationship Id="rId7" Type="http://schemas.openxmlformats.org/officeDocument/2006/relationships/image" Target="../media/image6.png"/><Relationship Id="rId8"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eldestapeweb.com/mundo/gripeaviar/francia-eleva-el-nivel-de-riesgo-de-gripe-aviar-20241015103528" TargetMode="External"/><Relationship Id="rId4" Type="http://schemas.openxmlformats.org/officeDocument/2006/relationships/hyperlink" Target="https://rwandainspirer.com/ministry-of-health-reveals-origin-of-marburg-outbreak/" TargetMode="External"/><Relationship Id="rId5" Type="http://schemas.openxmlformats.org/officeDocument/2006/relationships/hyperlink" Target="https://www.eldestapeweb.com/mundo/gripeaviar/francia-eleva-el-nivel-de-riesgo-de-gripe-aviar-20241015103528" TargetMode="External"/><Relationship Id="rId6" Type="http://schemas.openxmlformats.org/officeDocument/2006/relationships/hyperlink" Target="https://www.20min.ch/story/e-coli-ausbruch-usa-nach-burger-patty-streichen-fastfood-ketten-auch-zwiebeln-103208213" TargetMode="External"/><Relationship Id="rId7"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plox.com.br/noticia/21/10/2024/cirurgias-deixam-pacientes-cegos-e-levam-vigilancia-sanitaria-a-interditar-clinica-em-belem#google_vignette" TargetMode="External"/><Relationship Id="rId4" Type="http://schemas.openxmlformats.org/officeDocument/2006/relationships/hyperlink" Target="https://ndmais.com.br/saude/ansiedade-sobe-sete-posicoes-e-vira-a-3a-causa-que-mais-afasta-pessoas-do-trabalho-no-brasil/" TargetMode="External"/><Relationship Id="rId5" Type="http://schemas.openxmlformats.org/officeDocument/2006/relationships/hyperlink" Target="https://www.terra.com.br/vida-e-estilo/saude/casos-de-sifilis-aumentam-no-brasil-infeccao-tem-quatro-estagios-e-pode-ser-assintomatica,5aea595fd948d7ed991edf7145f4c2a8amwihpqk.html" TargetMode="External"/><Relationship Id="rId6" Type="http://schemas.openxmlformats.org/officeDocument/2006/relationships/image" Target="../media/image24.png"/><Relationship Id="rId7" Type="http://schemas.openxmlformats.org/officeDocument/2006/relationships/image" Target="../media/image21.png"/><Relationship Id="rId8"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topmidianews.com.br/politica/deputada-alerta-para-crimes-sexuais-contra-criancas-e-pede-delegacia/211418/" TargetMode="External"/><Relationship Id="rId4" Type="http://schemas.openxmlformats.org/officeDocument/2006/relationships/hyperlink" Target="https://www.campograndenews.com.br/cidades/capital/prefeitura-alerta-para-surto-de-hepatite-a-depois-de-60-casos-em-campo-grande" TargetMode="External"/><Relationship Id="rId5" Type="http://schemas.openxmlformats.org/officeDocument/2006/relationships/image" Target="../media/image19.png"/><Relationship Id="rId6" Type="http://schemas.openxmlformats.org/officeDocument/2006/relationships/hyperlink" Target="https://www.campograndenews.com.br/meio-ambiente/sem-historico-de-queimadas-aldeia-de-ms-lidera-em-destruicao-pelo-fogo-no-pai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mailto:cievs.ms@hotmail.com" TargetMode="External"/><Relationship Id="rId4" Type="http://schemas.openxmlformats.org/officeDocument/2006/relationships/hyperlink" Target="mailto:cievs@saude.ms.gov.b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pic>
        <p:nvPicPr>
          <p:cNvPr id="33" name="Google Shape;33;p5"/>
          <p:cNvPicPr preferRelativeResize="0"/>
          <p:nvPr/>
        </p:nvPicPr>
        <p:blipFill>
          <a:blip r:embed="rId3">
            <a:alphaModFix/>
          </a:blip>
          <a:stretch>
            <a:fillRect/>
          </a:stretch>
        </p:blipFill>
        <p:spPr>
          <a:xfrm>
            <a:off x="-3772118" y="7660951"/>
            <a:ext cx="325263" cy="540000"/>
          </a:xfrm>
          <a:prstGeom prst="rect">
            <a:avLst/>
          </a:prstGeom>
          <a:noFill/>
          <a:ln>
            <a:noFill/>
          </a:ln>
        </p:spPr>
      </p:pic>
      <p:sp>
        <p:nvSpPr>
          <p:cNvPr id="34" name="Google Shape;34;p5"/>
          <p:cNvSpPr txBox="1"/>
          <p:nvPr>
            <p:ph idx="1" type="subTitle"/>
          </p:nvPr>
        </p:nvSpPr>
        <p:spPr>
          <a:xfrm>
            <a:off x="817200" y="8196050"/>
            <a:ext cx="4843500" cy="360000"/>
          </a:xfrm>
          <a:prstGeom prst="rect">
            <a:avLst/>
          </a:prstGeom>
          <a:gradFill>
            <a:gsLst>
              <a:gs pos="0">
                <a:srgbClr val="FFFFFF"/>
              </a:gs>
              <a:gs pos="100000">
                <a:srgbClr val="004F9F"/>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lang="pt-BR">
                <a:solidFill>
                  <a:schemeClr val="lt1"/>
                </a:solidFill>
              </a:rPr>
              <a:t>NOTÍCIAS </a:t>
            </a:r>
            <a:r>
              <a:rPr b="1" lang="pt-BR">
                <a:solidFill>
                  <a:schemeClr val="lt1"/>
                </a:solidFill>
              </a:rPr>
              <a:t>INTERNACIONAIS</a:t>
            </a:r>
            <a:endParaRPr b="1">
              <a:solidFill>
                <a:schemeClr val="lt1"/>
              </a:solidFill>
            </a:endParaRPr>
          </a:p>
        </p:txBody>
      </p:sp>
      <p:sp>
        <p:nvSpPr>
          <p:cNvPr id="35" name="Google Shape;35;p5"/>
          <p:cNvSpPr txBox="1"/>
          <p:nvPr>
            <p:ph idx="2" type="subTitle"/>
          </p:nvPr>
        </p:nvSpPr>
        <p:spPr>
          <a:xfrm>
            <a:off x="814575" y="8879425"/>
            <a:ext cx="4843500" cy="360000"/>
          </a:xfrm>
          <a:prstGeom prst="rect">
            <a:avLst/>
          </a:prstGeom>
          <a:gradFill>
            <a:gsLst>
              <a:gs pos="0">
                <a:srgbClr val="FFFFFF"/>
              </a:gs>
              <a:gs pos="100000">
                <a:srgbClr val="004F9F"/>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lang="pt-BR">
                <a:solidFill>
                  <a:schemeClr val="lt1"/>
                </a:solidFill>
              </a:rPr>
              <a:t>NOTÍCIAS </a:t>
            </a:r>
            <a:r>
              <a:rPr b="1" lang="pt-BR">
                <a:solidFill>
                  <a:schemeClr val="lt1"/>
                </a:solidFill>
              </a:rPr>
              <a:t>NACIONAIS</a:t>
            </a:r>
            <a:endParaRPr b="1">
              <a:solidFill>
                <a:schemeClr val="lt1"/>
              </a:solidFill>
            </a:endParaRPr>
          </a:p>
        </p:txBody>
      </p:sp>
      <p:sp>
        <p:nvSpPr>
          <p:cNvPr id="36" name="Google Shape;36;p5"/>
          <p:cNvSpPr txBox="1"/>
          <p:nvPr>
            <p:ph idx="3" type="subTitle"/>
          </p:nvPr>
        </p:nvSpPr>
        <p:spPr>
          <a:xfrm>
            <a:off x="820675" y="9561700"/>
            <a:ext cx="4843500" cy="360000"/>
          </a:xfrm>
          <a:prstGeom prst="rect">
            <a:avLst/>
          </a:prstGeom>
          <a:gradFill>
            <a:gsLst>
              <a:gs pos="0">
                <a:srgbClr val="FFFFFF"/>
              </a:gs>
              <a:gs pos="100000">
                <a:srgbClr val="004F9F"/>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lang="pt-BR">
                <a:solidFill>
                  <a:schemeClr val="lt1"/>
                </a:solidFill>
              </a:rPr>
              <a:t>NOTÍCIAS </a:t>
            </a:r>
            <a:r>
              <a:rPr b="1" lang="pt-BR">
                <a:solidFill>
                  <a:schemeClr val="lt1"/>
                </a:solidFill>
              </a:rPr>
              <a:t>ESTADUAIS</a:t>
            </a:r>
            <a:endParaRPr b="1">
              <a:solidFill>
                <a:schemeClr val="lt1"/>
              </a:solidFill>
            </a:endParaRPr>
          </a:p>
        </p:txBody>
      </p:sp>
      <p:sp>
        <p:nvSpPr>
          <p:cNvPr id="37" name="Google Shape;37;p5"/>
          <p:cNvSpPr txBox="1"/>
          <p:nvPr/>
        </p:nvSpPr>
        <p:spPr>
          <a:xfrm>
            <a:off x="360100" y="3617000"/>
            <a:ext cx="431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a:solidFill>
                  <a:srgbClr val="004F9F"/>
                </a:solidFill>
              </a:rPr>
              <a:t>Semana Epidemiológica 43 </a:t>
            </a:r>
            <a:r>
              <a:rPr lang="pt-BR">
                <a:solidFill>
                  <a:srgbClr val="666666"/>
                </a:solidFill>
              </a:rPr>
              <a:t>|</a:t>
            </a:r>
            <a:r>
              <a:rPr b="1" lang="pt-BR">
                <a:solidFill>
                  <a:srgbClr val="666666"/>
                </a:solidFill>
              </a:rPr>
              <a:t> </a:t>
            </a:r>
            <a:r>
              <a:rPr b="1" lang="pt-BR">
                <a:solidFill>
                  <a:srgbClr val="004F9F"/>
                </a:solidFill>
              </a:rPr>
              <a:t>Ano 2024</a:t>
            </a:r>
            <a:endParaRPr b="1">
              <a:solidFill>
                <a:srgbClr val="004F9F"/>
              </a:solidFill>
            </a:endParaRPr>
          </a:p>
        </p:txBody>
      </p:sp>
      <p:sp>
        <p:nvSpPr>
          <p:cNvPr id="38" name="Google Shape;38;p5"/>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39" name="Google Shape;39;p5"/>
          <p:cNvSpPr txBox="1"/>
          <p:nvPr/>
        </p:nvSpPr>
        <p:spPr>
          <a:xfrm>
            <a:off x="360000" y="6246935"/>
            <a:ext cx="6840000" cy="1693200"/>
          </a:xfrm>
          <a:prstGeom prst="rect">
            <a:avLst/>
          </a:prstGeom>
          <a:solidFill>
            <a:srgbClr val="004F9F">
              <a:alpha val="24710"/>
            </a:srgbClr>
          </a:solid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pt-BR">
                <a:solidFill>
                  <a:srgbClr val="666666"/>
                </a:solidFill>
              </a:rPr>
              <a:t>No sentido de aprimorar a capacidade de alerta e respostas </a:t>
            </a:r>
            <a:r>
              <a:rPr lang="pt-BR">
                <a:solidFill>
                  <a:srgbClr val="666666"/>
                </a:solidFill>
              </a:rPr>
              <a:t>às</a:t>
            </a:r>
            <a:r>
              <a:rPr lang="pt-BR">
                <a:solidFill>
                  <a:srgbClr val="666666"/>
                </a:solidFill>
              </a:rPr>
              <a:t> emergências em Saúde Pública, o CIEVS/SES/MS realiza semanalmente a busca ativa de rumores veiculados pela mídia em canais de </a:t>
            </a:r>
            <a:r>
              <a:rPr lang="pt-BR">
                <a:solidFill>
                  <a:srgbClr val="666666"/>
                </a:solidFill>
              </a:rPr>
              <a:t>comunicação</a:t>
            </a:r>
            <a:r>
              <a:rPr lang="pt-BR">
                <a:solidFill>
                  <a:srgbClr val="666666"/>
                </a:solidFill>
              </a:rPr>
              <a:t> internacionais, nacionais e estaduais por meio de um processo denominado “Clipping”. A permanência e ativação dos links não estão sob o nosso domínio. Visando trazer visibilidade e conscientização para questões relacionadas à saúde, o clipping insere laços simbolizando as campanhas mensais realizadas no Brasil.</a:t>
            </a:r>
            <a:endParaRPr>
              <a:solidFill>
                <a:srgbClr val="666666"/>
              </a:solidFill>
              <a:highlight>
                <a:schemeClr val="accent6"/>
              </a:highlight>
            </a:endParaRPr>
          </a:p>
        </p:txBody>
      </p:sp>
      <p:cxnSp>
        <p:nvCxnSpPr>
          <p:cNvPr id="40" name="Google Shape;40;p5"/>
          <p:cNvCxnSpPr/>
          <p:nvPr/>
        </p:nvCxnSpPr>
        <p:spPr>
          <a:xfrm>
            <a:off x="363475" y="7962049"/>
            <a:ext cx="6833100" cy="0"/>
          </a:xfrm>
          <a:prstGeom prst="straightConnector1">
            <a:avLst/>
          </a:prstGeom>
          <a:noFill/>
          <a:ln cap="flat" cmpd="sng" w="38100">
            <a:solidFill>
              <a:srgbClr val="004F9F"/>
            </a:solidFill>
            <a:prstDash val="solid"/>
            <a:round/>
            <a:headEnd len="med" w="med" type="none"/>
            <a:tailEnd len="med" w="med" type="none"/>
          </a:ln>
        </p:spPr>
      </p:cxnSp>
      <p:sp>
        <p:nvSpPr>
          <p:cNvPr id="41" name="Google Shape;41;p5"/>
          <p:cNvSpPr txBox="1"/>
          <p:nvPr/>
        </p:nvSpPr>
        <p:spPr>
          <a:xfrm>
            <a:off x="4677150" y="3617000"/>
            <a:ext cx="25281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a:solidFill>
                  <a:srgbClr val="004F9F"/>
                </a:solidFill>
              </a:rPr>
              <a:t>20</a:t>
            </a:r>
            <a:r>
              <a:rPr b="1" lang="pt-BR">
                <a:solidFill>
                  <a:srgbClr val="004F9F"/>
                </a:solidFill>
              </a:rPr>
              <a:t>/10/2024</a:t>
            </a:r>
            <a:r>
              <a:rPr b="1" lang="pt-BR">
                <a:solidFill>
                  <a:srgbClr val="069343"/>
                </a:solidFill>
              </a:rPr>
              <a:t> </a:t>
            </a:r>
            <a:r>
              <a:rPr lang="pt-BR">
                <a:solidFill>
                  <a:srgbClr val="666666"/>
                </a:solidFill>
              </a:rPr>
              <a:t>a</a:t>
            </a:r>
            <a:r>
              <a:rPr b="1" lang="pt-BR">
                <a:solidFill>
                  <a:srgbClr val="004F9F"/>
                </a:solidFill>
              </a:rPr>
              <a:t> 26/10/2024</a:t>
            </a:r>
            <a:endParaRPr b="1">
              <a:solidFill>
                <a:srgbClr val="004F9F"/>
              </a:solidFill>
            </a:endParaRPr>
          </a:p>
        </p:txBody>
      </p:sp>
      <p:cxnSp>
        <p:nvCxnSpPr>
          <p:cNvPr id="42" name="Google Shape;42;p5"/>
          <p:cNvCxnSpPr/>
          <p:nvPr/>
        </p:nvCxnSpPr>
        <p:spPr>
          <a:xfrm>
            <a:off x="363450" y="6265904"/>
            <a:ext cx="6833100" cy="0"/>
          </a:xfrm>
          <a:prstGeom prst="straightConnector1">
            <a:avLst/>
          </a:prstGeom>
          <a:noFill/>
          <a:ln cap="flat" cmpd="sng" w="38100">
            <a:solidFill>
              <a:srgbClr val="004F9F"/>
            </a:solidFill>
            <a:prstDash val="solid"/>
            <a:round/>
            <a:headEnd len="med" w="med" type="none"/>
            <a:tailEnd len="med" w="med" type="none"/>
          </a:ln>
        </p:spPr>
      </p:cxnSp>
      <p:sp>
        <p:nvSpPr>
          <p:cNvPr id="43" name="Google Shape;43;p5"/>
          <p:cNvSpPr txBox="1"/>
          <p:nvPr>
            <p:ph idx="4" type="subTitle"/>
          </p:nvPr>
        </p:nvSpPr>
        <p:spPr>
          <a:xfrm>
            <a:off x="4086929" y="8178174"/>
            <a:ext cx="1521600" cy="360000"/>
          </a:xfrm>
          <a:prstGeom prst="rect">
            <a:avLst/>
          </a:prstGeom>
          <a:solidFill>
            <a:srgbClr val="000000">
              <a:alpha val="0"/>
            </a:srgbClr>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a:solidFill>
                  <a:srgbClr val="666666"/>
                </a:solidFill>
              </a:rPr>
              <a:t>pág.</a:t>
            </a:r>
            <a:r>
              <a:rPr b="1" lang="pt-BR">
                <a:solidFill>
                  <a:srgbClr val="069343"/>
                </a:solidFill>
              </a:rPr>
              <a:t> </a:t>
            </a:r>
            <a:r>
              <a:rPr b="1" lang="pt-BR">
                <a:solidFill>
                  <a:srgbClr val="004F9F"/>
                </a:solidFill>
              </a:rPr>
              <a:t>2</a:t>
            </a:r>
            <a:endParaRPr b="1">
              <a:solidFill>
                <a:srgbClr val="004F9F"/>
              </a:solidFill>
            </a:endParaRPr>
          </a:p>
        </p:txBody>
      </p:sp>
      <p:sp>
        <p:nvSpPr>
          <p:cNvPr id="44" name="Google Shape;44;p5"/>
          <p:cNvSpPr txBox="1"/>
          <p:nvPr>
            <p:ph idx="5" type="subTitle"/>
          </p:nvPr>
        </p:nvSpPr>
        <p:spPr>
          <a:xfrm>
            <a:off x="4080829" y="8860461"/>
            <a:ext cx="1521600" cy="360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a:solidFill>
                  <a:srgbClr val="666666"/>
                </a:solidFill>
              </a:rPr>
              <a:t>pág.</a:t>
            </a:r>
            <a:r>
              <a:rPr b="1" lang="pt-BR">
                <a:solidFill>
                  <a:srgbClr val="069343"/>
                </a:solidFill>
              </a:rPr>
              <a:t> </a:t>
            </a:r>
            <a:r>
              <a:rPr b="1" lang="pt-BR">
                <a:solidFill>
                  <a:srgbClr val="004F9F"/>
                </a:solidFill>
              </a:rPr>
              <a:t>3</a:t>
            </a:r>
            <a:endParaRPr b="1">
              <a:solidFill>
                <a:srgbClr val="004F9F"/>
              </a:solidFill>
            </a:endParaRPr>
          </a:p>
        </p:txBody>
      </p:sp>
      <p:sp>
        <p:nvSpPr>
          <p:cNvPr id="45" name="Google Shape;45;p5"/>
          <p:cNvSpPr txBox="1"/>
          <p:nvPr>
            <p:ph idx="6" type="subTitle"/>
          </p:nvPr>
        </p:nvSpPr>
        <p:spPr>
          <a:xfrm>
            <a:off x="4086929" y="9542722"/>
            <a:ext cx="1521600" cy="360000"/>
          </a:xfrm>
          <a:prstGeom prst="rect">
            <a:avLst/>
          </a:prstGeom>
          <a:solidFill>
            <a:srgbClr val="000000">
              <a:alpha val="0"/>
            </a:srgbClr>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a:solidFill>
                  <a:srgbClr val="666666"/>
                </a:solidFill>
              </a:rPr>
              <a:t>pág.</a:t>
            </a:r>
            <a:r>
              <a:rPr b="1" lang="pt-BR">
                <a:solidFill>
                  <a:srgbClr val="069343"/>
                </a:solidFill>
              </a:rPr>
              <a:t> </a:t>
            </a:r>
            <a:r>
              <a:rPr b="1" lang="pt-BR">
                <a:solidFill>
                  <a:srgbClr val="004F9F"/>
                </a:solidFill>
              </a:rPr>
              <a:t>4</a:t>
            </a:r>
            <a:endParaRPr b="1">
              <a:solidFill>
                <a:srgbClr val="004F9F"/>
              </a:solidFill>
            </a:endParaRPr>
          </a:p>
        </p:txBody>
      </p:sp>
      <p:sp>
        <p:nvSpPr>
          <p:cNvPr id="46" name="Google Shape;46;p5"/>
          <p:cNvSpPr/>
          <p:nvPr/>
        </p:nvSpPr>
        <p:spPr>
          <a:xfrm>
            <a:off x="363475" y="8103773"/>
            <a:ext cx="480900" cy="433200"/>
          </a:xfrm>
          <a:prstGeom prst="rect">
            <a:avLst/>
          </a:prstGeom>
          <a:solidFill>
            <a:srgbClr val="FFFFFF"/>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1</a:t>
            </a:r>
            <a:endParaRPr b="1" sz="3600">
              <a:solidFill>
                <a:srgbClr val="004F9F"/>
              </a:solidFill>
            </a:endParaRPr>
          </a:p>
        </p:txBody>
      </p:sp>
      <p:sp>
        <p:nvSpPr>
          <p:cNvPr id="47" name="Google Shape;47;p5"/>
          <p:cNvSpPr/>
          <p:nvPr/>
        </p:nvSpPr>
        <p:spPr>
          <a:xfrm>
            <a:off x="363475" y="9470573"/>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3</a:t>
            </a:r>
            <a:endParaRPr b="1" sz="3600">
              <a:solidFill>
                <a:srgbClr val="004F9F"/>
              </a:solidFill>
            </a:endParaRPr>
          </a:p>
        </p:txBody>
      </p:sp>
      <p:sp>
        <p:nvSpPr>
          <p:cNvPr id="48" name="Google Shape;48;p5"/>
          <p:cNvSpPr/>
          <p:nvPr/>
        </p:nvSpPr>
        <p:spPr>
          <a:xfrm>
            <a:off x="363475" y="8787173"/>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2</a:t>
            </a:r>
            <a:endParaRPr b="1" sz="3600">
              <a:solidFill>
                <a:srgbClr val="004F9F"/>
              </a:solidFill>
            </a:endParaRPr>
          </a:p>
        </p:txBody>
      </p:sp>
      <p:graphicFrame>
        <p:nvGraphicFramePr>
          <p:cNvPr id="49" name="Google Shape;49;p5"/>
          <p:cNvGraphicFramePr/>
          <p:nvPr/>
        </p:nvGraphicFramePr>
        <p:xfrm>
          <a:off x="363475" y="4139988"/>
          <a:ext cx="3000000" cy="3000000"/>
        </p:xfrm>
        <a:graphic>
          <a:graphicData uri="http://schemas.openxmlformats.org/drawingml/2006/table">
            <a:tbl>
              <a:tblPr>
                <a:noFill/>
                <a:tableStyleId>{B588CE00-B97F-4916-9C72-CA3AA321DC56}</a:tableStyleId>
              </a:tblPr>
              <a:tblGrid>
                <a:gridCol w="486600"/>
                <a:gridCol w="486600"/>
                <a:gridCol w="486600"/>
                <a:gridCol w="486600"/>
                <a:gridCol w="486600"/>
                <a:gridCol w="486600"/>
                <a:gridCol w="395900"/>
              </a:tblGrid>
              <a:tr h="251450">
                <a:tc gridSpan="7">
                  <a:txBody>
                    <a:bodyPr/>
                    <a:lstStyle/>
                    <a:p>
                      <a:pPr indent="0" lvl="0" marL="0" rtl="0" algn="ctr">
                        <a:lnSpc>
                          <a:spcPct val="115000"/>
                        </a:lnSpc>
                        <a:spcBef>
                          <a:spcPts val="0"/>
                        </a:spcBef>
                        <a:spcAft>
                          <a:spcPts val="0"/>
                        </a:spcAft>
                        <a:buNone/>
                      </a:pPr>
                      <a:r>
                        <a:rPr b="1" lang="pt-BR" sz="1200">
                          <a:solidFill>
                            <a:srgbClr val="666666"/>
                          </a:solidFill>
                        </a:rPr>
                        <a:t>Outubro</a:t>
                      </a:r>
                      <a:endParaRPr b="1" sz="1200">
                        <a:solidFill>
                          <a:srgbClr val="666666"/>
                        </a:solidFill>
                      </a:endParaRPr>
                    </a:p>
                  </a:txBody>
                  <a:tcPr marT="19050" marB="19050" marR="28575" marL="28575" anchor="b">
                    <a:lnB cap="flat" cmpd="sng" w="25400">
                      <a:solidFill>
                        <a:srgbClr val="004F9F"/>
                      </a:solidFill>
                      <a:prstDash val="solid"/>
                      <a:round/>
                      <a:headEnd len="sm" w="sm" type="none"/>
                      <a:tailEnd len="sm" w="sm" type="none"/>
                    </a:lnB>
                  </a:tcPr>
                </a:tc>
                <a:tc hMerge="1"/>
                <a:tc hMerge="1"/>
                <a:tc hMerge="1"/>
                <a:tc hMerge="1"/>
                <a:tc hMerge="1"/>
                <a:tc hMerge="1"/>
              </a:tr>
              <a:tr h="251450">
                <a:tc>
                  <a:txBody>
                    <a:bodyPr/>
                    <a:lstStyle/>
                    <a:p>
                      <a:pPr indent="0" lvl="0" marL="0" rtl="0" algn="ctr">
                        <a:lnSpc>
                          <a:spcPct val="115000"/>
                        </a:lnSpc>
                        <a:spcBef>
                          <a:spcPts val="0"/>
                        </a:spcBef>
                        <a:spcAft>
                          <a:spcPts val="0"/>
                        </a:spcAft>
                        <a:buNone/>
                      </a:pPr>
                      <a:r>
                        <a:rPr b="1" lang="pt-BR" sz="1200">
                          <a:solidFill>
                            <a:srgbClr val="666666"/>
                          </a:solidFill>
                        </a:rPr>
                        <a:t>D</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b="1" lang="pt-BR" sz="1200">
                          <a:solidFill>
                            <a:srgbClr val="666666"/>
                          </a:solidFill>
                        </a:rPr>
                        <a:t>S</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b="1" lang="pt-BR" sz="1200">
                          <a:solidFill>
                            <a:srgbClr val="666666"/>
                          </a:solidFill>
                        </a:rPr>
                        <a:t>T</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b="1" lang="pt-BR" sz="1200">
                          <a:solidFill>
                            <a:srgbClr val="666666"/>
                          </a:solidFill>
                        </a:rPr>
                        <a:t>Q</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b="1" lang="pt-BR" sz="1200">
                          <a:solidFill>
                            <a:srgbClr val="666666"/>
                          </a:solidFill>
                        </a:rPr>
                        <a:t>Q</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b="1" lang="pt-BR" sz="1200">
                          <a:solidFill>
                            <a:srgbClr val="666666"/>
                          </a:solidFill>
                        </a:rPr>
                        <a:t>S</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b="1" lang="pt-BR" sz="1200">
                          <a:solidFill>
                            <a:srgbClr val="666666"/>
                          </a:solidFill>
                        </a:rPr>
                        <a:t>S</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r>
              <a:tr h="251450">
                <a:tc>
                  <a:txBody>
                    <a:bodyPr/>
                    <a:lstStyle/>
                    <a:p>
                      <a:pPr indent="0" lvl="0" marL="0" rtl="0" algn="ctr">
                        <a:lnSpc>
                          <a:spcPct val="115000"/>
                        </a:lnSpc>
                        <a:spcBef>
                          <a:spcPts val="0"/>
                        </a:spcBef>
                        <a:spcAft>
                          <a:spcPts val="0"/>
                        </a:spcAft>
                        <a:buNone/>
                      </a:pPr>
                      <a:r>
                        <a:rPr lang="pt-BR" sz="1200">
                          <a:solidFill>
                            <a:srgbClr val="B7B7B7"/>
                          </a:solidFill>
                        </a:rPr>
                        <a:t>29</a:t>
                      </a:r>
                      <a:endParaRPr sz="1200">
                        <a:solidFill>
                          <a:srgbClr val="B7B7B7"/>
                        </a:solidFill>
                      </a:endParaRPr>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pt-BR" sz="1200">
                          <a:solidFill>
                            <a:srgbClr val="B7B7B7"/>
                          </a:solidFill>
                        </a:rPr>
                        <a:t>30</a:t>
                      </a:r>
                      <a:endParaRPr sz="1200">
                        <a:solidFill>
                          <a:srgbClr val="B7B7B7"/>
                        </a:solidFill>
                      </a:endParaRPr>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pt-BR" sz="1200">
                          <a:solidFill>
                            <a:schemeClr val="dk2"/>
                          </a:solidFill>
                        </a:rPr>
                        <a:t>1</a:t>
                      </a:r>
                      <a:endParaRPr sz="1200">
                        <a:solidFill>
                          <a:schemeClr val="dk2"/>
                        </a:solidFill>
                      </a:endParaRPr>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pt-BR" sz="1200">
                          <a:solidFill>
                            <a:schemeClr val="dk2"/>
                          </a:solidFill>
                        </a:rPr>
                        <a:t>2</a:t>
                      </a:r>
                      <a:endParaRPr sz="1200">
                        <a:solidFill>
                          <a:schemeClr val="dk2"/>
                        </a:solidFill>
                      </a:endParaRPr>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pt-BR" sz="1200">
                          <a:solidFill>
                            <a:schemeClr val="dk2"/>
                          </a:solidFill>
                        </a:rPr>
                        <a:t>3</a:t>
                      </a:r>
                      <a:endParaRPr sz="1200">
                        <a:solidFill>
                          <a:schemeClr val="dk2"/>
                        </a:solidFill>
                      </a:endParaRPr>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pt-BR" sz="1200">
                          <a:solidFill>
                            <a:schemeClr val="dk2"/>
                          </a:solidFill>
                        </a:rPr>
                        <a:t>4</a:t>
                      </a:r>
                      <a:endParaRPr sz="1200">
                        <a:solidFill>
                          <a:schemeClr val="dk2"/>
                        </a:solidFill>
                      </a:endParaRPr>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pt-BR" sz="1200">
                          <a:solidFill>
                            <a:schemeClr val="dk2"/>
                          </a:solidFill>
                        </a:rPr>
                        <a:t>5</a:t>
                      </a:r>
                      <a:endParaRPr sz="1200">
                        <a:solidFill>
                          <a:schemeClr val="dk2"/>
                        </a:solidFill>
                      </a:endParaRPr>
                    </a:p>
                  </a:txBody>
                  <a:tcPr marT="19050" marB="19050" marR="28575" marL="28575" anchor="b">
                    <a:solidFill>
                      <a:srgbClr val="FFFFFF"/>
                    </a:solidFill>
                  </a:tcPr>
                </a:tc>
              </a:tr>
              <a:tr h="251450">
                <a:tc>
                  <a:txBody>
                    <a:bodyPr/>
                    <a:lstStyle/>
                    <a:p>
                      <a:pPr indent="0" lvl="0" marL="0" rtl="0" algn="ctr">
                        <a:lnSpc>
                          <a:spcPct val="115000"/>
                        </a:lnSpc>
                        <a:spcBef>
                          <a:spcPts val="0"/>
                        </a:spcBef>
                        <a:spcAft>
                          <a:spcPts val="0"/>
                        </a:spcAft>
                        <a:buNone/>
                      </a:pPr>
                      <a:r>
                        <a:rPr lang="pt-BR" sz="1200">
                          <a:solidFill>
                            <a:schemeClr val="dk2"/>
                          </a:solidFill>
                        </a:rPr>
                        <a:t>6</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7</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8</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9</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10</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11</a:t>
                      </a:r>
                      <a:endParaRPr sz="1200">
                        <a:solidFill>
                          <a:srgbClr val="666666"/>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12</a:t>
                      </a:r>
                      <a:endParaRPr sz="1200">
                        <a:solidFill>
                          <a:srgbClr val="666666"/>
                        </a:solidFill>
                      </a:endParaRPr>
                    </a:p>
                  </a:txBody>
                  <a:tcPr marT="19050" marB="19050" marR="28575" marL="28575" anchor="b">
                    <a:solidFill>
                      <a:schemeClr val="lt1"/>
                    </a:solidFill>
                  </a:tcPr>
                </a:tc>
              </a:tr>
              <a:tr h="251450">
                <a:tc>
                  <a:txBody>
                    <a:bodyPr/>
                    <a:lstStyle/>
                    <a:p>
                      <a:pPr indent="0" lvl="0" marL="0" rtl="0" algn="ctr">
                        <a:lnSpc>
                          <a:spcPct val="115000"/>
                        </a:lnSpc>
                        <a:spcBef>
                          <a:spcPts val="0"/>
                        </a:spcBef>
                        <a:spcAft>
                          <a:spcPts val="0"/>
                        </a:spcAft>
                        <a:buNone/>
                      </a:pPr>
                      <a:r>
                        <a:rPr lang="pt-BR" sz="1200">
                          <a:solidFill>
                            <a:schemeClr val="dk2"/>
                          </a:solidFill>
                        </a:rPr>
                        <a:t>13</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14</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15</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16</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17</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18</a:t>
                      </a:r>
                      <a:endParaRPr sz="1200">
                        <a:solidFill>
                          <a:srgbClr val="666666"/>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19</a:t>
                      </a:r>
                      <a:endParaRPr sz="1200">
                        <a:solidFill>
                          <a:srgbClr val="666666"/>
                        </a:solidFill>
                      </a:endParaRPr>
                    </a:p>
                  </a:txBody>
                  <a:tcPr marT="19050" marB="19050" marR="28575" marL="28575" anchor="b">
                    <a:solidFill>
                      <a:schemeClr val="lt1"/>
                    </a:solidFill>
                  </a:tcPr>
                </a:tc>
              </a:tr>
              <a:tr h="251450">
                <a:tc>
                  <a:txBody>
                    <a:bodyPr/>
                    <a:lstStyle/>
                    <a:p>
                      <a:pPr indent="0" lvl="0" marL="0" rtl="0" algn="ctr">
                        <a:lnSpc>
                          <a:spcPct val="115000"/>
                        </a:lnSpc>
                        <a:spcBef>
                          <a:spcPts val="0"/>
                        </a:spcBef>
                        <a:spcAft>
                          <a:spcPts val="0"/>
                        </a:spcAft>
                        <a:buNone/>
                      </a:pPr>
                      <a:r>
                        <a:rPr lang="pt-BR" sz="1200">
                          <a:solidFill>
                            <a:schemeClr val="dk2"/>
                          </a:solidFill>
                        </a:rPr>
                        <a:t>20</a:t>
                      </a:r>
                      <a:endParaRPr sz="1200">
                        <a:solidFill>
                          <a:schemeClr val="dk2"/>
                        </a:solidFill>
                      </a:endParaRPr>
                    </a:p>
                  </a:txBody>
                  <a:tcPr marT="19050" marB="19050" marR="28575" marL="28575" anchor="b">
                    <a:solidFill>
                      <a:srgbClr val="C0D4E7"/>
                    </a:solidFill>
                  </a:tcPr>
                </a:tc>
                <a:tc>
                  <a:txBody>
                    <a:bodyPr/>
                    <a:lstStyle/>
                    <a:p>
                      <a:pPr indent="0" lvl="0" marL="0" rtl="0" algn="ctr">
                        <a:lnSpc>
                          <a:spcPct val="115000"/>
                        </a:lnSpc>
                        <a:spcBef>
                          <a:spcPts val="0"/>
                        </a:spcBef>
                        <a:spcAft>
                          <a:spcPts val="0"/>
                        </a:spcAft>
                        <a:buNone/>
                      </a:pPr>
                      <a:r>
                        <a:rPr lang="pt-BR" sz="1200">
                          <a:solidFill>
                            <a:schemeClr val="dk2"/>
                          </a:solidFill>
                        </a:rPr>
                        <a:t>21</a:t>
                      </a:r>
                      <a:endParaRPr sz="1200">
                        <a:solidFill>
                          <a:schemeClr val="dk2"/>
                        </a:solidFill>
                      </a:endParaRPr>
                    </a:p>
                  </a:txBody>
                  <a:tcPr marT="19050" marB="19050" marR="28575" marL="28575" anchor="b">
                    <a:solidFill>
                      <a:srgbClr val="C0D4E7"/>
                    </a:solidFill>
                  </a:tcPr>
                </a:tc>
                <a:tc>
                  <a:txBody>
                    <a:bodyPr/>
                    <a:lstStyle/>
                    <a:p>
                      <a:pPr indent="0" lvl="0" marL="0" rtl="0" algn="ctr">
                        <a:lnSpc>
                          <a:spcPct val="115000"/>
                        </a:lnSpc>
                        <a:spcBef>
                          <a:spcPts val="0"/>
                        </a:spcBef>
                        <a:spcAft>
                          <a:spcPts val="0"/>
                        </a:spcAft>
                        <a:buNone/>
                      </a:pPr>
                      <a:r>
                        <a:rPr lang="pt-BR" sz="1200">
                          <a:solidFill>
                            <a:schemeClr val="dk2"/>
                          </a:solidFill>
                        </a:rPr>
                        <a:t>22</a:t>
                      </a:r>
                      <a:endParaRPr sz="1200">
                        <a:solidFill>
                          <a:schemeClr val="dk2"/>
                        </a:solidFill>
                      </a:endParaRPr>
                    </a:p>
                  </a:txBody>
                  <a:tcPr marT="19050" marB="19050" marR="28575" marL="28575" anchor="b">
                    <a:solidFill>
                      <a:srgbClr val="C0D4E7"/>
                    </a:solidFill>
                  </a:tcPr>
                </a:tc>
                <a:tc>
                  <a:txBody>
                    <a:bodyPr/>
                    <a:lstStyle/>
                    <a:p>
                      <a:pPr indent="0" lvl="0" marL="0" rtl="0" algn="ctr">
                        <a:lnSpc>
                          <a:spcPct val="115000"/>
                        </a:lnSpc>
                        <a:spcBef>
                          <a:spcPts val="0"/>
                        </a:spcBef>
                        <a:spcAft>
                          <a:spcPts val="0"/>
                        </a:spcAft>
                        <a:buNone/>
                      </a:pPr>
                      <a:r>
                        <a:rPr lang="pt-BR" sz="1200">
                          <a:solidFill>
                            <a:schemeClr val="dk2"/>
                          </a:solidFill>
                        </a:rPr>
                        <a:t>23</a:t>
                      </a:r>
                      <a:endParaRPr sz="1200">
                        <a:solidFill>
                          <a:schemeClr val="dk2"/>
                        </a:solidFill>
                      </a:endParaRPr>
                    </a:p>
                  </a:txBody>
                  <a:tcPr marT="19050" marB="19050" marR="28575" marL="28575" anchor="b">
                    <a:solidFill>
                      <a:srgbClr val="C0D4E7"/>
                    </a:solidFill>
                  </a:tcPr>
                </a:tc>
                <a:tc>
                  <a:txBody>
                    <a:bodyPr/>
                    <a:lstStyle/>
                    <a:p>
                      <a:pPr indent="0" lvl="0" marL="0" rtl="0" algn="ctr">
                        <a:lnSpc>
                          <a:spcPct val="115000"/>
                        </a:lnSpc>
                        <a:spcBef>
                          <a:spcPts val="0"/>
                        </a:spcBef>
                        <a:spcAft>
                          <a:spcPts val="0"/>
                        </a:spcAft>
                        <a:buNone/>
                      </a:pPr>
                      <a:r>
                        <a:rPr lang="pt-BR" sz="1200">
                          <a:solidFill>
                            <a:schemeClr val="dk2"/>
                          </a:solidFill>
                        </a:rPr>
                        <a:t>24</a:t>
                      </a:r>
                      <a:endParaRPr sz="1200">
                        <a:solidFill>
                          <a:schemeClr val="dk2"/>
                        </a:solidFill>
                      </a:endParaRPr>
                    </a:p>
                  </a:txBody>
                  <a:tcPr marT="19050" marB="19050" marR="28575" marL="28575" anchor="b">
                    <a:solidFill>
                      <a:srgbClr val="C0D4E7"/>
                    </a:solidFill>
                  </a:tcPr>
                </a:tc>
                <a:tc>
                  <a:txBody>
                    <a:bodyPr/>
                    <a:lstStyle/>
                    <a:p>
                      <a:pPr indent="0" lvl="0" marL="0" rtl="0" algn="ctr">
                        <a:lnSpc>
                          <a:spcPct val="115000"/>
                        </a:lnSpc>
                        <a:spcBef>
                          <a:spcPts val="0"/>
                        </a:spcBef>
                        <a:spcAft>
                          <a:spcPts val="0"/>
                        </a:spcAft>
                        <a:buNone/>
                      </a:pPr>
                      <a:r>
                        <a:rPr lang="pt-BR" sz="1200">
                          <a:solidFill>
                            <a:srgbClr val="666666"/>
                          </a:solidFill>
                        </a:rPr>
                        <a:t>25</a:t>
                      </a:r>
                      <a:endParaRPr sz="1200">
                        <a:solidFill>
                          <a:srgbClr val="666666"/>
                        </a:solidFill>
                      </a:endParaRPr>
                    </a:p>
                  </a:txBody>
                  <a:tcPr marT="19050" marB="19050" marR="28575" marL="28575" anchor="b">
                    <a:solidFill>
                      <a:srgbClr val="C0D4E7"/>
                    </a:solidFill>
                  </a:tcPr>
                </a:tc>
                <a:tc>
                  <a:txBody>
                    <a:bodyPr/>
                    <a:lstStyle/>
                    <a:p>
                      <a:pPr indent="0" lvl="0" marL="0" rtl="0" algn="ctr">
                        <a:lnSpc>
                          <a:spcPct val="115000"/>
                        </a:lnSpc>
                        <a:spcBef>
                          <a:spcPts val="0"/>
                        </a:spcBef>
                        <a:spcAft>
                          <a:spcPts val="0"/>
                        </a:spcAft>
                        <a:buNone/>
                      </a:pPr>
                      <a:r>
                        <a:rPr lang="pt-BR" sz="1200">
                          <a:solidFill>
                            <a:srgbClr val="666666"/>
                          </a:solidFill>
                        </a:rPr>
                        <a:t>26</a:t>
                      </a:r>
                      <a:endParaRPr sz="1200">
                        <a:solidFill>
                          <a:srgbClr val="666666"/>
                        </a:solidFill>
                      </a:endParaRPr>
                    </a:p>
                  </a:txBody>
                  <a:tcPr marT="19050" marB="19050" marR="28575" marL="28575" anchor="b">
                    <a:solidFill>
                      <a:srgbClr val="C0D4E7"/>
                    </a:solidFill>
                  </a:tcPr>
                </a:tc>
              </a:tr>
              <a:tr h="251450">
                <a:tc>
                  <a:txBody>
                    <a:bodyPr/>
                    <a:lstStyle/>
                    <a:p>
                      <a:pPr indent="0" lvl="0" marL="0" rtl="0" algn="ctr">
                        <a:lnSpc>
                          <a:spcPct val="115000"/>
                        </a:lnSpc>
                        <a:spcBef>
                          <a:spcPts val="0"/>
                        </a:spcBef>
                        <a:spcAft>
                          <a:spcPts val="0"/>
                        </a:spcAft>
                        <a:buNone/>
                      </a:pPr>
                      <a:r>
                        <a:rPr lang="pt-BR" sz="1200">
                          <a:solidFill>
                            <a:schemeClr val="dk2"/>
                          </a:solidFill>
                        </a:rPr>
                        <a:t>27</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28</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29</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30</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31</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B7B7B7"/>
                          </a:solidFill>
                        </a:rPr>
                        <a:t>1</a:t>
                      </a:r>
                      <a:endParaRPr sz="1200">
                        <a:solidFill>
                          <a:srgbClr val="B7B7B7"/>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B7B7B7"/>
                          </a:solidFill>
                        </a:rPr>
                        <a:t>2</a:t>
                      </a:r>
                      <a:endParaRPr sz="1200">
                        <a:solidFill>
                          <a:srgbClr val="B7B7B7"/>
                        </a:solidFill>
                      </a:endParaRPr>
                    </a:p>
                  </a:txBody>
                  <a:tcPr marT="19050" marB="19050" marR="28575" marL="28575" anchor="b">
                    <a:solidFill>
                      <a:schemeClr val="lt1"/>
                    </a:solidFill>
                  </a:tcPr>
                </a:tc>
              </a:tr>
            </a:tbl>
          </a:graphicData>
        </a:graphic>
      </p:graphicFrame>
      <p:graphicFrame>
        <p:nvGraphicFramePr>
          <p:cNvPr id="50" name="Google Shape;50;p5"/>
          <p:cNvGraphicFramePr/>
          <p:nvPr/>
        </p:nvGraphicFramePr>
        <p:xfrm>
          <a:off x="7963225" y="905025"/>
          <a:ext cx="3000000" cy="3000000"/>
        </p:xfrm>
        <a:graphic>
          <a:graphicData uri="http://schemas.openxmlformats.org/drawingml/2006/table">
            <a:tbl>
              <a:tblPr>
                <a:noFill/>
                <a:tableStyleId>{B588CE00-B97F-4916-9C72-CA3AA321DC56}</a:tableStyleId>
              </a:tblPr>
              <a:tblGrid>
                <a:gridCol w="952500"/>
                <a:gridCol w="952500"/>
                <a:gridCol w="952500"/>
              </a:tblGrid>
              <a:tr h="106850">
                <a:tc>
                  <a:txBody>
                    <a:bodyPr/>
                    <a:lstStyle/>
                    <a:p>
                      <a:pPr indent="0" lvl="0" marL="0" rtl="0" algn="ctr">
                        <a:lnSpc>
                          <a:spcPct val="115000"/>
                        </a:lnSpc>
                        <a:spcBef>
                          <a:spcPts val="0"/>
                        </a:spcBef>
                        <a:spcAft>
                          <a:spcPts val="0"/>
                        </a:spcAft>
                        <a:buNone/>
                      </a:pPr>
                      <a:r>
                        <a:rPr lang="pt-BR" sz="1000"/>
                        <a:t>Semana</a:t>
                      </a:r>
                      <a:endParaRPr sz="1000"/>
                    </a:p>
                  </a:txBody>
                  <a:tcPr marT="0" marB="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Início</a:t>
                      </a:r>
                      <a:endParaRPr sz="1000"/>
                    </a:p>
                  </a:txBody>
                  <a:tcPr marT="0" marB="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Término</a:t>
                      </a:r>
                      <a:endParaRPr sz="1000"/>
                    </a:p>
                  </a:txBody>
                  <a:tcPr marT="0" marB="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1</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31/12/2023</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06/01/2024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07/01/2024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13/01/2024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14/01/2024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20/01/2024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21/01/2024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27/01/2024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5</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28/01/2024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03/02/2024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6</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04/02/2024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10/02/2024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7</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11/02/2024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17/02/2024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8</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18/02/2024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24/02/2024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9</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25/02/2024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02/03/2024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10</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03/03/2024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09/03/2024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11</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10/03/2024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16/03/2024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12</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17/03/2024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23/03/2024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13</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24/03/2024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30/03/2024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31/04/2024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06/04/2024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15</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07/04/2024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13/04/2024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16</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14/04/2024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20/04/2024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17</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21/04/2024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27/04/2024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18</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28/04/2024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04/05/2024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19</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05/05/2024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11/05/2024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20</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12/05/2024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18/05/2024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21</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19/05/2024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25/05/2024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22</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26/05/2024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01/06/2024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23</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02/06/2024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08/06/2024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09/06/2024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15/06/2024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25</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16/06/2024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22/06/2024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26</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23/06/2024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29/06/2024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27</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30/06/2024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06/07/2024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28</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07/07/2024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13/07/2024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29</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14/07/2024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20/07/2024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30</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21/07/2024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27/07/2024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31</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28/07/2024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03/08/2024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32</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04/08/2024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10/08/2024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33</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11/08/2024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17/08/2024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18/08/2024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24/08/2024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35</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25/08/2024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31/08/2024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36</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01/09/2024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07/09/2024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37</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08/09/2024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14/09/2024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38</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15/09/2024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21/09/2024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39</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22/09/2024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28/09/2024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40</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29/09/2024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05/10/2024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41</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06/10/2024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12/10/2024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42</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13/10/2024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19/10/2024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43</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20/10/2024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26/10/2024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44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27/10/2024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02/11/2024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45</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03/11/2024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09/11/2024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46</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10/11/2024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16/11/2024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47</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17/11/2024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23/11/2024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48</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24/11/2024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30/11/2024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49</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01/12/2024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07/12/2024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50</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08/12/2024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14/12/2024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51</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15/12/2024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21/12/2024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52</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22/12/2024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28/12/2024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pic>
        <p:nvPicPr>
          <p:cNvPr id="51" name="Google Shape;51;p5"/>
          <p:cNvPicPr preferRelativeResize="0"/>
          <p:nvPr/>
        </p:nvPicPr>
        <p:blipFill>
          <a:blip r:embed="rId4">
            <a:alphaModFix/>
          </a:blip>
          <a:stretch>
            <a:fillRect/>
          </a:stretch>
        </p:blipFill>
        <p:spPr>
          <a:xfrm>
            <a:off x="5660725" y="8116625"/>
            <a:ext cx="1584625" cy="1584599"/>
          </a:xfrm>
          <a:prstGeom prst="rect">
            <a:avLst/>
          </a:prstGeom>
          <a:noFill/>
          <a:ln>
            <a:noFill/>
          </a:ln>
        </p:spPr>
      </p:pic>
      <p:sp>
        <p:nvSpPr>
          <p:cNvPr id="52" name="Google Shape;52;p5"/>
          <p:cNvSpPr txBox="1"/>
          <p:nvPr/>
        </p:nvSpPr>
        <p:spPr>
          <a:xfrm>
            <a:off x="5600713" y="9567563"/>
            <a:ext cx="1701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900">
                <a:solidFill>
                  <a:srgbClr val="666666"/>
                </a:solidFill>
              </a:rPr>
              <a:t>Leia o QR code para acessar os clippings publicados</a:t>
            </a:r>
            <a:endParaRPr sz="900">
              <a:solidFill>
                <a:srgbClr val="666666"/>
              </a:solidFill>
            </a:endParaRPr>
          </a:p>
        </p:txBody>
      </p:sp>
      <p:pic>
        <p:nvPicPr>
          <p:cNvPr id="53" name="Google Shape;53;p5"/>
          <p:cNvPicPr preferRelativeResize="0"/>
          <p:nvPr/>
        </p:nvPicPr>
        <p:blipFill>
          <a:blip r:embed="rId5">
            <a:alphaModFix/>
          </a:blip>
          <a:stretch>
            <a:fillRect/>
          </a:stretch>
        </p:blipFill>
        <p:spPr>
          <a:xfrm>
            <a:off x="-7242925" y="8298125"/>
            <a:ext cx="326160" cy="543600"/>
          </a:xfrm>
          <a:prstGeom prst="rect">
            <a:avLst/>
          </a:prstGeom>
          <a:noFill/>
          <a:ln>
            <a:noFill/>
          </a:ln>
        </p:spPr>
      </p:pic>
      <p:pic>
        <p:nvPicPr>
          <p:cNvPr id="54" name="Google Shape;54;p5"/>
          <p:cNvPicPr preferRelativeResize="0"/>
          <p:nvPr/>
        </p:nvPicPr>
        <p:blipFill>
          <a:blip r:embed="rId6">
            <a:alphaModFix/>
          </a:blip>
          <a:stretch>
            <a:fillRect/>
          </a:stretch>
        </p:blipFill>
        <p:spPr>
          <a:xfrm>
            <a:off x="-7258575" y="7502350"/>
            <a:ext cx="327144" cy="543600"/>
          </a:xfrm>
          <a:prstGeom prst="rect">
            <a:avLst/>
          </a:prstGeom>
          <a:noFill/>
          <a:ln>
            <a:noFill/>
          </a:ln>
        </p:spPr>
      </p:pic>
      <p:sp>
        <p:nvSpPr>
          <p:cNvPr id="55" name="Google Shape;55;p5"/>
          <p:cNvSpPr txBox="1"/>
          <p:nvPr/>
        </p:nvSpPr>
        <p:spPr>
          <a:xfrm>
            <a:off x="-6816450" y="7420115"/>
            <a:ext cx="2736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Maio Roxo - Dia 19</a:t>
            </a:r>
            <a:endParaRPr b="1" sz="1200">
              <a:solidFill>
                <a:srgbClr val="666666"/>
              </a:solidFill>
            </a:endParaRPr>
          </a:p>
          <a:p>
            <a:pPr indent="0" lvl="0" marL="0" rtl="0" algn="l">
              <a:spcBef>
                <a:spcPts val="0"/>
              </a:spcBef>
              <a:spcAft>
                <a:spcPts val="0"/>
              </a:spcAft>
              <a:buNone/>
            </a:pPr>
            <a:r>
              <a:rPr lang="pt-BR" sz="1100">
                <a:solidFill>
                  <a:srgbClr val="666666"/>
                </a:solidFill>
              </a:rPr>
              <a:t>Dia mundial da doença inflamatória intestinal</a:t>
            </a:r>
            <a:endParaRPr sz="1100">
              <a:solidFill>
                <a:srgbClr val="666666"/>
              </a:solidFill>
            </a:endParaRPr>
          </a:p>
        </p:txBody>
      </p:sp>
      <p:sp>
        <p:nvSpPr>
          <p:cNvPr id="56" name="Google Shape;56;p5"/>
          <p:cNvSpPr txBox="1"/>
          <p:nvPr/>
        </p:nvSpPr>
        <p:spPr>
          <a:xfrm>
            <a:off x="-6816450" y="8131325"/>
            <a:ext cx="25962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Maio Amarelo</a:t>
            </a:r>
            <a:endParaRPr b="1" sz="1200">
              <a:solidFill>
                <a:srgbClr val="666666"/>
              </a:solidFill>
            </a:endParaRPr>
          </a:p>
          <a:p>
            <a:pPr indent="0" lvl="0" marL="0" rtl="0" algn="l">
              <a:spcBef>
                <a:spcPts val="0"/>
              </a:spcBef>
              <a:spcAft>
                <a:spcPts val="0"/>
              </a:spcAft>
              <a:buNone/>
            </a:pPr>
            <a:r>
              <a:rPr lang="pt-BR" sz="1100">
                <a:solidFill>
                  <a:srgbClr val="666666"/>
                </a:solidFill>
              </a:rPr>
              <a:t>Movimento internacional, apartidário, de conscientização para redução de acidentes de trânsito</a:t>
            </a:r>
            <a:endParaRPr sz="1100">
              <a:solidFill>
                <a:srgbClr val="666666"/>
              </a:solidFill>
            </a:endParaRPr>
          </a:p>
        </p:txBody>
      </p:sp>
      <p:pic>
        <p:nvPicPr>
          <p:cNvPr id="57" name="Google Shape;57;p5"/>
          <p:cNvPicPr preferRelativeResize="0"/>
          <p:nvPr/>
        </p:nvPicPr>
        <p:blipFill>
          <a:blip r:embed="rId5">
            <a:alphaModFix/>
          </a:blip>
          <a:stretch>
            <a:fillRect/>
          </a:stretch>
        </p:blipFill>
        <p:spPr>
          <a:xfrm>
            <a:off x="-3690350" y="1162850"/>
            <a:ext cx="326160" cy="543600"/>
          </a:xfrm>
          <a:prstGeom prst="rect">
            <a:avLst/>
          </a:prstGeom>
          <a:noFill/>
          <a:ln>
            <a:noFill/>
          </a:ln>
        </p:spPr>
      </p:pic>
      <p:sp>
        <p:nvSpPr>
          <p:cNvPr id="58" name="Google Shape;58;p5"/>
          <p:cNvSpPr txBox="1"/>
          <p:nvPr/>
        </p:nvSpPr>
        <p:spPr>
          <a:xfrm>
            <a:off x="-3248725" y="1076486"/>
            <a:ext cx="27360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Julho Amarelo</a:t>
            </a:r>
            <a:endParaRPr b="1" sz="1200">
              <a:solidFill>
                <a:srgbClr val="666666"/>
              </a:solidFill>
            </a:endParaRPr>
          </a:p>
          <a:p>
            <a:pPr indent="0" lvl="0" marL="0" rtl="0" algn="l">
              <a:spcBef>
                <a:spcPts val="0"/>
              </a:spcBef>
              <a:spcAft>
                <a:spcPts val="0"/>
              </a:spcAft>
              <a:buNone/>
            </a:pPr>
            <a:r>
              <a:rPr lang="pt-BR" sz="1100">
                <a:solidFill>
                  <a:srgbClr val="666666"/>
                </a:solidFill>
              </a:rPr>
              <a:t>Mês de luta contra as hepatites virais</a:t>
            </a:r>
            <a:endParaRPr sz="1100">
              <a:solidFill>
                <a:srgbClr val="666666"/>
              </a:solidFill>
            </a:endParaRPr>
          </a:p>
        </p:txBody>
      </p:sp>
      <p:pic>
        <p:nvPicPr>
          <p:cNvPr id="59" name="Google Shape;59;p5"/>
          <p:cNvPicPr preferRelativeResize="0"/>
          <p:nvPr/>
        </p:nvPicPr>
        <p:blipFill>
          <a:blip r:embed="rId7">
            <a:alphaModFix/>
          </a:blip>
          <a:stretch>
            <a:fillRect/>
          </a:stretch>
        </p:blipFill>
        <p:spPr>
          <a:xfrm>
            <a:off x="-3689690" y="2700901"/>
            <a:ext cx="324000" cy="540000"/>
          </a:xfrm>
          <a:prstGeom prst="rect">
            <a:avLst/>
          </a:prstGeom>
          <a:noFill/>
          <a:ln>
            <a:noFill/>
          </a:ln>
        </p:spPr>
      </p:pic>
      <p:pic>
        <p:nvPicPr>
          <p:cNvPr id="60" name="Google Shape;60;p5"/>
          <p:cNvPicPr preferRelativeResize="0"/>
          <p:nvPr/>
        </p:nvPicPr>
        <p:blipFill>
          <a:blip r:embed="rId8">
            <a:alphaModFix/>
          </a:blip>
          <a:stretch>
            <a:fillRect/>
          </a:stretch>
        </p:blipFill>
        <p:spPr>
          <a:xfrm>
            <a:off x="-3689115" y="2048593"/>
            <a:ext cx="324000" cy="540000"/>
          </a:xfrm>
          <a:prstGeom prst="rect">
            <a:avLst/>
          </a:prstGeom>
          <a:noFill/>
          <a:ln>
            <a:noFill/>
          </a:ln>
        </p:spPr>
      </p:pic>
      <p:sp>
        <p:nvSpPr>
          <p:cNvPr id="61" name="Google Shape;61;p5"/>
          <p:cNvSpPr txBox="1"/>
          <p:nvPr/>
        </p:nvSpPr>
        <p:spPr>
          <a:xfrm>
            <a:off x="-3258265" y="2615251"/>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Agosto Laranja - Dia 30</a:t>
            </a:r>
            <a:endParaRPr b="1" sz="1200">
              <a:solidFill>
                <a:srgbClr val="666666"/>
              </a:solidFill>
            </a:endParaRPr>
          </a:p>
          <a:p>
            <a:pPr indent="0" lvl="0" marL="0" rtl="0" algn="l">
              <a:spcBef>
                <a:spcPts val="0"/>
              </a:spcBef>
              <a:spcAft>
                <a:spcPts val="0"/>
              </a:spcAft>
              <a:buNone/>
            </a:pPr>
            <a:r>
              <a:rPr lang="pt-BR" sz="1100">
                <a:solidFill>
                  <a:srgbClr val="666666"/>
                </a:solidFill>
              </a:rPr>
              <a:t>Dia nacional de conscientização sobre esclerose múltipla</a:t>
            </a:r>
            <a:endParaRPr sz="1100">
              <a:solidFill>
                <a:srgbClr val="666666"/>
              </a:solidFill>
            </a:endParaRPr>
          </a:p>
        </p:txBody>
      </p:sp>
      <p:sp>
        <p:nvSpPr>
          <p:cNvPr id="62" name="Google Shape;62;p5"/>
          <p:cNvSpPr txBox="1"/>
          <p:nvPr/>
        </p:nvSpPr>
        <p:spPr>
          <a:xfrm>
            <a:off x="-3270515" y="2039143"/>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Agosto Dourado - Dia 1 a 7</a:t>
            </a:r>
            <a:endParaRPr b="1" sz="1200">
              <a:solidFill>
                <a:srgbClr val="666666"/>
              </a:solidFill>
            </a:endParaRPr>
          </a:p>
          <a:p>
            <a:pPr indent="0" lvl="0" marL="0" rtl="0" algn="l">
              <a:spcBef>
                <a:spcPts val="0"/>
              </a:spcBef>
              <a:spcAft>
                <a:spcPts val="0"/>
              </a:spcAft>
              <a:buNone/>
            </a:pPr>
            <a:r>
              <a:rPr lang="pt-BR" sz="1100">
                <a:solidFill>
                  <a:srgbClr val="666666"/>
                </a:solidFill>
              </a:rPr>
              <a:t>Semana mundial do aleitamento materno</a:t>
            </a:r>
            <a:endParaRPr sz="1100">
              <a:solidFill>
                <a:srgbClr val="666666"/>
              </a:solidFill>
            </a:endParaRPr>
          </a:p>
        </p:txBody>
      </p:sp>
      <p:pic>
        <p:nvPicPr>
          <p:cNvPr id="63" name="Google Shape;63;p5"/>
          <p:cNvPicPr preferRelativeResize="0"/>
          <p:nvPr/>
        </p:nvPicPr>
        <p:blipFill>
          <a:blip r:embed="rId9">
            <a:alphaModFix/>
          </a:blip>
          <a:stretch>
            <a:fillRect/>
          </a:stretch>
        </p:blipFill>
        <p:spPr>
          <a:xfrm>
            <a:off x="-3690340" y="3353890"/>
            <a:ext cx="324000" cy="540000"/>
          </a:xfrm>
          <a:prstGeom prst="rect">
            <a:avLst/>
          </a:prstGeom>
          <a:noFill/>
          <a:ln>
            <a:noFill/>
          </a:ln>
        </p:spPr>
      </p:pic>
      <p:sp>
        <p:nvSpPr>
          <p:cNvPr id="64" name="Google Shape;64;p5"/>
          <p:cNvSpPr txBox="1"/>
          <p:nvPr/>
        </p:nvSpPr>
        <p:spPr>
          <a:xfrm>
            <a:off x="-3244315" y="3260413"/>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Agosto Lilás</a:t>
            </a:r>
            <a:endParaRPr b="1" sz="1200">
              <a:solidFill>
                <a:srgbClr val="666666"/>
              </a:solidFill>
            </a:endParaRPr>
          </a:p>
          <a:p>
            <a:pPr indent="0" lvl="0" marL="0" rtl="0" algn="l">
              <a:spcBef>
                <a:spcPts val="0"/>
              </a:spcBef>
              <a:spcAft>
                <a:spcPts val="0"/>
              </a:spcAft>
              <a:buNone/>
            </a:pPr>
            <a:r>
              <a:rPr lang="pt-BR" sz="1100">
                <a:solidFill>
                  <a:srgbClr val="666666"/>
                </a:solidFill>
              </a:rPr>
              <a:t>Mês de enfrentamento da violência contra a mulher - 17 anos da Lei Maria da Penha</a:t>
            </a:r>
            <a:endParaRPr sz="1100">
              <a:solidFill>
                <a:srgbClr val="666666"/>
              </a:solidFill>
            </a:endParaRPr>
          </a:p>
        </p:txBody>
      </p:sp>
      <p:sp>
        <p:nvSpPr>
          <p:cNvPr id="65" name="Google Shape;65;p5"/>
          <p:cNvSpPr txBox="1"/>
          <p:nvPr/>
        </p:nvSpPr>
        <p:spPr>
          <a:xfrm>
            <a:off x="-3352887" y="7591581"/>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Novembro Azul</a:t>
            </a:r>
            <a:endParaRPr b="1" sz="1200">
              <a:solidFill>
                <a:srgbClr val="666666"/>
              </a:solidFill>
            </a:endParaRPr>
          </a:p>
          <a:p>
            <a:pPr indent="0" lvl="0" marL="0" rtl="0" algn="l">
              <a:spcBef>
                <a:spcPts val="0"/>
              </a:spcBef>
              <a:spcAft>
                <a:spcPts val="0"/>
              </a:spcAft>
              <a:buNone/>
            </a:pPr>
            <a:r>
              <a:rPr lang="pt-BR" sz="1100">
                <a:solidFill>
                  <a:srgbClr val="666666"/>
                </a:solidFill>
              </a:rPr>
              <a:t>Mês mundial de combate ao câncer</a:t>
            </a:r>
            <a:endParaRPr sz="1100">
              <a:solidFill>
                <a:srgbClr val="666666"/>
              </a:solidFill>
            </a:endParaRPr>
          </a:p>
          <a:p>
            <a:pPr indent="0" lvl="0" marL="0" rtl="0" algn="l">
              <a:spcBef>
                <a:spcPts val="0"/>
              </a:spcBef>
              <a:spcAft>
                <a:spcPts val="0"/>
              </a:spcAft>
              <a:buNone/>
            </a:pPr>
            <a:r>
              <a:rPr lang="pt-BR" sz="1100">
                <a:solidFill>
                  <a:srgbClr val="666666"/>
                </a:solidFill>
              </a:rPr>
              <a:t>de próstata</a:t>
            </a:r>
            <a:endParaRPr sz="1100">
              <a:solidFill>
                <a:srgbClr val="666666"/>
              </a:solidFill>
            </a:endParaRPr>
          </a:p>
        </p:txBody>
      </p:sp>
      <p:pic>
        <p:nvPicPr>
          <p:cNvPr id="66" name="Google Shape;66;p5"/>
          <p:cNvPicPr preferRelativeResize="0"/>
          <p:nvPr/>
        </p:nvPicPr>
        <p:blipFill>
          <a:blip r:embed="rId10">
            <a:alphaModFix/>
          </a:blip>
          <a:stretch>
            <a:fillRect/>
          </a:stretch>
        </p:blipFill>
        <p:spPr>
          <a:xfrm>
            <a:off x="-3683387" y="5477325"/>
            <a:ext cx="324000" cy="541038"/>
          </a:xfrm>
          <a:prstGeom prst="rect">
            <a:avLst/>
          </a:prstGeom>
          <a:noFill/>
          <a:ln>
            <a:noFill/>
          </a:ln>
        </p:spPr>
      </p:pic>
      <p:pic>
        <p:nvPicPr>
          <p:cNvPr id="67" name="Google Shape;67;p5"/>
          <p:cNvPicPr preferRelativeResize="0"/>
          <p:nvPr/>
        </p:nvPicPr>
        <p:blipFill>
          <a:blip r:embed="rId11">
            <a:alphaModFix/>
          </a:blip>
          <a:stretch>
            <a:fillRect/>
          </a:stretch>
        </p:blipFill>
        <p:spPr>
          <a:xfrm>
            <a:off x="-3690362" y="4824975"/>
            <a:ext cx="324000" cy="541038"/>
          </a:xfrm>
          <a:prstGeom prst="rect">
            <a:avLst/>
          </a:prstGeom>
          <a:noFill/>
          <a:ln>
            <a:noFill/>
          </a:ln>
        </p:spPr>
      </p:pic>
      <p:pic>
        <p:nvPicPr>
          <p:cNvPr id="68" name="Google Shape;68;p5"/>
          <p:cNvPicPr preferRelativeResize="0"/>
          <p:nvPr/>
        </p:nvPicPr>
        <p:blipFill>
          <a:blip r:embed="rId12">
            <a:alphaModFix/>
          </a:blip>
          <a:stretch>
            <a:fillRect/>
          </a:stretch>
        </p:blipFill>
        <p:spPr>
          <a:xfrm>
            <a:off x="-3682162" y="4172600"/>
            <a:ext cx="324000" cy="541080"/>
          </a:xfrm>
          <a:prstGeom prst="rect">
            <a:avLst/>
          </a:prstGeom>
          <a:noFill/>
          <a:ln>
            <a:noFill/>
          </a:ln>
        </p:spPr>
      </p:pic>
      <p:sp>
        <p:nvSpPr>
          <p:cNvPr id="69" name="Google Shape;69;p5"/>
          <p:cNvSpPr txBox="1"/>
          <p:nvPr/>
        </p:nvSpPr>
        <p:spPr>
          <a:xfrm>
            <a:off x="-3251312" y="4823458"/>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Setembro Verde - Dia 27</a:t>
            </a:r>
            <a:endParaRPr b="1" sz="1200">
              <a:solidFill>
                <a:srgbClr val="666666"/>
              </a:solidFill>
            </a:endParaRPr>
          </a:p>
          <a:p>
            <a:pPr indent="0" lvl="0" marL="0" rtl="0" algn="l">
              <a:spcBef>
                <a:spcPts val="0"/>
              </a:spcBef>
              <a:spcAft>
                <a:spcPts val="0"/>
              </a:spcAft>
              <a:buNone/>
            </a:pPr>
            <a:r>
              <a:rPr lang="pt-BR" sz="1100">
                <a:solidFill>
                  <a:srgbClr val="666666"/>
                </a:solidFill>
              </a:rPr>
              <a:t>Dia Nacional da Doação de Órgãos</a:t>
            </a:r>
            <a:endParaRPr sz="1100">
              <a:solidFill>
                <a:srgbClr val="666666"/>
              </a:solidFill>
            </a:endParaRPr>
          </a:p>
        </p:txBody>
      </p:sp>
      <p:sp>
        <p:nvSpPr>
          <p:cNvPr id="70" name="Google Shape;70;p5"/>
          <p:cNvSpPr txBox="1"/>
          <p:nvPr/>
        </p:nvSpPr>
        <p:spPr>
          <a:xfrm>
            <a:off x="-3263562" y="4162568"/>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Setembro Amarelo</a:t>
            </a:r>
            <a:endParaRPr b="1" sz="1200">
              <a:solidFill>
                <a:srgbClr val="666666"/>
              </a:solidFill>
            </a:endParaRPr>
          </a:p>
          <a:p>
            <a:pPr indent="0" lvl="0" marL="0" rtl="0" algn="l">
              <a:spcBef>
                <a:spcPts val="0"/>
              </a:spcBef>
              <a:spcAft>
                <a:spcPts val="0"/>
              </a:spcAft>
              <a:buNone/>
            </a:pPr>
            <a:r>
              <a:rPr lang="pt-BR" sz="1100">
                <a:solidFill>
                  <a:srgbClr val="666666"/>
                </a:solidFill>
              </a:rPr>
              <a:t>Mês da Prevenção ao Suicídio</a:t>
            </a:r>
            <a:endParaRPr sz="1100">
              <a:solidFill>
                <a:srgbClr val="666666"/>
              </a:solidFill>
            </a:endParaRPr>
          </a:p>
        </p:txBody>
      </p:sp>
      <p:sp>
        <p:nvSpPr>
          <p:cNvPr id="71" name="Google Shape;71;p5"/>
          <p:cNvSpPr txBox="1"/>
          <p:nvPr/>
        </p:nvSpPr>
        <p:spPr>
          <a:xfrm>
            <a:off x="-3237362" y="5478040"/>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Setembro Vermelho - Dia 29</a:t>
            </a:r>
            <a:endParaRPr b="1" sz="1200">
              <a:solidFill>
                <a:srgbClr val="666666"/>
              </a:solidFill>
            </a:endParaRPr>
          </a:p>
          <a:p>
            <a:pPr indent="0" lvl="0" marL="0" rtl="0" algn="l">
              <a:spcBef>
                <a:spcPts val="0"/>
              </a:spcBef>
              <a:spcAft>
                <a:spcPts val="0"/>
              </a:spcAft>
              <a:buNone/>
            </a:pPr>
            <a:r>
              <a:rPr lang="pt-BR" sz="1100">
                <a:solidFill>
                  <a:srgbClr val="666666"/>
                </a:solidFill>
              </a:rPr>
              <a:t>Dia Mundial do Coração</a:t>
            </a:r>
            <a:endParaRPr sz="1100">
              <a:solidFill>
                <a:srgbClr val="666666"/>
              </a:solidFill>
            </a:endParaRPr>
          </a:p>
        </p:txBody>
      </p:sp>
      <p:pic>
        <p:nvPicPr>
          <p:cNvPr id="72" name="Google Shape;72;p5"/>
          <p:cNvPicPr preferRelativeResize="0"/>
          <p:nvPr/>
        </p:nvPicPr>
        <p:blipFill>
          <a:blip r:embed="rId13">
            <a:alphaModFix/>
          </a:blip>
          <a:stretch>
            <a:fillRect/>
          </a:stretch>
        </p:blipFill>
        <p:spPr>
          <a:xfrm>
            <a:off x="-3683387" y="6573774"/>
            <a:ext cx="323145" cy="540000"/>
          </a:xfrm>
          <a:prstGeom prst="rect">
            <a:avLst/>
          </a:prstGeom>
          <a:noFill/>
          <a:ln>
            <a:noFill/>
          </a:ln>
        </p:spPr>
      </p:pic>
      <p:sp>
        <p:nvSpPr>
          <p:cNvPr id="73" name="Google Shape;73;p5"/>
          <p:cNvSpPr txBox="1"/>
          <p:nvPr/>
        </p:nvSpPr>
        <p:spPr>
          <a:xfrm>
            <a:off x="-3265212" y="6562887"/>
            <a:ext cx="27774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Outubro Rosa</a:t>
            </a:r>
            <a:endParaRPr b="1" sz="1200">
              <a:solidFill>
                <a:srgbClr val="666666"/>
              </a:solidFill>
            </a:endParaRPr>
          </a:p>
          <a:p>
            <a:pPr indent="0" lvl="0" marL="0" rtl="0" algn="l">
              <a:spcBef>
                <a:spcPts val="0"/>
              </a:spcBef>
              <a:spcAft>
                <a:spcPts val="0"/>
              </a:spcAft>
              <a:buNone/>
            </a:pPr>
            <a:r>
              <a:rPr lang="pt-BR" sz="1100">
                <a:solidFill>
                  <a:srgbClr val="666666"/>
                </a:solidFill>
              </a:rPr>
              <a:t>Mês de conscientização sobre o câncer de mama</a:t>
            </a:r>
            <a:endParaRPr sz="1100">
              <a:solidFill>
                <a:srgbClr val="666666"/>
              </a:solidFill>
            </a:endParaRPr>
          </a:p>
        </p:txBody>
      </p:sp>
      <p:pic>
        <p:nvPicPr>
          <p:cNvPr id="74" name="Google Shape;74;p5"/>
          <p:cNvPicPr preferRelativeResize="0"/>
          <p:nvPr/>
        </p:nvPicPr>
        <p:blipFill>
          <a:blip r:embed="rId7">
            <a:alphaModFix/>
          </a:blip>
          <a:stretch>
            <a:fillRect/>
          </a:stretch>
        </p:blipFill>
        <p:spPr>
          <a:xfrm>
            <a:off x="-3587413" y="9496010"/>
            <a:ext cx="324000" cy="540000"/>
          </a:xfrm>
          <a:prstGeom prst="rect">
            <a:avLst/>
          </a:prstGeom>
          <a:noFill/>
          <a:ln>
            <a:noFill/>
          </a:ln>
        </p:spPr>
      </p:pic>
      <p:sp>
        <p:nvSpPr>
          <p:cNvPr id="75" name="Google Shape;75;p5"/>
          <p:cNvSpPr txBox="1"/>
          <p:nvPr/>
        </p:nvSpPr>
        <p:spPr>
          <a:xfrm>
            <a:off x="-3155988" y="9400560"/>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Dezembro Laranja</a:t>
            </a:r>
            <a:endParaRPr b="1" sz="1200">
              <a:solidFill>
                <a:srgbClr val="666666"/>
              </a:solidFill>
            </a:endParaRPr>
          </a:p>
          <a:p>
            <a:pPr indent="0" lvl="0" marL="0" rtl="0" algn="l">
              <a:spcBef>
                <a:spcPts val="0"/>
              </a:spcBef>
              <a:spcAft>
                <a:spcPts val="0"/>
              </a:spcAft>
              <a:buNone/>
            </a:pPr>
            <a:r>
              <a:rPr lang="pt-BR" sz="1100">
                <a:solidFill>
                  <a:srgbClr val="666666"/>
                </a:solidFill>
              </a:rPr>
              <a:t>Mês de conscientização da prevenção do câncer de pele</a:t>
            </a:r>
            <a:endParaRPr sz="1100">
              <a:solidFill>
                <a:srgbClr val="666666"/>
              </a:solidFill>
            </a:endParaRPr>
          </a:p>
        </p:txBody>
      </p:sp>
      <p:pic>
        <p:nvPicPr>
          <p:cNvPr id="76" name="Google Shape;76;p5"/>
          <p:cNvPicPr preferRelativeResize="0"/>
          <p:nvPr/>
        </p:nvPicPr>
        <p:blipFill>
          <a:blip r:embed="rId10">
            <a:alphaModFix/>
          </a:blip>
          <a:stretch>
            <a:fillRect/>
          </a:stretch>
        </p:blipFill>
        <p:spPr>
          <a:xfrm>
            <a:off x="-3587423" y="8678655"/>
            <a:ext cx="324000" cy="541038"/>
          </a:xfrm>
          <a:prstGeom prst="rect">
            <a:avLst/>
          </a:prstGeom>
          <a:noFill/>
          <a:ln>
            <a:noFill/>
          </a:ln>
        </p:spPr>
      </p:pic>
      <p:sp>
        <p:nvSpPr>
          <p:cNvPr id="77" name="Google Shape;77;p5"/>
          <p:cNvSpPr txBox="1"/>
          <p:nvPr/>
        </p:nvSpPr>
        <p:spPr>
          <a:xfrm>
            <a:off x="-3141398" y="8659770"/>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Dezembro Vermelho - Dia 01</a:t>
            </a:r>
            <a:endParaRPr b="1" sz="1200">
              <a:solidFill>
                <a:srgbClr val="666666"/>
              </a:solidFill>
            </a:endParaRPr>
          </a:p>
          <a:p>
            <a:pPr indent="0" lvl="0" marL="0" rtl="0" algn="l">
              <a:spcBef>
                <a:spcPts val="0"/>
              </a:spcBef>
              <a:spcAft>
                <a:spcPts val="0"/>
              </a:spcAft>
              <a:buNone/>
            </a:pPr>
            <a:r>
              <a:rPr lang="pt-BR" sz="1100">
                <a:solidFill>
                  <a:srgbClr val="666666"/>
                </a:solidFill>
              </a:rPr>
              <a:t>Dia mundial da luta contra a AIDS</a:t>
            </a:r>
            <a:endParaRPr sz="1100">
              <a:solidFill>
                <a:srgbClr val="666666"/>
              </a:solidFill>
            </a:endParaRPr>
          </a:p>
        </p:txBody>
      </p:sp>
      <p:pic>
        <p:nvPicPr>
          <p:cNvPr id="78" name="Google Shape;78;p5"/>
          <p:cNvPicPr preferRelativeResize="0"/>
          <p:nvPr/>
        </p:nvPicPr>
        <p:blipFill>
          <a:blip r:embed="rId14">
            <a:alphaModFix/>
          </a:blip>
          <a:stretch>
            <a:fillRect/>
          </a:stretch>
        </p:blipFill>
        <p:spPr>
          <a:xfrm>
            <a:off x="-7347312" y="1256530"/>
            <a:ext cx="329400" cy="540000"/>
          </a:xfrm>
          <a:prstGeom prst="rect">
            <a:avLst/>
          </a:prstGeom>
          <a:noFill/>
          <a:ln>
            <a:noFill/>
          </a:ln>
        </p:spPr>
      </p:pic>
      <p:sp>
        <p:nvSpPr>
          <p:cNvPr id="79" name="Google Shape;79;p5"/>
          <p:cNvSpPr txBox="1"/>
          <p:nvPr/>
        </p:nvSpPr>
        <p:spPr>
          <a:xfrm>
            <a:off x="-6898573" y="1162851"/>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Janeiro Branco</a:t>
            </a:r>
            <a:endParaRPr b="1" sz="1200">
              <a:solidFill>
                <a:srgbClr val="666666"/>
              </a:solidFill>
            </a:endParaRPr>
          </a:p>
          <a:p>
            <a:pPr indent="0" lvl="0" marL="0" rtl="0" algn="l">
              <a:spcBef>
                <a:spcPts val="0"/>
              </a:spcBef>
              <a:spcAft>
                <a:spcPts val="0"/>
              </a:spcAft>
              <a:buNone/>
            </a:pPr>
            <a:r>
              <a:rPr lang="pt-BR" sz="1100">
                <a:solidFill>
                  <a:srgbClr val="666666"/>
                </a:solidFill>
              </a:rPr>
              <a:t>Mês de conscientização da</a:t>
            </a:r>
            <a:endParaRPr sz="1100">
              <a:solidFill>
                <a:srgbClr val="666666"/>
              </a:solidFill>
            </a:endParaRPr>
          </a:p>
          <a:p>
            <a:pPr indent="0" lvl="0" marL="0" rtl="0" algn="l">
              <a:spcBef>
                <a:spcPts val="0"/>
              </a:spcBef>
              <a:spcAft>
                <a:spcPts val="0"/>
              </a:spcAft>
              <a:buNone/>
            </a:pPr>
            <a:r>
              <a:rPr lang="pt-BR" sz="1100">
                <a:solidFill>
                  <a:srgbClr val="666666"/>
                </a:solidFill>
              </a:rPr>
              <a:t>saúde mental e emocional</a:t>
            </a:r>
            <a:endParaRPr sz="1100">
              <a:solidFill>
                <a:srgbClr val="666666"/>
              </a:solidFill>
            </a:endParaRPr>
          </a:p>
        </p:txBody>
      </p:sp>
      <p:pic>
        <p:nvPicPr>
          <p:cNvPr id="80" name="Google Shape;80;p5"/>
          <p:cNvPicPr preferRelativeResize="0"/>
          <p:nvPr/>
        </p:nvPicPr>
        <p:blipFill>
          <a:blip r:embed="rId15">
            <a:alphaModFix/>
          </a:blip>
          <a:stretch>
            <a:fillRect/>
          </a:stretch>
        </p:blipFill>
        <p:spPr>
          <a:xfrm>
            <a:off x="-7346825" y="2205900"/>
            <a:ext cx="324000" cy="540000"/>
          </a:xfrm>
          <a:prstGeom prst="rect">
            <a:avLst/>
          </a:prstGeom>
          <a:noFill/>
          <a:ln>
            <a:noFill/>
          </a:ln>
        </p:spPr>
      </p:pic>
      <p:sp>
        <p:nvSpPr>
          <p:cNvPr id="81" name="Google Shape;81;p5"/>
          <p:cNvSpPr txBox="1"/>
          <p:nvPr/>
        </p:nvSpPr>
        <p:spPr>
          <a:xfrm>
            <a:off x="-6921400" y="2121890"/>
            <a:ext cx="2736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Fevereiro Laranja</a:t>
            </a:r>
            <a:endParaRPr b="1" sz="1200">
              <a:solidFill>
                <a:srgbClr val="666666"/>
              </a:solidFill>
            </a:endParaRPr>
          </a:p>
          <a:p>
            <a:pPr indent="0" lvl="0" marL="0" rtl="0" algn="l">
              <a:spcBef>
                <a:spcPts val="0"/>
              </a:spcBef>
              <a:spcAft>
                <a:spcPts val="0"/>
              </a:spcAft>
              <a:buNone/>
            </a:pPr>
            <a:r>
              <a:rPr lang="pt-BR" sz="1100">
                <a:solidFill>
                  <a:srgbClr val="666666"/>
                </a:solidFill>
              </a:rPr>
              <a:t>Mês da campanha de conscientização e combate à Leucemia</a:t>
            </a:r>
            <a:endParaRPr sz="1100">
              <a:solidFill>
                <a:srgbClr val="666666"/>
              </a:solidFill>
            </a:endParaRPr>
          </a:p>
        </p:txBody>
      </p:sp>
      <p:pic>
        <p:nvPicPr>
          <p:cNvPr id="82" name="Google Shape;82;p5"/>
          <p:cNvPicPr preferRelativeResize="0"/>
          <p:nvPr/>
        </p:nvPicPr>
        <p:blipFill>
          <a:blip r:embed="rId16">
            <a:alphaModFix/>
          </a:blip>
          <a:stretch>
            <a:fillRect/>
          </a:stretch>
        </p:blipFill>
        <p:spPr>
          <a:xfrm>
            <a:off x="-7347312" y="2917096"/>
            <a:ext cx="324977" cy="540000"/>
          </a:xfrm>
          <a:prstGeom prst="rect">
            <a:avLst/>
          </a:prstGeom>
          <a:noFill/>
          <a:ln>
            <a:noFill/>
          </a:ln>
        </p:spPr>
      </p:pic>
      <p:sp>
        <p:nvSpPr>
          <p:cNvPr id="83" name="Google Shape;83;p5"/>
          <p:cNvSpPr txBox="1"/>
          <p:nvPr/>
        </p:nvSpPr>
        <p:spPr>
          <a:xfrm>
            <a:off x="-6921400" y="2833102"/>
            <a:ext cx="27360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Fevereiro Roxo</a:t>
            </a:r>
            <a:endParaRPr b="1" sz="1200">
              <a:solidFill>
                <a:srgbClr val="666666"/>
              </a:solidFill>
            </a:endParaRPr>
          </a:p>
          <a:p>
            <a:pPr indent="0" lvl="0" marL="0" rtl="0" algn="l">
              <a:spcBef>
                <a:spcPts val="0"/>
              </a:spcBef>
              <a:spcAft>
                <a:spcPts val="0"/>
              </a:spcAft>
              <a:buNone/>
            </a:pPr>
            <a:r>
              <a:rPr lang="pt-BR" sz="1100">
                <a:solidFill>
                  <a:srgbClr val="666666"/>
                </a:solidFill>
              </a:rPr>
              <a:t>Mês da campanha de conscientização</a:t>
            </a:r>
            <a:endParaRPr sz="1100">
              <a:solidFill>
                <a:srgbClr val="666666"/>
              </a:solidFill>
            </a:endParaRPr>
          </a:p>
          <a:p>
            <a:pPr indent="0" lvl="0" marL="0" rtl="0" algn="l">
              <a:spcBef>
                <a:spcPts val="0"/>
              </a:spcBef>
              <a:spcAft>
                <a:spcPts val="0"/>
              </a:spcAft>
              <a:buNone/>
            </a:pPr>
            <a:r>
              <a:rPr lang="pt-BR" sz="1100">
                <a:solidFill>
                  <a:srgbClr val="666666"/>
                </a:solidFill>
              </a:rPr>
              <a:t>sobre a doença do Lúpus, da Fibromialgia e do Mal de Alzheimer</a:t>
            </a:r>
            <a:endParaRPr sz="1100">
              <a:solidFill>
                <a:srgbClr val="666666"/>
              </a:solidFill>
            </a:endParaRPr>
          </a:p>
        </p:txBody>
      </p:sp>
      <p:pic>
        <p:nvPicPr>
          <p:cNvPr id="84" name="Google Shape;84;p5"/>
          <p:cNvPicPr preferRelativeResize="0"/>
          <p:nvPr/>
        </p:nvPicPr>
        <p:blipFill>
          <a:blip r:embed="rId17">
            <a:alphaModFix/>
          </a:blip>
          <a:stretch>
            <a:fillRect/>
          </a:stretch>
        </p:blipFill>
        <p:spPr>
          <a:xfrm>
            <a:off x="-7435512" y="4613855"/>
            <a:ext cx="324000" cy="542077"/>
          </a:xfrm>
          <a:prstGeom prst="rect">
            <a:avLst/>
          </a:prstGeom>
          <a:noFill/>
          <a:ln>
            <a:noFill/>
          </a:ln>
        </p:spPr>
      </p:pic>
      <p:pic>
        <p:nvPicPr>
          <p:cNvPr id="85" name="Google Shape;85;p5"/>
          <p:cNvPicPr preferRelativeResize="0"/>
          <p:nvPr/>
        </p:nvPicPr>
        <p:blipFill>
          <a:blip r:embed="rId18">
            <a:alphaModFix/>
          </a:blip>
          <a:stretch>
            <a:fillRect/>
          </a:stretch>
        </p:blipFill>
        <p:spPr>
          <a:xfrm>
            <a:off x="-7435512" y="3902655"/>
            <a:ext cx="324000" cy="542077"/>
          </a:xfrm>
          <a:prstGeom prst="rect">
            <a:avLst/>
          </a:prstGeom>
          <a:noFill/>
          <a:ln>
            <a:noFill/>
          </a:ln>
        </p:spPr>
      </p:pic>
      <p:sp>
        <p:nvSpPr>
          <p:cNvPr id="86" name="Google Shape;86;p5"/>
          <p:cNvSpPr txBox="1"/>
          <p:nvPr/>
        </p:nvSpPr>
        <p:spPr>
          <a:xfrm>
            <a:off x="-7010100" y="3819682"/>
            <a:ext cx="2736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Março Lilás</a:t>
            </a:r>
            <a:endParaRPr b="1" sz="1200">
              <a:solidFill>
                <a:srgbClr val="666666"/>
              </a:solidFill>
            </a:endParaRPr>
          </a:p>
          <a:p>
            <a:pPr indent="0" lvl="0" marL="0" rtl="0" algn="l">
              <a:spcBef>
                <a:spcPts val="0"/>
              </a:spcBef>
              <a:spcAft>
                <a:spcPts val="0"/>
              </a:spcAft>
              <a:buNone/>
            </a:pPr>
            <a:r>
              <a:rPr lang="pt-BR" sz="1100">
                <a:solidFill>
                  <a:srgbClr val="666666"/>
                </a:solidFill>
              </a:rPr>
              <a:t>Mês da campanha de prevenção do câncer do colo do útero</a:t>
            </a:r>
            <a:endParaRPr sz="1100">
              <a:solidFill>
                <a:srgbClr val="666666"/>
              </a:solidFill>
            </a:endParaRPr>
          </a:p>
        </p:txBody>
      </p:sp>
      <p:sp>
        <p:nvSpPr>
          <p:cNvPr id="87" name="Google Shape;87;p5"/>
          <p:cNvSpPr txBox="1"/>
          <p:nvPr/>
        </p:nvSpPr>
        <p:spPr>
          <a:xfrm>
            <a:off x="-7010100" y="4530895"/>
            <a:ext cx="2736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Março Azul-marinho</a:t>
            </a:r>
            <a:endParaRPr b="1" sz="1200">
              <a:solidFill>
                <a:srgbClr val="666666"/>
              </a:solidFill>
            </a:endParaRPr>
          </a:p>
          <a:p>
            <a:pPr indent="0" lvl="0" marL="0" rtl="0" algn="l">
              <a:spcBef>
                <a:spcPts val="0"/>
              </a:spcBef>
              <a:spcAft>
                <a:spcPts val="0"/>
              </a:spcAft>
              <a:buNone/>
            </a:pPr>
            <a:r>
              <a:rPr lang="pt-BR" sz="1100">
                <a:solidFill>
                  <a:srgbClr val="666666"/>
                </a:solidFill>
              </a:rPr>
              <a:t>Mês da campanha de conscientização</a:t>
            </a:r>
            <a:endParaRPr sz="1100">
              <a:solidFill>
                <a:srgbClr val="666666"/>
              </a:solidFill>
            </a:endParaRPr>
          </a:p>
          <a:p>
            <a:pPr indent="0" lvl="0" marL="0" rtl="0" algn="l">
              <a:spcBef>
                <a:spcPts val="0"/>
              </a:spcBef>
              <a:spcAft>
                <a:spcPts val="0"/>
              </a:spcAft>
              <a:buNone/>
            </a:pPr>
            <a:r>
              <a:rPr lang="pt-BR" sz="1100">
                <a:solidFill>
                  <a:srgbClr val="666666"/>
                </a:solidFill>
              </a:rPr>
              <a:t>e prevenção do câncer colorretal</a:t>
            </a:r>
            <a:endParaRPr sz="1100">
              <a:solidFill>
                <a:srgbClr val="666666"/>
              </a:solidFill>
            </a:endParaRPr>
          </a:p>
        </p:txBody>
      </p:sp>
      <p:pic>
        <p:nvPicPr>
          <p:cNvPr id="88" name="Google Shape;88;p5"/>
          <p:cNvPicPr preferRelativeResize="0"/>
          <p:nvPr/>
        </p:nvPicPr>
        <p:blipFill>
          <a:blip r:embed="rId11">
            <a:alphaModFix/>
          </a:blip>
          <a:stretch>
            <a:fillRect/>
          </a:stretch>
        </p:blipFill>
        <p:spPr>
          <a:xfrm>
            <a:off x="-7485662" y="6414600"/>
            <a:ext cx="324000" cy="541038"/>
          </a:xfrm>
          <a:prstGeom prst="rect">
            <a:avLst/>
          </a:prstGeom>
          <a:noFill/>
          <a:ln>
            <a:noFill/>
          </a:ln>
        </p:spPr>
      </p:pic>
      <p:pic>
        <p:nvPicPr>
          <p:cNvPr id="89" name="Google Shape;89;p5"/>
          <p:cNvPicPr preferRelativeResize="0"/>
          <p:nvPr/>
        </p:nvPicPr>
        <p:blipFill>
          <a:blip r:embed="rId3">
            <a:alphaModFix/>
          </a:blip>
          <a:stretch>
            <a:fillRect/>
          </a:stretch>
        </p:blipFill>
        <p:spPr>
          <a:xfrm>
            <a:off x="-7486293" y="5703901"/>
            <a:ext cx="325263" cy="540000"/>
          </a:xfrm>
          <a:prstGeom prst="rect">
            <a:avLst/>
          </a:prstGeom>
          <a:noFill/>
          <a:ln>
            <a:noFill/>
          </a:ln>
        </p:spPr>
      </p:pic>
      <p:sp>
        <p:nvSpPr>
          <p:cNvPr id="90" name="Google Shape;90;p5"/>
          <p:cNvSpPr txBox="1"/>
          <p:nvPr/>
        </p:nvSpPr>
        <p:spPr>
          <a:xfrm>
            <a:off x="-7060250" y="5619907"/>
            <a:ext cx="27360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Abril Azul - Dia 2</a:t>
            </a:r>
            <a:endParaRPr b="1" sz="1200">
              <a:solidFill>
                <a:srgbClr val="666666"/>
              </a:solidFill>
            </a:endParaRPr>
          </a:p>
          <a:p>
            <a:pPr indent="0" lvl="0" marL="0" rtl="0" algn="l">
              <a:spcBef>
                <a:spcPts val="0"/>
              </a:spcBef>
              <a:spcAft>
                <a:spcPts val="0"/>
              </a:spcAft>
              <a:buNone/>
            </a:pPr>
            <a:r>
              <a:rPr lang="pt-BR" sz="1100">
                <a:solidFill>
                  <a:srgbClr val="666666"/>
                </a:solidFill>
              </a:rPr>
              <a:t>Dia da Conscientização sobre o Autismo</a:t>
            </a:r>
            <a:endParaRPr sz="1100">
              <a:solidFill>
                <a:srgbClr val="666666"/>
              </a:solidFill>
            </a:endParaRPr>
          </a:p>
        </p:txBody>
      </p:sp>
      <p:sp>
        <p:nvSpPr>
          <p:cNvPr id="91" name="Google Shape;91;p5"/>
          <p:cNvSpPr txBox="1"/>
          <p:nvPr/>
        </p:nvSpPr>
        <p:spPr>
          <a:xfrm>
            <a:off x="-7060250" y="6331120"/>
            <a:ext cx="2736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Abril Verde</a:t>
            </a:r>
            <a:endParaRPr b="1" sz="1200">
              <a:solidFill>
                <a:srgbClr val="666666"/>
              </a:solidFill>
            </a:endParaRPr>
          </a:p>
          <a:p>
            <a:pPr indent="0" lvl="0" marL="0" rtl="0" algn="l">
              <a:spcBef>
                <a:spcPts val="0"/>
              </a:spcBef>
              <a:spcAft>
                <a:spcPts val="0"/>
              </a:spcAft>
              <a:buNone/>
            </a:pPr>
            <a:r>
              <a:rPr lang="pt-BR" sz="1100">
                <a:solidFill>
                  <a:srgbClr val="666666"/>
                </a:solidFill>
              </a:rPr>
              <a:t>Mês de conscientização sobre segurança e saúde no trabalho</a:t>
            </a:r>
            <a:endParaRPr sz="1100">
              <a:solidFill>
                <a:srgbClr val="666666"/>
              </a:solidFill>
            </a:endParaRPr>
          </a:p>
        </p:txBody>
      </p:sp>
      <p:pic>
        <p:nvPicPr>
          <p:cNvPr id="92" name="Google Shape;92;p5"/>
          <p:cNvPicPr preferRelativeResize="0"/>
          <p:nvPr/>
        </p:nvPicPr>
        <p:blipFill>
          <a:blip r:embed="rId13">
            <a:alphaModFix/>
          </a:blip>
          <a:stretch>
            <a:fillRect/>
          </a:stretch>
        </p:blipFill>
        <p:spPr>
          <a:xfrm>
            <a:off x="4223300" y="4749749"/>
            <a:ext cx="323145" cy="540000"/>
          </a:xfrm>
          <a:prstGeom prst="rect">
            <a:avLst/>
          </a:prstGeom>
          <a:noFill/>
          <a:ln>
            <a:noFill/>
          </a:ln>
        </p:spPr>
      </p:pic>
      <p:sp>
        <p:nvSpPr>
          <p:cNvPr id="93" name="Google Shape;93;p5"/>
          <p:cNvSpPr txBox="1"/>
          <p:nvPr/>
        </p:nvSpPr>
        <p:spPr>
          <a:xfrm>
            <a:off x="4641475" y="4738862"/>
            <a:ext cx="27774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Outubro Rosa</a:t>
            </a:r>
            <a:endParaRPr b="1" sz="1200">
              <a:solidFill>
                <a:srgbClr val="666666"/>
              </a:solidFill>
            </a:endParaRPr>
          </a:p>
          <a:p>
            <a:pPr indent="0" lvl="0" marL="0" rtl="0" algn="l">
              <a:spcBef>
                <a:spcPts val="0"/>
              </a:spcBef>
              <a:spcAft>
                <a:spcPts val="0"/>
              </a:spcAft>
              <a:buNone/>
            </a:pPr>
            <a:r>
              <a:rPr lang="pt-BR" sz="1100">
                <a:solidFill>
                  <a:srgbClr val="666666"/>
                </a:solidFill>
              </a:rPr>
              <a:t>Mês de conscientização sobre o câncer de mama</a:t>
            </a:r>
            <a:endParaRPr sz="1100">
              <a:solidFill>
                <a:srgbClr val="66666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6"/>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99" name="Google Shape;99;p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100" name="Google Shape;100;p6"/>
          <p:cNvSpPr txBox="1"/>
          <p:nvPr>
            <p:ph idx="2" type="subTitle"/>
          </p:nvPr>
        </p:nvSpPr>
        <p:spPr>
          <a:xfrm>
            <a:off x="830474" y="921150"/>
            <a:ext cx="6372300" cy="360000"/>
          </a:xfrm>
          <a:prstGeom prst="rect">
            <a:avLst/>
          </a:prstGeom>
          <a:gradFill>
            <a:gsLst>
              <a:gs pos="0">
                <a:srgbClr val="FFFFFF"/>
              </a:gs>
              <a:gs pos="100000">
                <a:srgbClr val="004F9F"/>
              </a:gs>
            </a:gsLst>
            <a:lin ang="10801400" scaled="0"/>
          </a:gradFill>
        </p:spPr>
        <p:txBody>
          <a:bodyPr anchorCtr="0" anchor="t"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b="0" lang="pt-BR">
                <a:solidFill>
                  <a:schemeClr val="lt1"/>
                </a:solidFill>
              </a:rPr>
              <a:t>NOTÍCIAS</a:t>
            </a:r>
            <a:r>
              <a:rPr lang="pt-BR">
                <a:solidFill>
                  <a:schemeClr val="lt1"/>
                </a:solidFill>
              </a:rPr>
              <a:t> </a:t>
            </a:r>
            <a:r>
              <a:rPr b="1" lang="pt-BR">
                <a:solidFill>
                  <a:schemeClr val="lt1"/>
                </a:solidFill>
              </a:rPr>
              <a:t>INTERNACIONAIS</a:t>
            </a:r>
            <a:endParaRPr b="1">
              <a:solidFill>
                <a:schemeClr val="lt1"/>
              </a:solidFill>
            </a:endParaRPr>
          </a:p>
        </p:txBody>
      </p:sp>
      <p:sp>
        <p:nvSpPr>
          <p:cNvPr id="101" name="Google Shape;101;p6"/>
          <p:cNvSpPr/>
          <p:nvPr/>
        </p:nvSpPr>
        <p:spPr>
          <a:xfrm>
            <a:off x="376750" y="828874"/>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1</a:t>
            </a:r>
            <a:endParaRPr b="1" sz="3600">
              <a:solidFill>
                <a:srgbClr val="004F9F"/>
              </a:solidFill>
            </a:endParaRPr>
          </a:p>
        </p:txBody>
      </p:sp>
      <p:sp>
        <p:nvSpPr>
          <p:cNvPr id="102" name="Google Shape;102;p6"/>
          <p:cNvSpPr txBox="1"/>
          <p:nvPr/>
        </p:nvSpPr>
        <p:spPr>
          <a:xfrm>
            <a:off x="363450" y="1761200"/>
            <a:ext cx="6677700" cy="16317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0"/>
              </a:spcAft>
              <a:buClr>
                <a:schemeClr val="dk1"/>
              </a:buClr>
              <a:buSzPts val="1100"/>
              <a:buFont typeface="Arial"/>
              <a:buNone/>
            </a:pPr>
            <a:r>
              <a:rPr lang="pt-BR" sz="1200">
                <a:solidFill>
                  <a:srgbClr val="666666"/>
                </a:solidFill>
              </a:rPr>
              <a:t>O Ministro da Saúde, Dr. Sabin Nsanzimana, revelou que informações coletadas pelas autoridades de saúde indicam que a primeira pessoa suspeita de ter sido infectada pelo vírus de Marburg o contraiu de um morcego. Ele fez a declaração no domingo, 20 de outubro de 2024, durante uma coletiva de imprensa realizada com o Diretor-Geral da Organização Mundial da Saúde (OMS), Dr. Tedros Adhanom Ghebreyesus, onde discutiram os esforços para combater o surto de Marburg.</a:t>
            </a:r>
            <a:endParaRPr sz="1200">
              <a:solidFill>
                <a:srgbClr val="666666"/>
              </a:solidFill>
            </a:endParaRPr>
          </a:p>
          <a:p>
            <a:pPr indent="0" lvl="0" marL="0" rtl="0" algn="just">
              <a:spcBef>
                <a:spcPts val="1200"/>
              </a:spcBef>
              <a:spcAft>
                <a:spcPts val="0"/>
              </a:spcAft>
              <a:buClr>
                <a:schemeClr val="dk1"/>
              </a:buClr>
              <a:buSzPts val="1100"/>
              <a:buFont typeface="Arial"/>
              <a:buNone/>
            </a:pPr>
            <a:r>
              <a:t/>
            </a:r>
            <a:endParaRPr sz="1200">
              <a:solidFill>
                <a:srgbClr val="666666"/>
              </a:solidFill>
            </a:endParaRPr>
          </a:p>
        </p:txBody>
      </p:sp>
      <p:sp>
        <p:nvSpPr>
          <p:cNvPr id="103" name="Google Shape;103;p6"/>
          <p:cNvSpPr txBox="1"/>
          <p:nvPr/>
        </p:nvSpPr>
        <p:spPr>
          <a:xfrm>
            <a:off x="341675" y="1336525"/>
            <a:ext cx="6833100" cy="369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b="1" lang="pt-BR" sz="1200">
                <a:solidFill>
                  <a:srgbClr val="004FAB"/>
                </a:solidFill>
              </a:rPr>
              <a:t>Ministério da Saúde revela origem do surto de Marburg</a:t>
            </a:r>
            <a:endParaRPr b="1" sz="1200">
              <a:solidFill>
                <a:srgbClr val="004FAB"/>
              </a:solidFill>
            </a:endParaRPr>
          </a:p>
        </p:txBody>
      </p:sp>
      <p:sp>
        <p:nvSpPr>
          <p:cNvPr id="104" name="Google Shape;104;p6"/>
          <p:cNvSpPr txBox="1"/>
          <p:nvPr/>
        </p:nvSpPr>
        <p:spPr>
          <a:xfrm>
            <a:off x="385775" y="3139675"/>
            <a:ext cx="67449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21/10/2024</a:t>
            </a:r>
            <a:endParaRPr sz="1200">
              <a:solidFill>
                <a:srgbClr val="666666"/>
              </a:solidFill>
            </a:endParaRPr>
          </a:p>
          <a:p>
            <a:pPr indent="0" lvl="0" marL="0" rtl="0" algn="just">
              <a:spcBef>
                <a:spcPts val="1000"/>
              </a:spcBef>
              <a:spcAft>
                <a:spcPts val="1000"/>
              </a:spcAft>
              <a:buNone/>
            </a:pPr>
            <a:r>
              <a:t/>
            </a:r>
            <a:endParaRPr sz="800">
              <a:solidFill>
                <a:srgbClr val="666666"/>
              </a:solidFill>
            </a:endParaRPr>
          </a:p>
        </p:txBody>
      </p:sp>
      <p:sp>
        <p:nvSpPr>
          <p:cNvPr id="105" name="Google Shape;105;p6"/>
          <p:cNvSpPr txBox="1"/>
          <p:nvPr/>
        </p:nvSpPr>
        <p:spPr>
          <a:xfrm>
            <a:off x="3936575" y="3139667"/>
            <a:ext cx="323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uFill>
                  <a:noFill/>
                </a:uFill>
                <a:hlinkClick r:id="rId3">
                  <a:extLst>
                    <a:ext uri="{A12FA001-AC4F-418D-AE19-62706E023703}">
                      <ahyp:hlinkClr val="tx"/>
                    </a:ext>
                  </a:extLst>
                </a:hlinkClick>
              </a:rPr>
              <a:t>Fonte:</a:t>
            </a:r>
            <a:r>
              <a:rPr lang="pt-BR"/>
              <a:t>: </a:t>
            </a:r>
            <a:r>
              <a:rPr b="1" lang="pt-BR" sz="1200" u="sng">
                <a:solidFill>
                  <a:schemeClr val="hlink"/>
                </a:solidFill>
                <a:hlinkClick r:id="rId4"/>
              </a:rPr>
              <a:t>The Inspirer</a:t>
            </a:r>
            <a:endParaRPr sz="1200" u="sng">
              <a:solidFill>
                <a:srgbClr val="004F9F"/>
              </a:solidFill>
            </a:endParaRPr>
          </a:p>
        </p:txBody>
      </p:sp>
      <p:cxnSp>
        <p:nvCxnSpPr>
          <p:cNvPr id="106" name="Google Shape;106;p6"/>
          <p:cNvCxnSpPr/>
          <p:nvPr/>
        </p:nvCxnSpPr>
        <p:spPr>
          <a:xfrm>
            <a:off x="359550" y="4072298"/>
            <a:ext cx="6840900" cy="0"/>
          </a:xfrm>
          <a:prstGeom prst="straightConnector1">
            <a:avLst/>
          </a:prstGeom>
          <a:noFill/>
          <a:ln cap="flat" cmpd="sng" w="38100">
            <a:solidFill>
              <a:srgbClr val="004F9F"/>
            </a:solidFill>
            <a:prstDash val="solid"/>
            <a:round/>
            <a:headEnd len="med" w="med" type="none"/>
            <a:tailEnd len="med" w="med" type="none"/>
          </a:ln>
        </p:spPr>
      </p:cxnSp>
      <p:sp>
        <p:nvSpPr>
          <p:cNvPr id="107" name="Google Shape;107;p6"/>
          <p:cNvSpPr txBox="1"/>
          <p:nvPr/>
        </p:nvSpPr>
        <p:spPr>
          <a:xfrm>
            <a:off x="359200" y="4150238"/>
            <a:ext cx="6833100" cy="369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b="1" lang="pt-BR" sz="1200">
                <a:solidFill>
                  <a:srgbClr val="004FAB"/>
                </a:solidFill>
              </a:rPr>
              <a:t>50 pessoas doentes: agora as redes de hambúrgueres também estão cancelando cebolas</a:t>
            </a:r>
            <a:endParaRPr b="1" sz="1200">
              <a:solidFill>
                <a:srgbClr val="004FAB"/>
              </a:solidFill>
            </a:endParaRPr>
          </a:p>
        </p:txBody>
      </p:sp>
      <p:sp>
        <p:nvSpPr>
          <p:cNvPr id="108" name="Google Shape;108;p6"/>
          <p:cNvSpPr txBox="1"/>
          <p:nvPr/>
        </p:nvSpPr>
        <p:spPr>
          <a:xfrm>
            <a:off x="363450" y="6692025"/>
            <a:ext cx="68331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25/10/2024</a:t>
            </a:r>
            <a:endParaRPr sz="1200">
              <a:solidFill>
                <a:srgbClr val="666666"/>
              </a:solidFill>
            </a:endParaRPr>
          </a:p>
          <a:p>
            <a:pPr indent="0" lvl="0" marL="0" rtl="0" algn="just">
              <a:spcBef>
                <a:spcPts val="1000"/>
              </a:spcBef>
              <a:spcAft>
                <a:spcPts val="1000"/>
              </a:spcAft>
              <a:buNone/>
            </a:pPr>
            <a:r>
              <a:t/>
            </a:r>
            <a:endParaRPr sz="800">
              <a:solidFill>
                <a:srgbClr val="666666"/>
              </a:solidFill>
            </a:endParaRPr>
          </a:p>
        </p:txBody>
      </p:sp>
      <p:sp>
        <p:nvSpPr>
          <p:cNvPr id="109" name="Google Shape;109;p6"/>
          <p:cNvSpPr txBox="1"/>
          <p:nvPr/>
        </p:nvSpPr>
        <p:spPr>
          <a:xfrm>
            <a:off x="3924850" y="6654792"/>
            <a:ext cx="3238200" cy="400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uFill>
                  <a:noFill/>
                </a:uFill>
                <a:hlinkClick r:id="rId5">
                  <a:extLst>
                    <a:ext uri="{A12FA001-AC4F-418D-AE19-62706E023703}">
                      <ahyp:hlinkClr val="tx"/>
                    </a:ext>
                  </a:extLst>
                </a:hlinkClick>
              </a:rPr>
              <a:t>Fonte:</a:t>
            </a:r>
            <a:r>
              <a:rPr lang="pt-BR"/>
              <a:t> </a:t>
            </a:r>
            <a:r>
              <a:rPr b="1" lang="pt-BR" sz="1200" u="sng">
                <a:solidFill>
                  <a:schemeClr val="hlink"/>
                </a:solidFill>
                <a:hlinkClick r:id="rId6"/>
              </a:rPr>
              <a:t>20 minutos</a:t>
            </a:r>
            <a:endParaRPr sz="1200" u="sng">
              <a:solidFill>
                <a:srgbClr val="004F9F"/>
              </a:solidFill>
            </a:endParaRPr>
          </a:p>
        </p:txBody>
      </p:sp>
      <p:sp>
        <p:nvSpPr>
          <p:cNvPr id="110" name="Google Shape;110;p6"/>
          <p:cNvSpPr txBox="1"/>
          <p:nvPr/>
        </p:nvSpPr>
        <p:spPr>
          <a:xfrm>
            <a:off x="2250000" y="4603400"/>
            <a:ext cx="5001000" cy="18471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Clr>
                <a:schemeClr val="dk1"/>
              </a:buClr>
              <a:buSzPts val="1100"/>
              <a:buFont typeface="Arial"/>
              <a:buNone/>
            </a:pPr>
            <a:r>
              <a:rPr lang="pt-BR" sz="1200">
                <a:solidFill>
                  <a:srgbClr val="666666"/>
                </a:solidFill>
              </a:rPr>
              <a:t>As autoridades dizem que uma pessoa morreu nos Estados Unidos após um surto de E. coli ligado a um hambúrguer do McDonald's. Um total de 49 pessoas ficaram doentes, a maioria delas no Colorado e Nebraska. O Centro de Controle e Prevenção de Doenças (CDC) dos EUA anunciou isso na terça-feira. A Food and Drug Administration (FDA) dos EUA está investigando o surto. Ela disse que as investigações iniciais sugerem que cebolas fatiadas no McDonald's Quarter Pounder Burger, o equivalente americano do Hamburger Royal, podem ter causado o surto.</a:t>
            </a:r>
            <a:endParaRPr sz="1200">
              <a:solidFill>
                <a:srgbClr val="666666"/>
              </a:solidFill>
            </a:endParaRPr>
          </a:p>
        </p:txBody>
      </p:sp>
      <p:sp>
        <p:nvSpPr>
          <p:cNvPr id="111" name="Google Shape;111;p6"/>
          <p:cNvSpPr txBox="1"/>
          <p:nvPr/>
        </p:nvSpPr>
        <p:spPr>
          <a:xfrm>
            <a:off x="376750" y="34358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Coordenadoria de Vigilância Epidemiológica /Gerência de Zoonoses</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sp>
        <p:nvSpPr>
          <p:cNvPr id="112" name="Google Shape;112;p6"/>
          <p:cNvSpPr txBox="1"/>
          <p:nvPr/>
        </p:nvSpPr>
        <p:spPr>
          <a:xfrm>
            <a:off x="376750" y="6946750"/>
            <a:ext cx="6798000" cy="502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Gerência de Doenças de Transmissão Hídrica e Alimentar Coordenadoria de Vigilância Sanitária</a:t>
            </a:r>
            <a:endParaRPr sz="1200">
              <a:solidFill>
                <a:schemeClr val="dk2"/>
              </a:solidFill>
            </a:endParaRPr>
          </a:p>
          <a:p>
            <a:pPr indent="0" lvl="0" marL="0" rtl="0" algn="just">
              <a:spcBef>
                <a:spcPts val="1000"/>
              </a:spcBef>
              <a:spcAft>
                <a:spcPts val="0"/>
              </a:spcAft>
              <a:buNone/>
            </a:pPr>
            <a:r>
              <a:t/>
            </a:r>
            <a:endParaRPr sz="1100">
              <a:solidFill>
                <a:srgbClr val="666666"/>
              </a:solidFill>
            </a:endParaRPr>
          </a:p>
          <a:p>
            <a:pPr indent="0" lvl="0" marL="0" rtl="0" algn="just">
              <a:spcBef>
                <a:spcPts val="1000"/>
              </a:spcBef>
              <a:spcAft>
                <a:spcPts val="0"/>
              </a:spcAft>
              <a:buNone/>
            </a:pPr>
            <a:r>
              <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pic>
        <p:nvPicPr>
          <p:cNvPr id="113" name="Google Shape;113;p6"/>
          <p:cNvPicPr preferRelativeResize="0"/>
          <p:nvPr/>
        </p:nvPicPr>
        <p:blipFill>
          <a:blip r:embed="rId7">
            <a:alphaModFix/>
          </a:blip>
          <a:stretch>
            <a:fillRect/>
          </a:stretch>
        </p:blipFill>
        <p:spPr>
          <a:xfrm>
            <a:off x="538175" y="4558050"/>
            <a:ext cx="1604577" cy="2001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7"/>
          <p:cNvSpPr txBox="1"/>
          <p:nvPr>
            <p:ph idx="12" type="sldNum"/>
          </p:nvPr>
        </p:nvSpPr>
        <p:spPr>
          <a:xfrm>
            <a:off x="6805382" y="100680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119" name="Google Shape;119;p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120" name="Google Shape;120;p7"/>
          <p:cNvSpPr txBox="1"/>
          <p:nvPr>
            <p:ph idx="2" type="subTitle"/>
          </p:nvPr>
        </p:nvSpPr>
        <p:spPr>
          <a:xfrm>
            <a:off x="830474" y="921150"/>
            <a:ext cx="6372300" cy="360000"/>
          </a:xfrm>
          <a:prstGeom prst="rect">
            <a:avLst/>
          </a:prstGeom>
          <a:gradFill>
            <a:gsLst>
              <a:gs pos="0">
                <a:srgbClr val="FFFFFF"/>
              </a:gs>
              <a:gs pos="100000">
                <a:srgbClr val="004F9F"/>
              </a:gs>
            </a:gsLst>
            <a:lin ang="10801400" scaled="0"/>
          </a:gradFill>
        </p:spPr>
        <p:txBody>
          <a:bodyPr anchorCtr="0" anchor="t"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b="0" lang="pt-BR">
                <a:solidFill>
                  <a:schemeClr val="lt1"/>
                </a:solidFill>
              </a:rPr>
              <a:t>NOTÍCIAS</a:t>
            </a:r>
            <a:r>
              <a:rPr lang="pt-BR">
                <a:solidFill>
                  <a:schemeClr val="lt1"/>
                </a:solidFill>
              </a:rPr>
              <a:t> NACIONAIS</a:t>
            </a:r>
            <a:endParaRPr b="1">
              <a:solidFill>
                <a:schemeClr val="lt1"/>
              </a:solidFill>
            </a:endParaRPr>
          </a:p>
        </p:txBody>
      </p:sp>
      <p:sp>
        <p:nvSpPr>
          <p:cNvPr id="121" name="Google Shape;121;p7"/>
          <p:cNvSpPr/>
          <p:nvPr/>
        </p:nvSpPr>
        <p:spPr>
          <a:xfrm>
            <a:off x="376750" y="828874"/>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2</a:t>
            </a:r>
            <a:endParaRPr b="1" sz="3600">
              <a:solidFill>
                <a:srgbClr val="004F9F"/>
              </a:solidFill>
            </a:endParaRPr>
          </a:p>
        </p:txBody>
      </p:sp>
      <p:sp>
        <p:nvSpPr>
          <p:cNvPr id="122" name="Google Shape;122;p7"/>
          <p:cNvSpPr txBox="1"/>
          <p:nvPr/>
        </p:nvSpPr>
        <p:spPr>
          <a:xfrm>
            <a:off x="365125" y="1423059"/>
            <a:ext cx="6973200" cy="369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b="1" lang="pt-BR" sz="1200">
                <a:solidFill>
                  <a:srgbClr val="004FA6"/>
                </a:solidFill>
              </a:rPr>
              <a:t>Cirurgias deixam pacientes cegos e levam vigilância sanitária a interditar clínica em Belém</a:t>
            </a:r>
            <a:endParaRPr b="1" sz="1200">
              <a:solidFill>
                <a:srgbClr val="004FA6"/>
              </a:solidFill>
            </a:endParaRPr>
          </a:p>
        </p:txBody>
      </p:sp>
      <p:sp>
        <p:nvSpPr>
          <p:cNvPr id="123" name="Google Shape;123;p7"/>
          <p:cNvSpPr txBox="1"/>
          <p:nvPr/>
        </p:nvSpPr>
        <p:spPr>
          <a:xfrm>
            <a:off x="2260175" y="1734025"/>
            <a:ext cx="4942500" cy="1847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pt-BR" sz="1200">
                <a:solidFill>
                  <a:srgbClr val="666666"/>
                </a:solidFill>
              </a:rPr>
              <a:t>A ala de cirurgias de uma clínica particular em Belém (PA), que possui convênio com o SUS, foi interditada temporariamente pela Vigilância Sanitária na sexta-feira (18). A decisão ocorreu depois que 24 pessoas relataram sequelas graves, incluindo perda de visão, após procedimentos oftalmológicos realizados na unidade. Informações preliminares da Secretaria Municipal de Saúde indicam que dez dos 24 pacientes perderam a visão. Laudos apontam que três deles contraíram infecção bacteriana associada ao agente Serratia marcescens.</a:t>
            </a:r>
            <a:endParaRPr sz="1200">
              <a:solidFill>
                <a:srgbClr val="666666"/>
              </a:solidFill>
            </a:endParaRPr>
          </a:p>
        </p:txBody>
      </p:sp>
      <p:sp>
        <p:nvSpPr>
          <p:cNvPr id="124" name="Google Shape;124;p7"/>
          <p:cNvSpPr txBox="1"/>
          <p:nvPr/>
        </p:nvSpPr>
        <p:spPr>
          <a:xfrm>
            <a:off x="2250000" y="4750275"/>
            <a:ext cx="4942500" cy="12930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Clr>
                <a:schemeClr val="dk1"/>
              </a:buClr>
              <a:buSzPts val="1100"/>
              <a:buFont typeface="Arial"/>
              <a:buNone/>
            </a:pPr>
            <a:r>
              <a:rPr lang="pt-BR" sz="1200">
                <a:solidFill>
                  <a:srgbClr val="666666"/>
                </a:solidFill>
              </a:rPr>
              <a:t>A ansiedade se tornou a terceira causa que mais afasta brasileiros do trabalho. Segundo um levantamento do Ministério da Previdência Social, foram concedidos 128.905 benefícios do INSS (Instituto Nacional do Seguro Social) para pessoas com “outros transtornos ansiosos”. Os dados são referentes ao período entre setembro de 2023 e outubro de 2024.</a:t>
            </a:r>
            <a:endParaRPr sz="1200">
              <a:solidFill>
                <a:srgbClr val="666666"/>
              </a:solidFill>
            </a:endParaRPr>
          </a:p>
        </p:txBody>
      </p:sp>
      <p:sp>
        <p:nvSpPr>
          <p:cNvPr id="125" name="Google Shape;125;p7"/>
          <p:cNvSpPr txBox="1"/>
          <p:nvPr/>
        </p:nvSpPr>
        <p:spPr>
          <a:xfrm>
            <a:off x="365125" y="4159625"/>
            <a:ext cx="6840000" cy="5541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None/>
            </a:pPr>
            <a:r>
              <a:rPr b="1" lang="pt-BR" sz="1200">
                <a:solidFill>
                  <a:srgbClr val="004FA6"/>
                </a:solidFill>
              </a:rPr>
              <a:t>Ansiedade sobe sete posições e vira a 3ª causa que mais afasta pessoas do trabalho no Brasil</a:t>
            </a:r>
            <a:endParaRPr b="1" sz="1200">
              <a:solidFill>
                <a:srgbClr val="004FA6"/>
              </a:solidFill>
            </a:endParaRPr>
          </a:p>
        </p:txBody>
      </p:sp>
      <p:cxnSp>
        <p:nvCxnSpPr>
          <p:cNvPr id="126" name="Google Shape;126;p7"/>
          <p:cNvCxnSpPr/>
          <p:nvPr/>
        </p:nvCxnSpPr>
        <p:spPr>
          <a:xfrm>
            <a:off x="360000" y="4154586"/>
            <a:ext cx="6840900" cy="0"/>
          </a:xfrm>
          <a:prstGeom prst="straightConnector1">
            <a:avLst/>
          </a:prstGeom>
          <a:noFill/>
          <a:ln cap="flat" cmpd="sng" w="38100">
            <a:solidFill>
              <a:srgbClr val="004F9F"/>
            </a:solidFill>
            <a:prstDash val="solid"/>
            <a:round/>
            <a:headEnd len="med" w="med" type="none"/>
            <a:tailEnd len="med" w="med" type="none"/>
          </a:ln>
        </p:spPr>
      </p:cxnSp>
      <p:sp>
        <p:nvSpPr>
          <p:cNvPr id="127" name="Google Shape;127;p7"/>
          <p:cNvSpPr txBox="1"/>
          <p:nvPr/>
        </p:nvSpPr>
        <p:spPr>
          <a:xfrm>
            <a:off x="370275" y="3471325"/>
            <a:ext cx="2242500" cy="477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21/10/2024</a:t>
            </a:r>
            <a:endParaRPr sz="1200">
              <a:solidFill>
                <a:srgbClr val="666666"/>
              </a:solidFill>
            </a:endParaRPr>
          </a:p>
          <a:p>
            <a:pPr indent="0" lvl="0" marL="0" rtl="0" algn="just">
              <a:spcBef>
                <a:spcPts val="1000"/>
              </a:spcBef>
              <a:spcAft>
                <a:spcPts val="1000"/>
              </a:spcAft>
              <a:buNone/>
            </a:pPr>
            <a:r>
              <a:t/>
            </a:r>
            <a:endParaRPr sz="800">
              <a:solidFill>
                <a:srgbClr val="666666"/>
              </a:solidFill>
            </a:endParaRPr>
          </a:p>
        </p:txBody>
      </p:sp>
      <p:sp>
        <p:nvSpPr>
          <p:cNvPr id="128" name="Google Shape;128;p7"/>
          <p:cNvSpPr txBox="1"/>
          <p:nvPr/>
        </p:nvSpPr>
        <p:spPr>
          <a:xfrm>
            <a:off x="3990575" y="3473600"/>
            <a:ext cx="3201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chemeClr val="hlink"/>
                </a:solidFill>
                <a:hlinkClick r:id="rId3"/>
              </a:rPr>
              <a:t>Plox Ipatinga</a:t>
            </a:r>
            <a:endParaRPr sz="1200">
              <a:solidFill>
                <a:srgbClr val="004F9F"/>
              </a:solidFill>
            </a:endParaRPr>
          </a:p>
        </p:txBody>
      </p:sp>
      <p:sp>
        <p:nvSpPr>
          <p:cNvPr id="129" name="Google Shape;129;p7"/>
          <p:cNvSpPr txBox="1"/>
          <p:nvPr/>
        </p:nvSpPr>
        <p:spPr>
          <a:xfrm>
            <a:off x="345750" y="5993825"/>
            <a:ext cx="6840900" cy="585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1000"/>
              </a:spcAft>
              <a:buNone/>
            </a:pPr>
            <a:r>
              <a:rPr b="1" lang="pt-BR" sz="1200">
                <a:solidFill>
                  <a:srgbClr val="666666"/>
                </a:solidFill>
              </a:rPr>
              <a:t>Data da notícia: </a:t>
            </a:r>
            <a:r>
              <a:rPr lang="pt-BR" sz="1200">
                <a:solidFill>
                  <a:srgbClr val="666666"/>
                </a:solidFill>
              </a:rPr>
              <a:t>21/10/2024</a:t>
            </a:r>
            <a:endParaRPr sz="800">
              <a:solidFill>
                <a:srgbClr val="666666"/>
              </a:solidFill>
            </a:endParaRPr>
          </a:p>
        </p:txBody>
      </p:sp>
      <p:sp>
        <p:nvSpPr>
          <p:cNvPr id="130" name="Google Shape;130;p7"/>
          <p:cNvSpPr txBox="1"/>
          <p:nvPr/>
        </p:nvSpPr>
        <p:spPr>
          <a:xfrm>
            <a:off x="3990575" y="6019950"/>
            <a:ext cx="3238200" cy="738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chemeClr val="hlink"/>
                </a:solidFill>
                <a:hlinkClick r:id="rId4"/>
              </a:rPr>
              <a:t>ND+</a:t>
            </a:r>
            <a:endParaRPr sz="1200">
              <a:solidFill>
                <a:srgbClr val="004F9F"/>
              </a:solidFill>
            </a:endParaRPr>
          </a:p>
          <a:p>
            <a:pPr indent="0" lvl="0" marL="0" rtl="0" algn="r">
              <a:spcBef>
                <a:spcPts val="0"/>
              </a:spcBef>
              <a:spcAft>
                <a:spcPts val="0"/>
              </a:spcAft>
              <a:buNone/>
            </a:pPr>
            <a:r>
              <a:t/>
            </a:r>
            <a:endParaRPr b="1" sz="1200">
              <a:solidFill>
                <a:srgbClr val="666666"/>
              </a:solidFill>
            </a:endParaRPr>
          </a:p>
          <a:p>
            <a:pPr indent="0" lvl="0" marL="0" rtl="0" algn="r">
              <a:spcBef>
                <a:spcPts val="0"/>
              </a:spcBef>
              <a:spcAft>
                <a:spcPts val="0"/>
              </a:spcAft>
              <a:buNone/>
            </a:pPr>
            <a:r>
              <a:t/>
            </a:r>
            <a:endParaRPr sz="1200">
              <a:solidFill>
                <a:srgbClr val="666666"/>
              </a:solidFill>
            </a:endParaRPr>
          </a:p>
        </p:txBody>
      </p:sp>
      <p:sp>
        <p:nvSpPr>
          <p:cNvPr id="131" name="Google Shape;131;p7"/>
          <p:cNvSpPr txBox="1"/>
          <p:nvPr/>
        </p:nvSpPr>
        <p:spPr>
          <a:xfrm>
            <a:off x="2248625" y="7625525"/>
            <a:ext cx="4942500" cy="11082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Clr>
                <a:schemeClr val="dk1"/>
              </a:buClr>
              <a:buSzPts val="1100"/>
              <a:buFont typeface="Arial"/>
              <a:buNone/>
            </a:pPr>
            <a:r>
              <a:rPr lang="pt-BR" sz="1200">
                <a:solidFill>
                  <a:srgbClr val="666666"/>
                </a:solidFill>
              </a:rPr>
              <a:t>Nos últimos dez anos, o Brasil tem registrado um crescimento significativo nos casos de sífilis. De acordo com o Boletim Epidemiológico Sífilis 2023, divulgado pelo Ministério da Saúde, entre 2012 e 2022 foram notificados 1.273.027 casos de sífilis adquirida, 537.401 casos em gestantes e 238.387 casos de sífilis congênita</a:t>
            </a:r>
            <a:endParaRPr sz="1200">
              <a:solidFill>
                <a:srgbClr val="666666"/>
              </a:solidFill>
            </a:endParaRPr>
          </a:p>
        </p:txBody>
      </p:sp>
      <p:sp>
        <p:nvSpPr>
          <p:cNvPr id="132" name="Google Shape;132;p7"/>
          <p:cNvSpPr txBox="1"/>
          <p:nvPr/>
        </p:nvSpPr>
        <p:spPr>
          <a:xfrm>
            <a:off x="362988" y="6892888"/>
            <a:ext cx="6840000" cy="5541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None/>
            </a:pPr>
            <a:r>
              <a:rPr b="1" lang="pt-BR" sz="1200">
                <a:solidFill>
                  <a:srgbClr val="004FA6"/>
                </a:solidFill>
              </a:rPr>
              <a:t>Casos de sífilis aumentam no Brasil; infecção tem quatro estágios e pode ser assintomática</a:t>
            </a:r>
            <a:endParaRPr b="1" sz="1200">
              <a:solidFill>
                <a:srgbClr val="004FA6"/>
              </a:solidFill>
            </a:endParaRPr>
          </a:p>
        </p:txBody>
      </p:sp>
      <p:cxnSp>
        <p:nvCxnSpPr>
          <p:cNvPr id="133" name="Google Shape;133;p7"/>
          <p:cNvCxnSpPr/>
          <p:nvPr/>
        </p:nvCxnSpPr>
        <p:spPr>
          <a:xfrm>
            <a:off x="357863" y="6887848"/>
            <a:ext cx="6840900" cy="0"/>
          </a:xfrm>
          <a:prstGeom prst="straightConnector1">
            <a:avLst/>
          </a:prstGeom>
          <a:noFill/>
          <a:ln cap="flat" cmpd="sng" w="38100">
            <a:solidFill>
              <a:srgbClr val="004F9F"/>
            </a:solidFill>
            <a:prstDash val="solid"/>
            <a:round/>
            <a:headEnd len="med" w="med" type="none"/>
            <a:tailEnd len="med" w="med" type="none"/>
          </a:ln>
        </p:spPr>
      </p:cxnSp>
      <p:sp>
        <p:nvSpPr>
          <p:cNvPr id="134" name="Google Shape;134;p7"/>
          <p:cNvSpPr txBox="1"/>
          <p:nvPr/>
        </p:nvSpPr>
        <p:spPr>
          <a:xfrm>
            <a:off x="343613" y="8991063"/>
            <a:ext cx="6840900" cy="585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1000"/>
              </a:spcAft>
              <a:buNone/>
            </a:pPr>
            <a:r>
              <a:rPr b="1" lang="pt-BR" sz="1200">
                <a:solidFill>
                  <a:srgbClr val="666666"/>
                </a:solidFill>
              </a:rPr>
              <a:t>Data da notícia: </a:t>
            </a:r>
            <a:r>
              <a:rPr lang="pt-BR" sz="1200">
                <a:solidFill>
                  <a:srgbClr val="666666"/>
                </a:solidFill>
              </a:rPr>
              <a:t>22/10/2024</a:t>
            </a:r>
            <a:endParaRPr sz="800">
              <a:solidFill>
                <a:srgbClr val="666666"/>
              </a:solidFill>
            </a:endParaRPr>
          </a:p>
        </p:txBody>
      </p:sp>
      <p:sp>
        <p:nvSpPr>
          <p:cNvPr id="135" name="Google Shape;135;p7"/>
          <p:cNvSpPr txBox="1"/>
          <p:nvPr/>
        </p:nvSpPr>
        <p:spPr>
          <a:xfrm>
            <a:off x="3988438" y="8981813"/>
            <a:ext cx="3238200" cy="738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chemeClr val="hlink"/>
                </a:solidFill>
                <a:hlinkClick r:id="rId5"/>
              </a:rPr>
              <a:t>Terra</a:t>
            </a:r>
            <a:endParaRPr sz="1200">
              <a:solidFill>
                <a:srgbClr val="004F9F"/>
              </a:solidFill>
            </a:endParaRPr>
          </a:p>
          <a:p>
            <a:pPr indent="0" lvl="0" marL="0" rtl="0" algn="r">
              <a:spcBef>
                <a:spcPts val="0"/>
              </a:spcBef>
              <a:spcAft>
                <a:spcPts val="0"/>
              </a:spcAft>
              <a:buNone/>
            </a:pPr>
            <a:r>
              <a:t/>
            </a:r>
            <a:endParaRPr b="1" sz="1200">
              <a:solidFill>
                <a:srgbClr val="666666"/>
              </a:solidFill>
            </a:endParaRPr>
          </a:p>
          <a:p>
            <a:pPr indent="0" lvl="0" marL="0" rtl="0" algn="r">
              <a:spcBef>
                <a:spcPts val="0"/>
              </a:spcBef>
              <a:spcAft>
                <a:spcPts val="0"/>
              </a:spcAft>
              <a:buNone/>
            </a:pPr>
            <a:r>
              <a:t/>
            </a:r>
            <a:endParaRPr sz="1200">
              <a:solidFill>
                <a:srgbClr val="666666"/>
              </a:solidFill>
            </a:endParaRPr>
          </a:p>
        </p:txBody>
      </p:sp>
      <p:sp>
        <p:nvSpPr>
          <p:cNvPr id="136" name="Google Shape;136;p7"/>
          <p:cNvSpPr txBox="1"/>
          <p:nvPr/>
        </p:nvSpPr>
        <p:spPr>
          <a:xfrm>
            <a:off x="376750" y="38168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Coordenadoria de Vigilância Sanitária</a:t>
            </a:r>
            <a:endParaRPr sz="1100">
              <a:solidFill>
                <a:srgbClr val="666666"/>
              </a:solidFill>
            </a:endParaRPr>
          </a:p>
          <a:p>
            <a:pPr indent="0" lvl="0" marL="0" rtl="0" algn="just">
              <a:spcBef>
                <a:spcPts val="1000"/>
              </a:spcBef>
              <a:spcAft>
                <a:spcPts val="0"/>
              </a:spcAft>
              <a:buNone/>
            </a:pPr>
            <a:r>
              <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sp>
        <p:nvSpPr>
          <p:cNvPr id="137" name="Google Shape;137;p7"/>
          <p:cNvSpPr txBox="1"/>
          <p:nvPr/>
        </p:nvSpPr>
        <p:spPr>
          <a:xfrm>
            <a:off x="376750" y="63314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Coordenação de Vigilância em Saúde do Trabalhador/ Gerência da Rede de Atenção Psicossocial</a:t>
            </a:r>
            <a:endParaRPr sz="1100">
              <a:solidFill>
                <a:srgbClr val="666666"/>
              </a:solidFill>
            </a:endParaRPr>
          </a:p>
          <a:p>
            <a:pPr indent="0" lvl="0" marL="0" rtl="0" algn="just">
              <a:spcBef>
                <a:spcPts val="1000"/>
              </a:spcBef>
              <a:spcAft>
                <a:spcPts val="0"/>
              </a:spcAft>
              <a:buNone/>
            </a:pPr>
            <a:r>
              <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sp>
        <p:nvSpPr>
          <p:cNvPr id="138" name="Google Shape;138;p7"/>
          <p:cNvSpPr txBox="1"/>
          <p:nvPr/>
        </p:nvSpPr>
        <p:spPr>
          <a:xfrm>
            <a:off x="376750" y="93794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Gerência de IST-AIDS e Hepatites Virais</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pic>
        <p:nvPicPr>
          <p:cNvPr id="139" name="Google Shape;139;p7"/>
          <p:cNvPicPr preferRelativeResize="0"/>
          <p:nvPr/>
        </p:nvPicPr>
        <p:blipFill>
          <a:blip r:embed="rId6">
            <a:alphaModFix/>
          </a:blip>
          <a:stretch>
            <a:fillRect/>
          </a:stretch>
        </p:blipFill>
        <p:spPr>
          <a:xfrm>
            <a:off x="370271" y="2029821"/>
            <a:ext cx="1882356" cy="1257075"/>
          </a:xfrm>
          <a:prstGeom prst="rect">
            <a:avLst/>
          </a:prstGeom>
          <a:noFill/>
          <a:ln>
            <a:noFill/>
          </a:ln>
        </p:spPr>
      </p:pic>
      <p:pic>
        <p:nvPicPr>
          <p:cNvPr id="140" name="Google Shape;140;p7"/>
          <p:cNvPicPr preferRelativeResize="0"/>
          <p:nvPr/>
        </p:nvPicPr>
        <p:blipFill>
          <a:blip r:embed="rId7">
            <a:alphaModFix/>
          </a:blip>
          <a:stretch>
            <a:fillRect/>
          </a:stretch>
        </p:blipFill>
        <p:spPr>
          <a:xfrm>
            <a:off x="363000" y="4851525"/>
            <a:ext cx="1890750" cy="945375"/>
          </a:xfrm>
          <a:prstGeom prst="rect">
            <a:avLst/>
          </a:prstGeom>
          <a:noFill/>
          <a:ln>
            <a:noFill/>
          </a:ln>
        </p:spPr>
      </p:pic>
      <p:pic>
        <p:nvPicPr>
          <p:cNvPr id="141" name="Google Shape;141;p7"/>
          <p:cNvPicPr preferRelativeResize="0"/>
          <p:nvPr/>
        </p:nvPicPr>
        <p:blipFill>
          <a:blip r:embed="rId8">
            <a:alphaModFix/>
          </a:blip>
          <a:stretch>
            <a:fillRect/>
          </a:stretch>
        </p:blipFill>
        <p:spPr>
          <a:xfrm>
            <a:off x="366071" y="7588788"/>
            <a:ext cx="1890750" cy="1260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8"/>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147" name="Google Shape;147;p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148" name="Google Shape;148;p8"/>
          <p:cNvSpPr txBox="1"/>
          <p:nvPr>
            <p:ph idx="2" type="subTitle"/>
          </p:nvPr>
        </p:nvSpPr>
        <p:spPr>
          <a:xfrm>
            <a:off x="830474" y="921150"/>
            <a:ext cx="6372300" cy="360000"/>
          </a:xfrm>
          <a:prstGeom prst="rect">
            <a:avLst/>
          </a:prstGeom>
          <a:gradFill>
            <a:gsLst>
              <a:gs pos="0">
                <a:srgbClr val="FFFFFF"/>
              </a:gs>
              <a:gs pos="100000">
                <a:srgbClr val="004F9F"/>
              </a:gs>
            </a:gsLst>
            <a:lin ang="10801400" scaled="0"/>
          </a:gradFill>
        </p:spPr>
        <p:txBody>
          <a:bodyPr anchorCtr="0" anchor="t"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b="0" lang="pt-BR">
                <a:solidFill>
                  <a:schemeClr val="lt1"/>
                </a:solidFill>
              </a:rPr>
              <a:t>NOTÍCIAS</a:t>
            </a:r>
            <a:r>
              <a:rPr lang="pt-BR">
                <a:solidFill>
                  <a:schemeClr val="lt1"/>
                </a:solidFill>
              </a:rPr>
              <a:t> ESTADUAIS</a:t>
            </a:r>
            <a:endParaRPr b="1">
              <a:solidFill>
                <a:schemeClr val="lt1"/>
              </a:solidFill>
            </a:endParaRPr>
          </a:p>
        </p:txBody>
      </p:sp>
      <p:sp>
        <p:nvSpPr>
          <p:cNvPr id="149" name="Google Shape;149;p8"/>
          <p:cNvSpPr/>
          <p:nvPr/>
        </p:nvSpPr>
        <p:spPr>
          <a:xfrm>
            <a:off x="376750" y="828874"/>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3</a:t>
            </a:r>
            <a:endParaRPr b="1" sz="3600">
              <a:solidFill>
                <a:srgbClr val="004F9F"/>
              </a:solidFill>
            </a:endParaRPr>
          </a:p>
        </p:txBody>
      </p:sp>
      <p:sp>
        <p:nvSpPr>
          <p:cNvPr id="150" name="Google Shape;150;p8"/>
          <p:cNvSpPr txBox="1"/>
          <p:nvPr/>
        </p:nvSpPr>
        <p:spPr>
          <a:xfrm>
            <a:off x="389700" y="1464475"/>
            <a:ext cx="6781500" cy="554100"/>
          </a:xfrm>
          <a:prstGeom prst="rect">
            <a:avLst/>
          </a:prstGeom>
          <a:noFill/>
          <a:ln>
            <a:noFill/>
          </a:ln>
        </p:spPr>
        <p:txBody>
          <a:bodyPr anchorCtr="0" anchor="t" bIns="91425" lIns="91425" spcFirstLastPara="1" rIns="91425" wrap="square" tIns="91425">
            <a:spAutoFit/>
          </a:bodyPr>
          <a:lstStyle/>
          <a:p>
            <a:pPr indent="0" lvl="0" marL="0" rtl="0" algn="just">
              <a:spcBef>
                <a:spcPts val="1200"/>
              </a:spcBef>
              <a:spcAft>
                <a:spcPts val="1200"/>
              </a:spcAft>
              <a:buClr>
                <a:schemeClr val="dk1"/>
              </a:buClr>
              <a:buSzPts val="1100"/>
              <a:buFont typeface="Arial"/>
              <a:buNone/>
            </a:pPr>
            <a:r>
              <a:rPr b="1" lang="pt-BR" sz="1200">
                <a:solidFill>
                  <a:srgbClr val="004FA6"/>
                </a:solidFill>
              </a:rPr>
              <a:t>Deputada alerta para crimes sexuais contra crianças e pede delegacia especializada em Dourados</a:t>
            </a:r>
            <a:endParaRPr b="1" sz="1700">
              <a:solidFill>
                <a:srgbClr val="004FA6"/>
              </a:solidFill>
            </a:endParaRPr>
          </a:p>
        </p:txBody>
      </p:sp>
      <p:sp>
        <p:nvSpPr>
          <p:cNvPr id="151" name="Google Shape;151;p8"/>
          <p:cNvSpPr txBox="1"/>
          <p:nvPr/>
        </p:nvSpPr>
        <p:spPr>
          <a:xfrm>
            <a:off x="360900" y="2017100"/>
            <a:ext cx="6840000" cy="1218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Clr>
                <a:schemeClr val="dk1"/>
              </a:buClr>
              <a:buSzPts val="1100"/>
              <a:buFont typeface="Arial"/>
              <a:buNone/>
            </a:pPr>
            <a:r>
              <a:rPr lang="pt-BR" sz="1200">
                <a:solidFill>
                  <a:srgbClr val="666666"/>
                </a:solidFill>
              </a:rPr>
              <a:t>Durante discurso na Assembleia Legislativa nesta quarta-feira (23), a deputada estadual Lia Nogueira (PSDB) apresentou números preocupantes sobre crimes sexuais envolvendo crianças e adolescentes em Dourados e pediu uma delegacia especializada no município. Conforme Lia Nogueira, Dourados ocupa a quinta posição no ranking de municípios com maior número de casos de estupro de vulnerável, segundo o Anuário Nacional de Segurança e a Polícia Civil.</a:t>
            </a:r>
            <a:endParaRPr sz="1200">
              <a:solidFill>
                <a:srgbClr val="666666"/>
              </a:solidFill>
            </a:endParaRPr>
          </a:p>
        </p:txBody>
      </p:sp>
      <p:cxnSp>
        <p:nvCxnSpPr>
          <p:cNvPr id="152" name="Google Shape;152;p8"/>
          <p:cNvCxnSpPr/>
          <p:nvPr/>
        </p:nvCxnSpPr>
        <p:spPr>
          <a:xfrm>
            <a:off x="360000" y="4158335"/>
            <a:ext cx="6840900" cy="0"/>
          </a:xfrm>
          <a:prstGeom prst="straightConnector1">
            <a:avLst/>
          </a:prstGeom>
          <a:noFill/>
          <a:ln cap="flat" cmpd="sng" w="38100">
            <a:solidFill>
              <a:srgbClr val="004F9F"/>
            </a:solidFill>
            <a:prstDash val="solid"/>
            <a:round/>
            <a:headEnd len="med" w="med" type="none"/>
            <a:tailEnd len="med" w="med" type="none"/>
          </a:ln>
        </p:spPr>
      </p:cxnSp>
      <p:sp>
        <p:nvSpPr>
          <p:cNvPr id="153" name="Google Shape;153;p8"/>
          <p:cNvSpPr txBox="1"/>
          <p:nvPr/>
        </p:nvSpPr>
        <p:spPr>
          <a:xfrm>
            <a:off x="367725" y="3227876"/>
            <a:ext cx="6840000" cy="338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23/10/2024</a:t>
            </a:r>
            <a:endParaRPr sz="1200">
              <a:solidFill>
                <a:srgbClr val="666666"/>
              </a:solidFill>
            </a:endParaRPr>
          </a:p>
          <a:p>
            <a:pPr indent="0" lvl="0" marL="0" rtl="0" algn="just">
              <a:spcBef>
                <a:spcPts val="1000"/>
              </a:spcBef>
              <a:spcAft>
                <a:spcPts val="1000"/>
              </a:spcAft>
              <a:buNone/>
            </a:pPr>
            <a:r>
              <a:t/>
            </a:r>
            <a:endParaRPr sz="800">
              <a:solidFill>
                <a:srgbClr val="666666"/>
              </a:solidFill>
            </a:endParaRPr>
          </a:p>
        </p:txBody>
      </p:sp>
      <p:sp>
        <p:nvSpPr>
          <p:cNvPr id="154" name="Google Shape;154;p8"/>
          <p:cNvSpPr txBox="1"/>
          <p:nvPr/>
        </p:nvSpPr>
        <p:spPr>
          <a:xfrm>
            <a:off x="3969525" y="3185034"/>
            <a:ext cx="3238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chemeClr val="hlink"/>
                </a:solidFill>
                <a:hlinkClick r:id="rId3"/>
              </a:rPr>
              <a:t>Top Mídia Max</a:t>
            </a:r>
            <a:endParaRPr sz="1200">
              <a:solidFill>
                <a:srgbClr val="004F9F"/>
              </a:solidFill>
            </a:endParaRPr>
          </a:p>
        </p:txBody>
      </p:sp>
      <p:sp>
        <p:nvSpPr>
          <p:cNvPr id="155" name="Google Shape;155;p8"/>
          <p:cNvSpPr txBox="1"/>
          <p:nvPr/>
        </p:nvSpPr>
        <p:spPr>
          <a:xfrm>
            <a:off x="2250000" y="4681300"/>
            <a:ext cx="4950000" cy="1218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Clr>
                <a:schemeClr val="dk1"/>
              </a:buClr>
              <a:buSzPts val="1100"/>
              <a:buFont typeface="Arial"/>
              <a:buNone/>
            </a:pPr>
            <a:r>
              <a:rPr lang="pt-BR" sz="1200">
                <a:solidFill>
                  <a:srgbClr val="666666"/>
                </a:solidFill>
              </a:rPr>
              <a:t>A Sesau (Secretaria Municipal de Saúde) emitiu um alerta sobre o aumento expressivo nos casos de hepatite A em Campo Grande neste ano. Até o momento, foram registrados 60 casos em 2024, o lado positivo é que nenhum levou à morte. Em contraste, no ano passado a cidade não contabilizou nenhum caso da doença.</a:t>
            </a:r>
            <a:endParaRPr sz="1200">
              <a:solidFill>
                <a:srgbClr val="666666"/>
              </a:solidFill>
            </a:endParaRPr>
          </a:p>
        </p:txBody>
      </p:sp>
      <p:sp>
        <p:nvSpPr>
          <p:cNvPr id="156" name="Google Shape;156;p8"/>
          <p:cNvSpPr txBox="1"/>
          <p:nvPr/>
        </p:nvSpPr>
        <p:spPr>
          <a:xfrm>
            <a:off x="385000" y="4167348"/>
            <a:ext cx="6781500" cy="3693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None/>
            </a:pPr>
            <a:r>
              <a:rPr b="1" lang="pt-BR" sz="1200">
                <a:solidFill>
                  <a:srgbClr val="004FA6"/>
                </a:solidFill>
              </a:rPr>
              <a:t>Prefeitura alerta para surto de Hepatite A, depois de 60 casos em Campo Grande</a:t>
            </a:r>
            <a:endParaRPr b="1" sz="1200">
              <a:solidFill>
                <a:srgbClr val="004FA6"/>
              </a:solidFill>
            </a:endParaRPr>
          </a:p>
        </p:txBody>
      </p:sp>
      <p:sp>
        <p:nvSpPr>
          <p:cNvPr id="157" name="Google Shape;157;p8"/>
          <p:cNvSpPr txBox="1"/>
          <p:nvPr/>
        </p:nvSpPr>
        <p:spPr>
          <a:xfrm>
            <a:off x="373500" y="6054862"/>
            <a:ext cx="6660600" cy="539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25/10/2024</a:t>
            </a:r>
            <a:endParaRPr sz="1200">
              <a:solidFill>
                <a:srgbClr val="666666"/>
              </a:solidFill>
            </a:endParaRPr>
          </a:p>
          <a:p>
            <a:pPr indent="0" lvl="0" marL="0" rtl="0" algn="just">
              <a:spcBef>
                <a:spcPts val="1000"/>
              </a:spcBef>
              <a:spcAft>
                <a:spcPts val="1000"/>
              </a:spcAft>
              <a:buNone/>
            </a:pPr>
            <a:r>
              <a:t/>
            </a:r>
            <a:endParaRPr sz="800">
              <a:solidFill>
                <a:srgbClr val="666666"/>
              </a:solidFill>
            </a:endParaRPr>
          </a:p>
        </p:txBody>
      </p:sp>
      <p:sp>
        <p:nvSpPr>
          <p:cNvPr id="158" name="Google Shape;158;p8"/>
          <p:cNvSpPr txBox="1"/>
          <p:nvPr/>
        </p:nvSpPr>
        <p:spPr>
          <a:xfrm>
            <a:off x="3337225" y="6032350"/>
            <a:ext cx="38628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chemeClr val="hlink"/>
                </a:solidFill>
                <a:hlinkClick r:id="rId4"/>
              </a:rPr>
              <a:t>Campo Grande News</a:t>
            </a:r>
            <a:endParaRPr sz="1200">
              <a:solidFill>
                <a:srgbClr val="004F9F"/>
              </a:solidFill>
            </a:endParaRPr>
          </a:p>
        </p:txBody>
      </p:sp>
      <p:sp>
        <p:nvSpPr>
          <p:cNvPr id="159" name="Google Shape;159;p8"/>
          <p:cNvSpPr txBox="1"/>
          <p:nvPr/>
        </p:nvSpPr>
        <p:spPr>
          <a:xfrm>
            <a:off x="376750" y="35882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Gerência de Atenção à Saúde da Criança e do Adolescente/ CIEVS Dourados</a:t>
            </a:r>
            <a:endParaRPr sz="1100">
              <a:solidFill>
                <a:srgbClr val="666666"/>
              </a:solidFill>
            </a:endParaRPr>
          </a:p>
          <a:p>
            <a:pPr indent="0" lvl="0" marL="0" rtl="0" algn="just">
              <a:spcBef>
                <a:spcPts val="1000"/>
              </a:spcBef>
              <a:spcAft>
                <a:spcPts val="0"/>
              </a:spcAft>
              <a:buNone/>
            </a:pPr>
            <a:r>
              <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sp>
        <p:nvSpPr>
          <p:cNvPr id="160" name="Google Shape;160;p8"/>
          <p:cNvSpPr txBox="1"/>
          <p:nvPr/>
        </p:nvSpPr>
        <p:spPr>
          <a:xfrm>
            <a:off x="300550" y="63314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Gerência de Doenças de Transmissão Hídrica e Alimentar</a:t>
            </a:r>
            <a:endParaRPr sz="1100">
              <a:solidFill>
                <a:srgbClr val="666666"/>
              </a:solidFill>
            </a:endParaRPr>
          </a:p>
          <a:p>
            <a:pPr indent="0" lvl="0" marL="0" rtl="0" algn="just">
              <a:spcBef>
                <a:spcPts val="1000"/>
              </a:spcBef>
              <a:spcAft>
                <a:spcPts val="0"/>
              </a:spcAft>
              <a:buNone/>
            </a:pPr>
            <a:r>
              <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pic>
        <p:nvPicPr>
          <p:cNvPr id="161" name="Google Shape;161;p8"/>
          <p:cNvPicPr preferRelativeResize="0"/>
          <p:nvPr/>
        </p:nvPicPr>
        <p:blipFill>
          <a:blip r:embed="rId5">
            <a:alphaModFix/>
          </a:blip>
          <a:stretch>
            <a:fillRect/>
          </a:stretch>
        </p:blipFill>
        <p:spPr>
          <a:xfrm>
            <a:off x="373500" y="4559750"/>
            <a:ext cx="1771538" cy="1472600"/>
          </a:xfrm>
          <a:prstGeom prst="rect">
            <a:avLst/>
          </a:prstGeom>
          <a:noFill/>
          <a:ln>
            <a:noFill/>
          </a:ln>
        </p:spPr>
      </p:pic>
      <p:cxnSp>
        <p:nvCxnSpPr>
          <p:cNvPr id="162" name="Google Shape;162;p8"/>
          <p:cNvCxnSpPr/>
          <p:nvPr/>
        </p:nvCxnSpPr>
        <p:spPr>
          <a:xfrm>
            <a:off x="360000" y="6825335"/>
            <a:ext cx="6840900" cy="0"/>
          </a:xfrm>
          <a:prstGeom prst="straightConnector1">
            <a:avLst/>
          </a:prstGeom>
          <a:noFill/>
          <a:ln cap="flat" cmpd="sng" w="38100">
            <a:solidFill>
              <a:srgbClr val="004F9F"/>
            </a:solidFill>
            <a:prstDash val="solid"/>
            <a:round/>
            <a:headEnd len="med" w="med" type="none"/>
            <a:tailEnd len="med" w="med" type="none"/>
          </a:ln>
        </p:spPr>
      </p:cxnSp>
      <p:sp>
        <p:nvSpPr>
          <p:cNvPr id="163" name="Google Shape;163;p8"/>
          <p:cNvSpPr txBox="1"/>
          <p:nvPr/>
        </p:nvSpPr>
        <p:spPr>
          <a:xfrm>
            <a:off x="359100" y="7348300"/>
            <a:ext cx="6840900" cy="1218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Clr>
                <a:schemeClr val="dk1"/>
              </a:buClr>
              <a:buSzPts val="1100"/>
              <a:buFont typeface="Arial"/>
              <a:buNone/>
            </a:pPr>
            <a:r>
              <a:rPr lang="pt-BR" sz="1200">
                <a:solidFill>
                  <a:srgbClr val="666666"/>
                </a:solidFill>
              </a:rPr>
              <a:t>Um levantamento apresentado pelo IPAM (Instituto de Pesquisa Ambiental da Amazônia) aponta que uma terra indígena de Mato Grosso do Sul, a Rancho Jacaré, localizada em Laguna Carapã, região sul do Estado, teve o maior crescimento na perda de vegetação pelo fogo. O estudo foi feito a partir de dados do MapBiomas combinado com os registros de áreas indígenas homologadas.</a:t>
            </a:r>
            <a:endParaRPr sz="1200">
              <a:solidFill>
                <a:srgbClr val="666666"/>
              </a:solidFill>
            </a:endParaRPr>
          </a:p>
        </p:txBody>
      </p:sp>
      <p:sp>
        <p:nvSpPr>
          <p:cNvPr id="164" name="Google Shape;164;p8"/>
          <p:cNvSpPr txBox="1"/>
          <p:nvPr/>
        </p:nvSpPr>
        <p:spPr>
          <a:xfrm>
            <a:off x="385000" y="6910548"/>
            <a:ext cx="6781500" cy="3693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None/>
            </a:pPr>
            <a:r>
              <a:rPr b="1" lang="pt-BR" sz="1200">
                <a:solidFill>
                  <a:srgbClr val="004FA6"/>
                </a:solidFill>
              </a:rPr>
              <a:t>Sem histórico de queimadas, aldeia de MS lidera em destruição pelo fogo no País</a:t>
            </a:r>
            <a:endParaRPr b="1" sz="1200">
              <a:solidFill>
                <a:srgbClr val="004FA6"/>
              </a:solidFill>
            </a:endParaRPr>
          </a:p>
        </p:txBody>
      </p:sp>
      <p:sp>
        <p:nvSpPr>
          <p:cNvPr id="165" name="Google Shape;165;p8"/>
          <p:cNvSpPr txBox="1"/>
          <p:nvPr/>
        </p:nvSpPr>
        <p:spPr>
          <a:xfrm>
            <a:off x="373500" y="8645662"/>
            <a:ext cx="6660600" cy="539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25/10/2024</a:t>
            </a:r>
            <a:endParaRPr sz="1200">
              <a:solidFill>
                <a:srgbClr val="666666"/>
              </a:solidFill>
            </a:endParaRPr>
          </a:p>
          <a:p>
            <a:pPr indent="0" lvl="0" marL="0" rtl="0" algn="just">
              <a:spcBef>
                <a:spcPts val="1000"/>
              </a:spcBef>
              <a:spcAft>
                <a:spcPts val="1000"/>
              </a:spcAft>
              <a:buNone/>
            </a:pPr>
            <a:r>
              <a:t/>
            </a:r>
            <a:endParaRPr sz="800">
              <a:solidFill>
                <a:srgbClr val="666666"/>
              </a:solidFill>
            </a:endParaRPr>
          </a:p>
        </p:txBody>
      </p:sp>
      <p:sp>
        <p:nvSpPr>
          <p:cNvPr id="166" name="Google Shape;166;p8"/>
          <p:cNvSpPr txBox="1"/>
          <p:nvPr/>
        </p:nvSpPr>
        <p:spPr>
          <a:xfrm>
            <a:off x="3337225" y="8623150"/>
            <a:ext cx="38628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chemeClr val="hlink"/>
                </a:solidFill>
                <a:hlinkClick r:id="rId6"/>
              </a:rPr>
              <a:t>Campo Grande News</a:t>
            </a:r>
            <a:endParaRPr sz="1200">
              <a:solidFill>
                <a:srgbClr val="004F9F"/>
              </a:solidFill>
            </a:endParaRPr>
          </a:p>
        </p:txBody>
      </p:sp>
      <p:sp>
        <p:nvSpPr>
          <p:cNvPr id="167" name="Google Shape;167;p8"/>
          <p:cNvSpPr txBox="1"/>
          <p:nvPr/>
        </p:nvSpPr>
        <p:spPr>
          <a:xfrm>
            <a:off x="300550" y="89984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Coordenadoria de Vigilância Ambiental e Toxicológica/Gerência de Vigilância em Saúde Ambiental relacionadas aos Desastres Naturais e Produtos Perigosos/ CIEVS DSEI</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graphicFrame>
        <p:nvGraphicFramePr>
          <p:cNvPr id="172" name="Google Shape;172;p9"/>
          <p:cNvGraphicFramePr/>
          <p:nvPr/>
        </p:nvGraphicFramePr>
        <p:xfrm>
          <a:off x="359991" y="588600"/>
          <a:ext cx="3000000" cy="3000000"/>
        </p:xfrm>
        <a:graphic>
          <a:graphicData uri="http://schemas.openxmlformats.org/drawingml/2006/table">
            <a:tbl>
              <a:tblPr>
                <a:noFill/>
                <a:tableStyleId>{1F13F159-94AA-4959-8CBF-B9E3D2037F18}</a:tableStyleId>
              </a:tblPr>
              <a:tblGrid>
                <a:gridCol w="415050"/>
                <a:gridCol w="6424950"/>
              </a:tblGrid>
              <a:tr h="392975">
                <a:tc gridSpan="2">
                  <a:txBody>
                    <a:bodyPr/>
                    <a:lstStyle/>
                    <a:p>
                      <a:pPr indent="0" lvl="0" marL="0" rtl="0" algn="ctr">
                        <a:spcBef>
                          <a:spcPts val="0"/>
                        </a:spcBef>
                        <a:spcAft>
                          <a:spcPts val="0"/>
                        </a:spcAft>
                        <a:buNone/>
                      </a:pPr>
                      <a:r>
                        <a:rPr b="1" lang="pt-BR" sz="1600">
                          <a:solidFill>
                            <a:srgbClr val="FFFFFF"/>
                          </a:solidFill>
                        </a:rPr>
                        <a:t>Plantão CIEVS Estadual</a:t>
                      </a:r>
                      <a:endParaRPr b="1" sz="1600">
                        <a:solidFill>
                          <a:srgbClr val="FFFFFF"/>
                        </a:solidFill>
                      </a:endParaRPr>
                    </a:p>
                  </a:txBody>
                  <a:tcPr marT="90000" marB="90000" marR="28800" marL="28800">
                    <a:lnL cap="flat" cmpd="sng" w="38100">
                      <a:solidFill>
                        <a:srgbClr val="004F9F"/>
                      </a:solidFill>
                      <a:prstDash val="solid"/>
                      <a:round/>
                      <a:headEnd len="sm" w="sm" type="none"/>
                      <a:tailEnd len="sm" w="sm" type="none"/>
                    </a:lnL>
                    <a:lnR cap="flat" cmpd="sng" w="38100">
                      <a:solidFill>
                        <a:srgbClr val="004F9F"/>
                      </a:solidFill>
                      <a:prstDash val="solid"/>
                      <a:round/>
                      <a:headEnd len="sm" w="sm" type="none"/>
                      <a:tailEnd len="sm" w="sm" type="none"/>
                    </a:lnR>
                    <a:lnT cap="flat" cmpd="sng" w="38100">
                      <a:solidFill>
                        <a:srgbClr val="004F9F"/>
                      </a:solidFill>
                      <a:prstDash val="solid"/>
                      <a:round/>
                      <a:headEnd len="sm" w="sm" type="none"/>
                      <a:tailEnd len="sm" w="sm" type="none"/>
                    </a:lnT>
                    <a:lnB cap="flat" cmpd="sng" w="38100">
                      <a:solidFill>
                        <a:srgbClr val="004F9F"/>
                      </a:solidFill>
                      <a:prstDash val="solid"/>
                      <a:round/>
                      <a:headEnd len="sm" w="sm" type="none"/>
                      <a:tailEnd len="sm" w="sm" type="none"/>
                    </a:lnB>
                    <a:solidFill>
                      <a:srgbClr val="004F9F"/>
                    </a:solidFill>
                  </a:tcPr>
                </a:tc>
                <a:tc hMerge="1"/>
              </a:tr>
              <a:tr h="2999275">
                <a:tc gridSpan="2">
                  <a:txBody>
                    <a:bodyPr/>
                    <a:lstStyle/>
                    <a:p>
                      <a:pPr indent="0" lvl="0" marL="0" marR="0" rtl="0" algn="ctr">
                        <a:lnSpc>
                          <a:spcPct val="115000"/>
                        </a:lnSpc>
                        <a:spcBef>
                          <a:spcPts val="0"/>
                        </a:spcBef>
                        <a:spcAft>
                          <a:spcPts val="0"/>
                        </a:spcAft>
                        <a:buNone/>
                      </a:pPr>
                      <a:r>
                        <a:rPr b="1" lang="pt-BR" sz="1600">
                          <a:solidFill>
                            <a:srgbClr val="004F9F"/>
                          </a:solidFill>
                        </a:rPr>
                        <a:t>DISQUE-NOTIFICA</a:t>
                      </a:r>
                      <a:endParaRPr b="1" sz="1600">
                        <a:solidFill>
                          <a:srgbClr val="004F9F"/>
                        </a:solidFill>
                      </a:endParaRPr>
                    </a:p>
                    <a:p>
                      <a:pPr indent="0" lvl="0" marL="0" marR="0" rtl="0" algn="ctr">
                        <a:lnSpc>
                          <a:spcPct val="115000"/>
                        </a:lnSpc>
                        <a:spcBef>
                          <a:spcPts val="1000"/>
                        </a:spcBef>
                        <a:spcAft>
                          <a:spcPts val="0"/>
                        </a:spcAft>
                        <a:buNone/>
                      </a:pPr>
                      <a:r>
                        <a:rPr b="1" lang="pt-BR">
                          <a:solidFill>
                            <a:srgbClr val="666666"/>
                          </a:solidFill>
                        </a:rPr>
                        <a:t>0800-647-1650</a:t>
                      </a:r>
                      <a:endParaRPr>
                        <a:solidFill>
                          <a:srgbClr val="666666"/>
                        </a:solidFill>
                      </a:endParaRPr>
                    </a:p>
                    <a:p>
                      <a:pPr indent="0" lvl="0" marL="0" marR="0" rtl="0" algn="ctr">
                        <a:lnSpc>
                          <a:spcPct val="115000"/>
                        </a:lnSpc>
                        <a:spcBef>
                          <a:spcPts val="1000"/>
                        </a:spcBef>
                        <a:spcAft>
                          <a:spcPts val="0"/>
                        </a:spcAft>
                        <a:buNone/>
                      </a:pPr>
                      <a:r>
                        <a:rPr b="1" lang="pt-BR">
                          <a:solidFill>
                            <a:srgbClr val="666666"/>
                          </a:solidFill>
                        </a:rPr>
                        <a:t>(67) 98477-3435</a:t>
                      </a:r>
                      <a:r>
                        <a:rPr lang="pt-BR">
                          <a:solidFill>
                            <a:srgbClr val="666666"/>
                          </a:solidFill>
                        </a:rPr>
                        <a:t> (ligações, SMS, WhatsApp - 24 horas)</a:t>
                      </a:r>
                      <a:endParaRPr>
                        <a:solidFill>
                          <a:srgbClr val="666666"/>
                        </a:solidFill>
                      </a:endParaRPr>
                    </a:p>
                    <a:p>
                      <a:pPr indent="0" lvl="0" marL="0" marR="0" rtl="0" algn="ctr">
                        <a:lnSpc>
                          <a:spcPct val="115000"/>
                        </a:lnSpc>
                        <a:spcBef>
                          <a:spcPts val="1000"/>
                        </a:spcBef>
                        <a:spcAft>
                          <a:spcPts val="0"/>
                        </a:spcAft>
                        <a:buNone/>
                      </a:pPr>
                      <a:r>
                        <a:rPr b="1" lang="pt-BR">
                          <a:solidFill>
                            <a:srgbClr val="666666"/>
                          </a:solidFill>
                        </a:rPr>
                        <a:t>(67) 3318-1823</a:t>
                      </a:r>
                      <a:r>
                        <a:rPr lang="pt-BR">
                          <a:solidFill>
                            <a:srgbClr val="666666"/>
                          </a:solidFill>
                        </a:rPr>
                        <a:t> (expediente)</a:t>
                      </a:r>
                      <a:endParaRPr>
                        <a:solidFill>
                          <a:srgbClr val="666666"/>
                        </a:solidFill>
                      </a:endParaRPr>
                    </a:p>
                    <a:p>
                      <a:pPr indent="0" lvl="0" marL="0" marR="0" rtl="0" algn="just">
                        <a:lnSpc>
                          <a:spcPct val="115000"/>
                        </a:lnSpc>
                        <a:spcBef>
                          <a:spcPts val="1000"/>
                        </a:spcBef>
                        <a:spcAft>
                          <a:spcPts val="0"/>
                        </a:spcAft>
                        <a:buNone/>
                      </a:pPr>
                      <a:r>
                        <a:t/>
                      </a:r>
                      <a:endParaRPr>
                        <a:solidFill>
                          <a:srgbClr val="666666"/>
                        </a:solidFill>
                      </a:endParaRPr>
                    </a:p>
                    <a:p>
                      <a:pPr indent="0" lvl="0" marL="0" marR="0" rtl="0" algn="ctr">
                        <a:lnSpc>
                          <a:spcPct val="115000"/>
                        </a:lnSpc>
                        <a:spcBef>
                          <a:spcPts val="1000"/>
                        </a:spcBef>
                        <a:spcAft>
                          <a:spcPts val="0"/>
                        </a:spcAft>
                        <a:buNone/>
                      </a:pPr>
                      <a:r>
                        <a:rPr b="1" lang="pt-BR" sz="1600">
                          <a:solidFill>
                            <a:srgbClr val="004F9F"/>
                          </a:solidFill>
                        </a:rPr>
                        <a:t>E-NOTIFICA</a:t>
                      </a:r>
                      <a:endParaRPr b="1" sz="1600">
                        <a:solidFill>
                          <a:srgbClr val="004F9F"/>
                        </a:solidFill>
                      </a:endParaRPr>
                    </a:p>
                    <a:p>
                      <a:pPr indent="0" lvl="0" marL="0" marR="0" rtl="0" algn="ctr">
                        <a:lnSpc>
                          <a:spcPct val="115000"/>
                        </a:lnSpc>
                        <a:spcBef>
                          <a:spcPts val="1000"/>
                        </a:spcBef>
                        <a:spcAft>
                          <a:spcPts val="0"/>
                        </a:spcAft>
                        <a:buNone/>
                      </a:pPr>
                      <a:r>
                        <a:rPr lang="pt-BR" u="sng">
                          <a:solidFill>
                            <a:srgbClr val="004F9F"/>
                          </a:solidFill>
                          <a:hlinkClick r:id="rId3">
                            <a:extLst>
                              <a:ext uri="{A12FA001-AC4F-418D-AE19-62706E023703}">
                                <ahyp:hlinkClr val="tx"/>
                              </a:ext>
                            </a:extLst>
                          </a:hlinkClick>
                        </a:rPr>
                        <a:t>cievs.ms@hotmail.com</a:t>
                      </a:r>
                      <a:r>
                        <a:rPr lang="pt-BR">
                          <a:solidFill>
                            <a:srgbClr val="666666"/>
                          </a:solidFill>
                        </a:rPr>
                        <a:t> (24 horas)</a:t>
                      </a:r>
                      <a:endParaRPr>
                        <a:solidFill>
                          <a:srgbClr val="666666"/>
                        </a:solidFill>
                      </a:endParaRPr>
                    </a:p>
                    <a:p>
                      <a:pPr indent="0" lvl="0" marL="0" marR="0" rtl="0" algn="ctr">
                        <a:lnSpc>
                          <a:spcPct val="115000"/>
                        </a:lnSpc>
                        <a:spcBef>
                          <a:spcPts val="1000"/>
                        </a:spcBef>
                        <a:spcAft>
                          <a:spcPts val="1000"/>
                        </a:spcAft>
                        <a:buNone/>
                      </a:pPr>
                      <a:r>
                        <a:rPr lang="pt-BR" u="sng">
                          <a:solidFill>
                            <a:srgbClr val="004F9F"/>
                          </a:solidFill>
                          <a:hlinkClick r:id="rId4">
                            <a:extLst>
                              <a:ext uri="{A12FA001-AC4F-418D-AE19-62706E023703}">
                                <ahyp:hlinkClr val="tx"/>
                              </a:ext>
                            </a:extLst>
                          </a:hlinkClick>
                        </a:rPr>
                        <a:t>cievs@saude.ms.gov.br</a:t>
                      </a:r>
                      <a:r>
                        <a:rPr lang="pt-BR">
                          <a:solidFill>
                            <a:srgbClr val="666666"/>
                          </a:solidFill>
                        </a:rPr>
                        <a:t> (expediente)</a:t>
                      </a:r>
                      <a:endParaRPr>
                        <a:solidFill>
                          <a:srgbClr val="666666"/>
                        </a:solidFill>
                      </a:endParaRPr>
                    </a:p>
                  </a:txBody>
                  <a:tcPr marT="144000" marB="72000" marR="72000" marL="72000">
                    <a:lnL cap="flat" cmpd="sng" w="38100">
                      <a:solidFill>
                        <a:srgbClr val="004F9F"/>
                      </a:solidFill>
                      <a:prstDash val="solid"/>
                      <a:round/>
                      <a:headEnd len="sm" w="sm" type="none"/>
                      <a:tailEnd len="sm" w="sm" type="none"/>
                    </a:lnL>
                    <a:lnR cap="flat" cmpd="sng" w="38100">
                      <a:solidFill>
                        <a:srgbClr val="004F9F"/>
                      </a:solidFill>
                      <a:prstDash val="solid"/>
                      <a:round/>
                      <a:headEnd len="sm" w="sm" type="none"/>
                      <a:tailEnd len="sm" w="sm" type="none"/>
                    </a:lnR>
                    <a:lnT cap="flat" cmpd="sng" w="38100">
                      <a:solidFill>
                        <a:srgbClr val="004F9F"/>
                      </a:solidFill>
                      <a:prstDash val="solid"/>
                      <a:round/>
                      <a:headEnd len="sm" w="sm" type="none"/>
                      <a:tailEnd len="sm" w="sm" type="none"/>
                    </a:lnT>
                    <a:lnB cap="flat" cmpd="sng" w="38100">
                      <a:solidFill>
                        <a:srgbClr val="004F9F"/>
                      </a:solidFill>
                      <a:prstDash val="solid"/>
                      <a:round/>
                      <a:headEnd len="sm" w="sm" type="none"/>
                      <a:tailEnd len="sm" w="sm" type="none"/>
                    </a:lnB>
                  </a:tcPr>
                </a:tc>
                <a:tc hMerge="1"/>
              </a:tr>
              <a:tr h="968150">
                <a:tc gridSpan="2">
                  <a:txBody>
                    <a:bodyPr/>
                    <a:lstStyle/>
                    <a:p>
                      <a:pPr indent="0" lvl="0" marL="0" marR="0" rtl="0" algn="ctr">
                        <a:lnSpc>
                          <a:spcPct val="100000"/>
                        </a:lnSpc>
                        <a:spcBef>
                          <a:spcPts val="0"/>
                        </a:spcBef>
                        <a:spcAft>
                          <a:spcPts val="0"/>
                        </a:spcAft>
                        <a:buNone/>
                      </a:pPr>
                      <a:r>
                        <a:rPr b="1" lang="pt-BR" sz="1200">
                          <a:solidFill>
                            <a:srgbClr val="004F9F"/>
                          </a:solidFill>
                        </a:rPr>
                        <a:t>ENDEREÇO</a:t>
                      </a:r>
                      <a:endParaRPr b="1" sz="1200">
                        <a:solidFill>
                          <a:srgbClr val="004F9F"/>
                        </a:solidFill>
                      </a:endParaRPr>
                    </a:p>
                    <a:p>
                      <a:pPr indent="0" lvl="0" marL="0" marR="0" rtl="0" algn="ctr">
                        <a:lnSpc>
                          <a:spcPct val="100000"/>
                        </a:lnSpc>
                        <a:spcBef>
                          <a:spcPts val="600"/>
                        </a:spcBef>
                        <a:spcAft>
                          <a:spcPts val="0"/>
                        </a:spcAft>
                        <a:buNone/>
                      </a:pPr>
                      <a:r>
                        <a:rPr lang="pt-BR" sz="1200">
                          <a:solidFill>
                            <a:srgbClr val="666666"/>
                          </a:solidFill>
                        </a:rPr>
                        <a:t>Rua Delegado Osmar de Camargo, s/nº, Parque dos Poderes - Jardim Veraneio </a:t>
                      </a:r>
                      <a:endParaRPr sz="1200">
                        <a:solidFill>
                          <a:srgbClr val="666666"/>
                        </a:solidFill>
                      </a:endParaRPr>
                    </a:p>
                    <a:p>
                      <a:pPr indent="0" lvl="0" marL="0" marR="0" rtl="0" algn="ctr">
                        <a:lnSpc>
                          <a:spcPct val="100000"/>
                        </a:lnSpc>
                        <a:spcBef>
                          <a:spcPts val="0"/>
                        </a:spcBef>
                        <a:spcAft>
                          <a:spcPts val="1000"/>
                        </a:spcAft>
                        <a:buNone/>
                      </a:pPr>
                      <a:r>
                        <a:rPr lang="pt-BR" sz="1200">
                          <a:solidFill>
                            <a:srgbClr val="666666"/>
                          </a:solidFill>
                        </a:rPr>
                        <a:t>CEP: 79.037-108 - Campo Grande / MS</a:t>
                      </a:r>
                      <a:endParaRPr sz="1200">
                        <a:solidFill>
                          <a:srgbClr val="666666"/>
                        </a:solidFill>
                      </a:endParaRPr>
                    </a:p>
                  </a:txBody>
                  <a:tcPr marT="144000" marB="72000" marR="72000" marL="72000">
                    <a:lnL cap="flat" cmpd="sng" w="38100">
                      <a:solidFill>
                        <a:srgbClr val="004F9F"/>
                      </a:solidFill>
                      <a:prstDash val="solid"/>
                      <a:round/>
                      <a:headEnd len="sm" w="sm" type="none"/>
                      <a:tailEnd len="sm" w="sm" type="none"/>
                    </a:lnL>
                    <a:lnR cap="flat" cmpd="sng" w="38100">
                      <a:solidFill>
                        <a:srgbClr val="004F9F"/>
                      </a:solidFill>
                      <a:prstDash val="solid"/>
                      <a:round/>
                      <a:headEnd len="sm" w="sm" type="none"/>
                      <a:tailEnd len="sm" w="sm" type="none"/>
                    </a:lnR>
                    <a:lnT cap="flat" cmpd="sng" w="38100">
                      <a:solidFill>
                        <a:srgbClr val="004F9F"/>
                      </a:solidFill>
                      <a:prstDash val="solid"/>
                      <a:round/>
                      <a:headEnd len="sm" w="sm" type="none"/>
                      <a:tailEnd len="sm" w="sm" type="none"/>
                    </a:lnT>
                    <a:lnB cap="flat" cmpd="sng" w="38100">
                      <a:solidFill>
                        <a:srgbClr val="004F9F"/>
                      </a:solidFill>
                      <a:prstDash val="solid"/>
                      <a:round/>
                      <a:headEnd len="sm" w="sm" type="none"/>
                      <a:tailEnd len="sm" w="sm" type="none"/>
                    </a:lnB>
                  </a:tcPr>
                </a:tc>
                <a:tc hMerge="1"/>
              </a:tr>
            </a:tbl>
          </a:graphicData>
        </a:graphic>
      </p:graphicFrame>
      <p:sp>
        <p:nvSpPr>
          <p:cNvPr id="173" name="Google Shape;173;p9"/>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graphicFrame>
        <p:nvGraphicFramePr>
          <p:cNvPr id="174" name="Google Shape;174;p9"/>
          <p:cNvGraphicFramePr/>
          <p:nvPr/>
        </p:nvGraphicFramePr>
        <p:xfrm>
          <a:off x="696000" y="6822700"/>
          <a:ext cx="3000000" cy="3000000"/>
        </p:xfrm>
        <a:graphic>
          <a:graphicData uri="http://schemas.openxmlformats.org/drawingml/2006/table">
            <a:tbl>
              <a:tblPr>
                <a:noFill/>
                <a:tableStyleId>{EEAD8152-6943-4285-A626-4BF70676A0FE}</a:tableStyleId>
              </a:tblPr>
              <a:tblGrid>
                <a:gridCol w="3236400"/>
                <a:gridCol w="3236400"/>
              </a:tblGrid>
              <a:tr h="152275">
                <a:tc>
                  <a:txBody>
                    <a:bodyPr/>
                    <a:lstStyle/>
                    <a:p>
                      <a:pPr indent="0" lvl="0" marL="0" rtl="0" algn="r">
                        <a:spcBef>
                          <a:spcPts val="0"/>
                        </a:spcBef>
                        <a:spcAft>
                          <a:spcPts val="0"/>
                        </a:spcAft>
                        <a:buNone/>
                      </a:pPr>
                      <a:r>
                        <a:rPr b="1" lang="pt-BR" sz="1000">
                          <a:solidFill>
                            <a:srgbClr val="666666"/>
                          </a:solidFill>
                        </a:rPr>
                        <a:t>Governador do Estado de Mato Grosso do Sul</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Eduardo Correa Riedel</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Secretário de Estado de Saúde</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Maurício Simões Corrêa</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Secretária de Estado de Saúde Adjunta</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Crhistinne Cavalheiro Maymone Gonçalves</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Superintendente de Vigilância em Saúde</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Larissa Domingues Castilho de Arruda</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Coordenadora de Emergências em Saúde Pública</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Karine Barbosa</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Elaboração</a:t>
                      </a:r>
                      <a:endParaRPr b="1" sz="1000">
                        <a:solidFill>
                          <a:srgbClr val="666666"/>
                        </a:solidFill>
                      </a:endParaRPr>
                    </a:p>
                  </a:txBody>
                  <a:tcPr marT="54000" marB="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Roselene Lopes de Oliveira</a:t>
                      </a:r>
                      <a:endParaRPr sz="1000">
                        <a:solidFill>
                          <a:srgbClr val="666666"/>
                        </a:solidFill>
                      </a:endParaRPr>
                    </a:p>
                    <a:p>
                      <a:pPr indent="0" lvl="0" marL="0" rtl="0" algn="l">
                        <a:spcBef>
                          <a:spcPts val="0"/>
                        </a:spcBef>
                        <a:spcAft>
                          <a:spcPts val="0"/>
                        </a:spcAft>
                        <a:buClr>
                          <a:schemeClr val="dk1"/>
                        </a:buClr>
                        <a:buSzPts val="1100"/>
                        <a:buFont typeface="Arial"/>
                        <a:buNone/>
                      </a:pPr>
                      <a:r>
                        <a:rPr lang="pt-BR" sz="1000">
                          <a:solidFill>
                            <a:srgbClr val="666666"/>
                          </a:solidFill>
                        </a:rPr>
                        <a:t>Karine Barbosa</a:t>
                      </a:r>
                      <a:endParaRPr sz="1000">
                        <a:solidFill>
                          <a:srgbClr val="666666"/>
                        </a:solidFill>
                      </a:endParaRPr>
                    </a:p>
                    <a:p>
                      <a:pPr indent="0" lvl="0" marL="0" rtl="0" algn="l">
                        <a:spcBef>
                          <a:spcPts val="0"/>
                        </a:spcBef>
                        <a:spcAft>
                          <a:spcPts val="0"/>
                        </a:spcAft>
                        <a:buClr>
                          <a:schemeClr val="dk1"/>
                        </a:buClr>
                        <a:buSzPts val="1100"/>
                        <a:buFont typeface="Arial"/>
                        <a:buNone/>
                      </a:pPr>
                      <a:r>
                        <a:rPr lang="pt-BR" sz="1000">
                          <a:solidFill>
                            <a:srgbClr val="666666"/>
                          </a:solidFill>
                        </a:rPr>
                        <a:t>Charles Allin Buarque dos Santos</a:t>
                      </a:r>
                      <a:endParaRPr sz="1000">
                        <a:solidFill>
                          <a:srgbClr val="666666"/>
                        </a:solidFill>
                      </a:endParaRPr>
                    </a:p>
                    <a:p>
                      <a:pPr indent="0" lvl="0" marL="0" rtl="0" algn="l">
                        <a:spcBef>
                          <a:spcPts val="0"/>
                        </a:spcBef>
                        <a:spcAft>
                          <a:spcPts val="0"/>
                        </a:spcAft>
                        <a:buClr>
                          <a:schemeClr val="dk1"/>
                        </a:buClr>
                        <a:buSzPts val="1100"/>
                        <a:buFont typeface="Arial"/>
                        <a:buNone/>
                      </a:pPr>
                      <a:r>
                        <a:rPr lang="pt-BR" sz="1000">
                          <a:solidFill>
                            <a:srgbClr val="666666"/>
                          </a:solidFill>
                        </a:rPr>
                        <a:t>Rozicleide Nogueira Militão de Brito</a:t>
                      </a:r>
                      <a:endParaRPr sz="1000">
                        <a:solidFill>
                          <a:srgbClr val="666666"/>
                        </a:solidFill>
                      </a:endParaRPr>
                    </a:p>
                    <a:p>
                      <a:pPr indent="0" lvl="0" marL="0" rtl="0" algn="l">
                        <a:spcBef>
                          <a:spcPts val="0"/>
                        </a:spcBef>
                        <a:spcAft>
                          <a:spcPts val="0"/>
                        </a:spcAft>
                        <a:buClr>
                          <a:schemeClr val="dk1"/>
                        </a:buClr>
                        <a:buSzPts val="1100"/>
                        <a:buFont typeface="Arial"/>
                        <a:buNone/>
                      </a:pPr>
                      <a:r>
                        <a:rPr lang="pt-BR" sz="1000">
                          <a:solidFill>
                            <a:srgbClr val="666666"/>
                          </a:solidFill>
                        </a:rPr>
                        <a:t>Antonio Felipe Monge Pascual</a:t>
                      </a:r>
                      <a:endParaRPr sz="1000">
                        <a:solidFill>
                          <a:srgbClr val="666666"/>
                        </a:solidFill>
                      </a:endParaRPr>
                    </a:p>
                    <a:p>
                      <a:pPr indent="0" lvl="0" marL="0" rtl="0" algn="l">
                        <a:spcBef>
                          <a:spcPts val="0"/>
                        </a:spcBef>
                        <a:spcAft>
                          <a:spcPts val="0"/>
                        </a:spcAft>
                        <a:buClr>
                          <a:schemeClr val="dk1"/>
                        </a:buClr>
                        <a:buSzPts val="1100"/>
                        <a:buFont typeface="Arial"/>
                        <a:buNone/>
                      </a:pPr>
                      <a:r>
                        <a:t/>
                      </a:r>
                      <a:endParaRPr sz="1000">
                        <a:solidFill>
                          <a:srgbClr val="666666"/>
                        </a:solidFill>
                      </a:endParaRPr>
                    </a:p>
                    <a:p>
                      <a:pPr indent="0" lvl="0" marL="0" marR="0" rtl="0" algn="l">
                        <a:lnSpc>
                          <a:spcPct val="100000"/>
                        </a:lnSpc>
                        <a:spcBef>
                          <a:spcPts val="0"/>
                        </a:spcBef>
                        <a:spcAft>
                          <a:spcPts val="0"/>
                        </a:spcAft>
                        <a:buNone/>
                      </a:pPr>
                      <a:r>
                        <a:t/>
                      </a:r>
                      <a:endParaRPr sz="1000">
                        <a:solidFill>
                          <a:srgbClr val="666666"/>
                        </a:solidFill>
                      </a:endParaRPr>
                    </a:p>
                    <a:p>
                      <a:pPr indent="0" lvl="0" marL="0" rtl="0" algn="l">
                        <a:spcBef>
                          <a:spcPts val="0"/>
                        </a:spcBef>
                        <a:spcAft>
                          <a:spcPts val="0"/>
                        </a:spcAft>
                        <a:buNone/>
                      </a:pPr>
                      <a:r>
                        <a:t/>
                      </a:r>
                      <a:endParaRPr sz="1000">
                        <a:solidFill>
                          <a:srgbClr val="666666"/>
                        </a:solidFill>
                      </a:endParaRPr>
                    </a:p>
                    <a:p>
                      <a:pPr indent="0" lvl="0" marL="0" rtl="0" algn="l">
                        <a:spcBef>
                          <a:spcPts val="0"/>
                        </a:spcBef>
                        <a:spcAft>
                          <a:spcPts val="0"/>
                        </a:spcAft>
                        <a:buNone/>
                      </a:pPr>
                      <a:r>
                        <a:t/>
                      </a:r>
                      <a:endParaRPr sz="1000">
                        <a:solidFill>
                          <a:srgbClr val="666666"/>
                        </a:solidFill>
                      </a:endParaRPr>
                    </a:p>
                  </a:txBody>
                  <a:tcPr marT="54000" marB="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