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Lst>
  <p:notesMasterIdLst>
    <p:notesMasterId r:id="rId6"/>
  </p:notesMasterIdLst>
  <p:sldIdLst>
    <p:sldId id="256" r:id="rId7"/>
    <p:sldId id="257" r:id="rId8"/>
    <p:sldId id="258" r:id="rId9"/>
    <p:sldId id="259" r:id="rId10"/>
    <p:sldId id="260" r:id="rId11"/>
  </p:sldIdLst>
  <p:sldSz cy="10692000" cx="7560000"/>
  <p:notesSz cx="6858000" cy="9144000"/>
  <p:embeddedFontLst>
    <p:embeddedFont>
      <p:font typeface="Merriweather"/>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81">
          <p15:clr>
            <a:srgbClr val="9AA0A6"/>
          </p15:clr>
        </p15:guide>
        <p15:guide id="2" pos="1417">
          <p15:clr>
            <a:srgbClr val="9AA0A6"/>
          </p15:clr>
        </p15:guide>
        <p15:guide id="3" pos="227">
          <p15:clr>
            <a:srgbClr val="747775"/>
          </p15:clr>
        </p15:guide>
        <p15:guide id="4" orient="horz" pos="2613">
          <p15:clr>
            <a:srgbClr val="747775"/>
          </p15:clr>
        </p15:guide>
        <p15:guide id="5" orient="horz" pos="4309">
          <p15:clr>
            <a:srgbClr val="747775"/>
          </p15:clr>
        </p15:guide>
        <p15:guide id="6" orient="horz" pos="612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5EF7B1-A9ED-4BE0-AFAC-FBCDF6B8C414}">
  <a:tblStyle styleId="{395EF7B1-A9ED-4BE0-AFAC-FBCDF6B8C41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2E7B581-EA18-485E-A9DB-4991C7AA8583}"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78D3737-381A-4655-AF98-682C77C56D06}"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p:guide pos="1417"/>
        <p:guide pos="227"/>
        <p:guide pos="2613" orient="horz"/>
        <p:guide pos="4309" orient="horz"/>
        <p:guide pos="6123"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erriweather-bold.fntdata"/><Relationship Id="rId12"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erriweather-boldItalic.fntdata"/><Relationship Id="rId14" Type="http://schemas.openxmlformats.org/officeDocument/2006/relationships/font" Target="fonts/Merriweath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79e34999f_1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79e34999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aa8ceec509_0_1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aa8ceec5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e4fceb3dfd_2_5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e4fceb3dfd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3d01881d9_0_6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83d01881d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ira página"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60000" y="360000"/>
            <a:ext cx="6840003" cy="2575017"/>
          </a:xfrm>
          <a:prstGeom prst="rect">
            <a:avLst/>
          </a:prstGeom>
          <a:noFill/>
          <a:ln>
            <a:noFill/>
          </a:ln>
        </p:spPr>
      </p:pic>
      <p:pic>
        <p:nvPicPr>
          <p:cNvPr id="12" name="Google Shape;12;p2"/>
          <p:cNvPicPr preferRelativeResize="0"/>
          <p:nvPr/>
        </p:nvPicPr>
        <p:blipFill>
          <a:blip r:embed="rId3">
            <a:alphaModFix/>
          </a:blip>
          <a:stretch>
            <a:fillRect/>
          </a:stretch>
        </p:blipFill>
        <p:spPr>
          <a:xfrm>
            <a:off x="5298663" y="404788"/>
            <a:ext cx="1900800" cy="596181"/>
          </a:xfrm>
          <a:prstGeom prst="rect">
            <a:avLst/>
          </a:prstGeom>
          <a:noFill/>
          <a:ln>
            <a:noFill/>
          </a:ln>
        </p:spPr>
      </p:pic>
      <p:sp>
        <p:nvSpPr>
          <p:cNvPr id="13" name="Google Shape;13;p2"/>
          <p:cNvSpPr/>
          <p:nvPr/>
        </p:nvSpPr>
        <p:spPr>
          <a:xfrm>
            <a:off x="360175" y="3052700"/>
            <a:ext cx="6840000" cy="411900"/>
          </a:xfrm>
          <a:prstGeom prst="rect">
            <a:avLst/>
          </a:prstGeom>
          <a:gradFill>
            <a:gsLst>
              <a:gs pos="0">
                <a:srgbClr val="4FB852"/>
              </a:gs>
              <a:gs pos="50000">
                <a:srgbClr val="009A53"/>
              </a:gs>
              <a:gs pos="100000">
                <a:srgbClr val="00774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15" name="Google Shape;15;p2"/>
          <p:cNvSpPr txBox="1"/>
          <p:nvPr/>
        </p:nvSpPr>
        <p:spPr>
          <a:xfrm>
            <a:off x="360000" y="3012350"/>
            <a:ext cx="6840000" cy="4926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000">
                <a:solidFill>
                  <a:schemeClr val="lt1"/>
                </a:solidFill>
              </a:rPr>
              <a:t>CLIPPING </a:t>
            </a:r>
            <a:r>
              <a:rPr b="1" lang="pt-BR" sz="2000">
                <a:solidFill>
                  <a:schemeClr val="lt1"/>
                </a:solidFill>
              </a:rPr>
              <a:t>DE NOTÍCIAS</a:t>
            </a:r>
            <a:endParaRPr b="1" sz="2000">
              <a:solidFill>
                <a:schemeClr val="lt1"/>
              </a:solidFill>
            </a:endParaRPr>
          </a:p>
        </p:txBody>
      </p:sp>
      <p:pic>
        <p:nvPicPr>
          <p:cNvPr id="16" name="Google Shape;16;p2"/>
          <p:cNvPicPr preferRelativeResize="0"/>
          <p:nvPr/>
        </p:nvPicPr>
        <p:blipFill>
          <a:blip r:embed="rId4">
            <a:alphaModFix/>
          </a:blip>
          <a:stretch>
            <a:fillRect/>
          </a:stretch>
        </p:blipFill>
        <p:spPr>
          <a:xfrm>
            <a:off x="3625650" y="404092"/>
            <a:ext cx="1568700" cy="597600"/>
          </a:xfrm>
          <a:prstGeom prst="rect">
            <a:avLst/>
          </a:prstGeom>
          <a:noFill/>
          <a:ln>
            <a:noFill/>
          </a:ln>
        </p:spPr>
      </p:pic>
    </p:spTree>
  </p:cSld>
  <p:clrMapOvr>
    <a:masterClrMapping/>
  </p:clrMapOvr>
  <p:extLst>
    <p:ext uri="{DCECCB84-F9BA-43D5-87BE-67443E8EF086}">
      <p15:sldGuideLst>
        <p15:guide id="1" orient="horz" pos="33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type="tx">
  <p:cSld name="TITLE_AND_BODY">
    <p:spTree>
      <p:nvGrpSpPr>
        <p:cNvPr id="17" name="Shape 17"/>
        <p:cNvGrpSpPr/>
        <p:nvPr/>
      </p:nvGrpSpPr>
      <p:grpSpPr>
        <a:xfrm>
          <a:off x="0" y="0"/>
          <a:ext cx="0" cy="0"/>
          <a:chOff x="0" y="0"/>
          <a:chExt cx="0" cy="0"/>
        </a:xfrm>
      </p:grpSpPr>
      <p:sp>
        <p:nvSpPr>
          <p:cNvPr id="18" name="Google Shape;18;p3"/>
          <p:cNvSpPr txBox="1"/>
          <p:nvPr/>
        </p:nvSpPr>
        <p:spPr>
          <a:xfrm>
            <a:off x="25" y="189150"/>
            <a:ext cx="7560000" cy="6465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3000">
                <a:solidFill>
                  <a:schemeClr val="lt1"/>
                </a:solidFill>
                <a:latin typeface="Merriweather"/>
                <a:ea typeface="Merriweather"/>
                <a:cs typeface="Merriweather"/>
                <a:sym typeface="Merriweather"/>
              </a:rPr>
              <a:t>                                                   </a:t>
            </a:r>
            <a:r>
              <a:rPr b="1" lang="pt-BR" sz="3000">
                <a:solidFill>
                  <a:schemeClr val="lt1"/>
                </a:solidFill>
                <a:latin typeface="Merriweather"/>
                <a:ea typeface="Merriweather"/>
                <a:cs typeface="Merriweather"/>
                <a:sym typeface="Merriweather"/>
              </a:rPr>
              <a:t>CIEVS-MS</a:t>
            </a:r>
            <a:endParaRPr b="1" sz="3000">
              <a:solidFill>
                <a:schemeClr val="lt1"/>
              </a:solidFill>
              <a:latin typeface="Merriweather"/>
              <a:ea typeface="Merriweather"/>
              <a:cs typeface="Merriweather"/>
              <a:sym typeface="Merriweather"/>
            </a:endParaRPr>
          </a:p>
        </p:txBody>
      </p:sp>
      <p:sp>
        <p:nvSpPr>
          <p:cNvPr id="19" name="Google Shape;19;p3"/>
          <p:cNvSpPr/>
          <p:nvPr/>
        </p:nvSpPr>
        <p:spPr>
          <a:xfrm>
            <a:off x="0" y="360000"/>
            <a:ext cx="4968000" cy="52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360000" y="886860"/>
            <a:ext cx="6840000" cy="74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 name="Google Shape;21;p3"/>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22" name="Google Shape;22;p3"/>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3" name="Google Shape;23;p3"/>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idx="2" type="subTitle"/>
          </p:nvPr>
        </p:nvSpPr>
        <p:spPr>
          <a:xfrm>
            <a:off x="360000" y="588600"/>
            <a:ext cx="6840000" cy="360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6666"/>
              </a:buClr>
              <a:buSzPts val="1400"/>
              <a:buNone/>
              <a:defRPr b="1" sz="1400">
                <a:solidFill>
                  <a:srgbClr val="666666"/>
                </a:solidFill>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5" name="Google Shape;25;p3"/>
          <p:cNvSpPr/>
          <p:nvPr/>
        </p:nvSpPr>
        <p:spPr>
          <a:xfrm>
            <a:off x="7200000" y="436250"/>
            <a:ext cx="360000" cy="45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ltima página">
  <p:cSld name="CUSTOM">
    <p:spTree>
      <p:nvGrpSpPr>
        <p:cNvPr id="26" name="Shape 26"/>
        <p:cNvGrpSpPr/>
        <p:nvPr/>
      </p:nvGrpSpPr>
      <p:grpSpPr>
        <a:xfrm>
          <a:off x="0" y="0"/>
          <a:ext cx="0" cy="0"/>
          <a:chOff x="0" y="0"/>
          <a:chExt cx="0" cy="0"/>
        </a:xfrm>
      </p:grpSpPr>
      <p:sp>
        <p:nvSpPr>
          <p:cNvPr id="27" name="Google Shape;27;p4"/>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8" name="Google Shape;28;p4"/>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0167700"/>
            <a:ext cx="7560000" cy="54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idx="12" type="sldNum"/>
          </p:nvPr>
        </p:nvSpPr>
        <p:spPr>
          <a:xfrm>
            <a:off x="6805382" y="9991887"/>
            <a:ext cx="453600" cy="818100"/>
          </a:xfrm>
          <a:prstGeom prst="rect">
            <a:avLst/>
          </a:prstGeom>
          <a:noFill/>
          <a:ln>
            <a:noFill/>
          </a:ln>
        </p:spPr>
        <p:txBody>
          <a:bodyPr anchorCtr="0" anchor="ctr" bIns="91425" lIns="91425" spcFirstLastPara="1" rIns="91425" wrap="square" tIns="91425">
            <a:normAutofit/>
          </a:bodyPr>
          <a:lstStyle>
            <a:lvl1pPr lvl="0" algn="r">
              <a:buNone/>
              <a:defRPr sz="1200">
                <a:solidFill>
                  <a:srgbClr val="FFFFFF"/>
                </a:solidFill>
              </a:defRPr>
            </a:lvl1pPr>
            <a:lvl2pPr lvl="1" algn="r">
              <a:buNone/>
              <a:defRPr sz="1200">
                <a:solidFill>
                  <a:srgbClr val="FFFFFF"/>
                </a:solidFill>
              </a:defRPr>
            </a:lvl2pPr>
            <a:lvl3pPr lvl="2" algn="r">
              <a:buNone/>
              <a:defRPr sz="1200">
                <a:solidFill>
                  <a:srgbClr val="FFFFFF"/>
                </a:solidFill>
              </a:defRPr>
            </a:lvl3pPr>
            <a:lvl4pPr lvl="3" algn="r">
              <a:buNone/>
              <a:defRPr sz="1200">
                <a:solidFill>
                  <a:srgbClr val="FFFFFF"/>
                </a:solidFill>
              </a:defRPr>
            </a:lvl4pPr>
            <a:lvl5pPr lvl="4" algn="r">
              <a:buNone/>
              <a:defRPr sz="1200">
                <a:solidFill>
                  <a:srgbClr val="FFFFFF"/>
                </a:solidFill>
              </a:defRPr>
            </a:lvl5pPr>
            <a:lvl6pPr lvl="5" algn="r">
              <a:buNone/>
              <a:defRPr sz="1200">
                <a:solidFill>
                  <a:srgbClr val="FFFFFF"/>
                </a:solidFill>
              </a:defRPr>
            </a:lvl6pPr>
            <a:lvl7pPr lvl="6" algn="r">
              <a:buNone/>
              <a:defRPr sz="1200">
                <a:solidFill>
                  <a:srgbClr val="FFFFFF"/>
                </a:solidFill>
              </a:defRPr>
            </a:lvl7pPr>
            <a:lvl8pPr lvl="7" algn="r">
              <a:buNone/>
              <a:defRPr sz="1200">
                <a:solidFill>
                  <a:srgbClr val="FFFFFF"/>
                </a:solidFill>
              </a:defRPr>
            </a:lvl8pPr>
            <a:lvl9pPr lvl="8" algn="r">
              <a:buNone/>
              <a:defRPr sz="1200">
                <a:solidFill>
                  <a:srgbClr val="FFFFFF"/>
                </a:solidFill>
              </a:defRPr>
            </a:lvl9pPr>
          </a:lstStyle>
          <a:p>
            <a:pPr indent="0" lvl="0" marL="0" rtl="0" algn="r">
              <a:spcBef>
                <a:spcPts val="0"/>
              </a:spcBef>
              <a:spcAft>
                <a:spcPts val="0"/>
              </a:spcAft>
              <a:buNone/>
            </a:pPr>
            <a:fld id="{00000000-1234-1234-1234-123412341234}" type="slidenum">
              <a:rPr lang="pt-BR"/>
              <a:t>‹#›</a:t>
            </a:fld>
            <a:endParaRPr/>
          </a:p>
        </p:txBody>
      </p:sp>
      <p:sp>
        <p:nvSpPr>
          <p:cNvPr id="8" name="Google Shape;8;p1"/>
          <p:cNvSpPr txBox="1"/>
          <p:nvPr>
            <p:ph type="title"/>
          </p:nvPr>
        </p:nvSpPr>
        <p:spPr>
          <a:xfrm>
            <a:off x="360000" y="886860"/>
            <a:ext cx="6840000" cy="749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 name="Google Shape;9;p1"/>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guide id="2" pos="4535">
          <p15:clr>
            <a:srgbClr val="EA4335"/>
          </p15:clr>
        </p15:guide>
        <p15:guide id="3" orient="horz" pos="371">
          <p15:clr>
            <a:srgbClr val="EA4335"/>
          </p15:clr>
        </p15:guide>
        <p15:guide id="4" orient="horz" pos="6405">
          <p15:clr>
            <a:srgbClr val="EA4335"/>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5.png"/><Relationship Id="rId13" Type="http://schemas.openxmlformats.org/officeDocument/2006/relationships/image" Target="../media/image4.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6.png"/><Relationship Id="rId15" Type="http://schemas.openxmlformats.org/officeDocument/2006/relationships/image" Target="../media/image11.png"/><Relationship Id="rId14" Type="http://schemas.openxmlformats.org/officeDocument/2006/relationships/image" Target="../media/image18.png"/><Relationship Id="rId17" Type="http://schemas.openxmlformats.org/officeDocument/2006/relationships/image" Target="../media/image15.png"/><Relationship Id="rId16"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4.png"/><Relationship Id="rId18" Type="http://schemas.openxmlformats.org/officeDocument/2006/relationships/image" Target="../media/image17.png"/><Relationship Id="rId7" Type="http://schemas.openxmlformats.org/officeDocument/2006/relationships/image" Target="../media/image9.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eldestapeweb.com/mundo/gripeaviar/francia-eleva-el-nivel-de-riesgo-de-gripe-aviar-20241015103528" TargetMode="External"/><Relationship Id="rId4" Type="http://schemas.openxmlformats.org/officeDocument/2006/relationships/hyperlink" Target="https://rmc.bfmtv.com/conso/alimentation/trois-millions-d-ufs-rappeles-pour-une-possible-contamination-aux-salmonelles_AV-202410280127.html" TargetMode="External"/><Relationship Id="rId9" Type="http://schemas.openxmlformats.org/officeDocument/2006/relationships/image" Target="../media/image23.png"/><Relationship Id="rId5" Type="http://schemas.openxmlformats.org/officeDocument/2006/relationships/hyperlink" Target="https://www.eldestapeweb.com/mundo/gripeaviar/francia-eleva-el-nivel-de-riesgo-de-gripe-aviar-20241015103528" TargetMode="External"/><Relationship Id="rId6" Type="http://schemas.openxmlformats.org/officeDocument/2006/relationships/hyperlink" Target="https://www.getsurrey.co.uk/news/health/warning-highly-contagious-winter-bug-30253863" TargetMode="External"/><Relationship Id="rId7" Type="http://schemas.openxmlformats.org/officeDocument/2006/relationships/hyperlink" Target="https://www.eldestapeweb.com/mundo/gripeaviar/francia-eleva-el-nivel-de-riesgo-de-gripe-aviar-20241015103528" TargetMode="External"/><Relationship Id="rId8" Type="http://schemas.openxmlformats.org/officeDocument/2006/relationships/hyperlink" Target="https://diariodechiapas.com/portada/alerta-por-ganado-contaminad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portalcontexto.com/gripe-h1n1-causa-mortes-em-goiania-e-aparecida-anapolis-em-alerta/" TargetMode="External"/><Relationship Id="rId4" Type="http://schemas.openxmlformats.org/officeDocument/2006/relationships/hyperlink" Target="https://emdiaes.com.br/saude/espirito-santo-investiga-morte-por-suspeita-de-febre-oropouche/" TargetMode="External"/><Relationship Id="rId5" Type="http://schemas.openxmlformats.org/officeDocument/2006/relationships/hyperlink" Target="https://t1noticias.com.br/estado/estado-confirma-caso-de-raiva-humana-em-alvorada-paciente-esta-internado-em-gurupi/133884/" TargetMode="External"/><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cnnbrasil.com.br/nacional/crianca-de-8-anos-morre-apos-ser-picada-por-aranha-em-mato-grosso-do-sul/" TargetMode="External"/><Relationship Id="rId4" Type="http://schemas.openxmlformats.org/officeDocument/2006/relationships/hyperlink" Target="https://www.douradosagora.com.br/noticias/rural/ms-registra-caso-de-raiva-bovina" TargetMode="External"/><Relationship Id="rId5" Type="http://schemas.openxmlformats.org/officeDocument/2006/relationships/hyperlink" Target="https://www.diarionline.com.br/?s=noticia&amp;id=147719" TargetMode="External"/><Relationship Id="rId6" Type="http://schemas.openxmlformats.org/officeDocument/2006/relationships/image" Target="../media/image21.png"/><Relationship Id="rId7"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cievs.ms@hotmail.com" TargetMode="External"/><Relationship Id="rId4" Type="http://schemas.openxmlformats.org/officeDocument/2006/relationships/hyperlink" Target="mailto:cievs@saude.ms.gov.b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id="33" name="Google Shape;33;p5"/>
          <p:cNvPicPr preferRelativeResize="0"/>
          <p:nvPr/>
        </p:nvPicPr>
        <p:blipFill>
          <a:blip r:embed="rId3">
            <a:alphaModFix/>
          </a:blip>
          <a:stretch>
            <a:fillRect/>
          </a:stretch>
        </p:blipFill>
        <p:spPr>
          <a:xfrm>
            <a:off x="-3772118" y="7660951"/>
            <a:ext cx="325263" cy="540000"/>
          </a:xfrm>
          <a:prstGeom prst="rect">
            <a:avLst/>
          </a:prstGeom>
          <a:noFill/>
          <a:ln>
            <a:noFill/>
          </a:ln>
        </p:spPr>
      </p:pic>
      <p:sp>
        <p:nvSpPr>
          <p:cNvPr id="34" name="Google Shape;34;p5"/>
          <p:cNvSpPr txBox="1"/>
          <p:nvPr>
            <p:ph idx="1" type="subTitle"/>
          </p:nvPr>
        </p:nvSpPr>
        <p:spPr>
          <a:xfrm>
            <a:off x="817200" y="819605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INTERNACIONAIS</a:t>
            </a:r>
            <a:endParaRPr b="1">
              <a:solidFill>
                <a:schemeClr val="lt1"/>
              </a:solidFill>
            </a:endParaRPr>
          </a:p>
        </p:txBody>
      </p:sp>
      <p:sp>
        <p:nvSpPr>
          <p:cNvPr id="35" name="Google Shape;35;p5"/>
          <p:cNvSpPr txBox="1"/>
          <p:nvPr>
            <p:ph idx="2" type="subTitle"/>
          </p:nvPr>
        </p:nvSpPr>
        <p:spPr>
          <a:xfrm>
            <a:off x="814575" y="8879425"/>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NACIONAIS</a:t>
            </a:r>
            <a:endParaRPr b="1">
              <a:solidFill>
                <a:schemeClr val="lt1"/>
              </a:solidFill>
            </a:endParaRPr>
          </a:p>
        </p:txBody>
      </p:sp>
      <p:sp>
        <p:nvSpPr>
          <p:cNvPr id="36" name="Google Shape;36;p5"/>
          <p:cNvSpPr txBox="1"/>
          <p:nvPr>
            <p:ph idx="3" type="subTitle"/>
          </p:nvPr>
        </p:nvSpPr>
        <p:spPr>
          <a:xfrm>
            <a:off x="820675" y="956170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ESTADUAIS</a:t>
            </a:r>
            <a:endParaRPr b="1">
              <a:solidFill>
                <a:schemeClr val="lt1"/>
              </a:solidFill>
            </a:endParaRPr>
          </a:p>
        </p:txBody>
      </p:sp>
      <p:sp>
        <p:nvSpPr>
          <p:cNvPr id="37" name="Google Shape;37;p5"/>
          <p:cNvSpPr txBox="1"/>
          <p:nvPr/>
        </p:nvSpPr>
        <p:spPr>
          <a:xfrm>
            <a:off x="360100" y="3617000"/>
            <a:ext cx="43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rgbClr val="004F9F"/>
                </a:solidFill>
              </a:rPr>
              <a:t>Semana Epidemiológica 44 </a:t>
            </a:r>
            <a:r>
              <a:rPr lang="pt-BR">
                <a:solidFill>
                  <a:srgbClr val="666666"/>
                </a:solidFill>
              </a:rPr>
              <a:t>|</a:t>
            </a:r>
            <a:r>
              <a:rPr b="1" lang="pt-BR">
                <a:solidFill>
                  <a:srgbClr val="666666"/>
                </a:solidFill>
              </a:rPr>
              <a:t> </a:t>
            </a:r>
            <a:r>
              <a:rPr b="1" lang="pt-BR">
                <a:solidFill>
                  <a:srgbClr val="004F9F"/>
                </a:solidFill>
              </a:rPr>
              <a:t>Ano 2024</a:t>
            </a:r>
            <a:endParaRPr b="1">
              <a:solidFill>
                <a:srgbClr val="004F9F"/>
              </a:solidFill>
            </a:endParaRPr>
          </a:p>
        </p:txBody>
      </p:sp>
      <p:sp>
        <p:nvSpPr>
          <p:cNvPr id="38" name="Google Shape;38;p5"/>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39" name="Google Shape;39;p5"/>
          <p:cNvSpPr txBox="1"/>
          <p:nvPr/>
        </p:nvSpPr>
        <p:spPr>
          <a:xfrm>
            <a:off x="360000" y="6246935"/>
            <a:ext cx="6840000" cy="1693200"/>
          </a:xfrm>
          <a:prstGeom prst="rect">
            <a:avLst/>
          </a:prstGeom>
          <a:solidFill>
            <a:srgbClr val="004F9F">
              <a:alpha val="2471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a:solidFill>
                  <a:srgbClr val="666666"/>
                </a:solidFill>
              </a:rPr>
              <a:t>No sentido de aprimorar a capacidade de alerta e respostas </a:t>
            </a:r>
            <a:r>
              <a:rPr lang="pt-BR">
                <a:solidFill>
                  <a:srgbClr val="666666"/>
                </a:solidFill>
              </a:rPr>
              <a:t>às</a:t>
            </a:r>
            <a:r>
              <a:rPr lang="pt-BR">
                <a:solidFill>
                  <a:srgbClr val="666666"/>
                </a:solidFill>
              </a:rPr>
              <a:t> emergências em Saúde Pública, o CIEVS/SES/MS realiza semanalmente a busca ativa de rumores veiculados pela mídia em canais de </a:t>
            </a:r>
            <a:r>
              <a:rPr lang="pt-BR">
                <a:solidFill>
                  <a:srgbClr val="666666"/>
                </a:solidFill>
              </a:rPr>
              <a:t>comunicação</a:t>
            </a:r>
            <a:r>
              <a:rPr lang="pt-BR">
                <a:solidFill>
                  <a:srgbClr val="666666"/>
                </a:solidFill>
              </a:rPr>
              <a:t> internacionais, nacionais e estaduais por meio de um processo denominado “Clipping”. A permanência e ativação dos links não estão sob o nosso domínio. Visando trazer visibilidade e conscientização para questões relacionadas à saúde, o clipping insere laços simbolizando as campanhas mensais realizadas no Brasil.</a:t>
            </a:r>
            <a:endParaRPr>
              <a:solidFill>
                <a:srgbClr val="666666"/>
              </a:solidFill>
              <a:highlight>
                <a:schemeClr val="accent6"/>
              </a:highlight>
            </a:endParaRPr>
          </a:p>
        </p:txBody>
      </p:sp>
      <p:cxnSp>
        <p:nvCxnSpPr>
          <p:cNvPr id="40" name="Google Shape;40;p5"/>
          <p:cNvCxnSpPr/>
          <p:nvPr/>
        </p:nvCxnSpPr>
        <p:spPr>
          <a:xfrm>
            <a:off x="363475" y="7962049"/>
            <a:ext cx="6833100" cy="0"/>
          </a:xfrm>
          <a:prstGeom prst="straightConnector1">
            <a:avLst/>
          </a:prstGeom>
          <a:noFill/>
          <a:ln cap="flat" cmpd="sng" w="38100">
            <a:solidFill>
              <a:srgbClr val="004F9F"/>
            </a:solidFill>
            <a:prstDash val="solid"/>
            <a:round/>
            <a:headEnd len="med" w="med" type="none"/>
            <a:tailEnd len="med" w="med" type="none"/>
          </a:ln>
        </p:spPr>
      </p:cxnSp>
      <p:sp>
        <p:nvSpPr>
          <p:cNvPr id="41" name="Google Shape;41;p5"/>
          <p:cNvSpPr txBox="1"/>
          <p:nvPr/>
        </p:nvSpPr>
        <p:spPr>
          <a:xfrm>
            <a:off x="4677150" y="3617000"/>
            <a:ext cx="2528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a:solidFill>
                  <a:srgbClr val="004F9F"/>
                </a:solidFill>
              </a:rPr>
              <a:t>27</a:t>
            </a:r>
            <a:r>
              <a:rPr b="1" lang="pt-BR">
                <a:solidFill>
                  <a:srgbClr val="004F9F"/>
                </a:solidFill>
              </a:rPr>
              <a:t>/10/2024</a:t>
            </a:r>
            <a:r>
              <a:rPr b="1" lang="pt-BR">
                <a:solidFill>
                  <a:srgbClr val="069343"/>
                </a:solidFill>
              </a:rPr>
              <a:t> </a:t>
            </a:r>
            <a:r>
              <a:rPr lang="pt-BR">
                <a:solidFill>
                  <a:srgbClr val="666666"/>
                </a:solidFill>
              </a:rPr>
              <a:t>a</a:t>
            </a:r>
            <a:r>
              <a:rPr b="1" lang="pt-BR">
                <a:solidFill>
                  <a:srgbClr val="004F9F"/>
                </a:solidFill>
              </a:rPr>
              <a:t> 02/11/2024</a:t>
            </a:r>
            <a:endParaRPr b="1">
              <a:solidFill>
                <a:srgbClr val="004F9F"/>
              </a:solidFill>
            </a:endParaRPr>
          </a:p>
        </p:txBody>
      </p:sp>
      <p:cxnSp>
        <p:nvCxnSpPr>
          <p:cNvPr id="42" name="Google Shape;42;p5"/>
          <p:cNvCxnSpPr/>
          <p:nvPr/>
        </p:nvCxnSpPr>
        <p:spPr>
          <a:xfrm>
            <a:off x="363450" y="6265904"/>
            <a:ext cx="6833100" cy="0"/>
          </a:xfrm>
          <a:prstGeom prst="straightConnector1">
            <a:avLst/>
          </a:prstGeom>
          <a:noFill/>
          <a:ln cap="flat" cmpd="sng" w="38100">
            <a:solidFill>
              <a:srgbClr val="004F9F"/>
            </a:solidFill>
            <a:prstDash val="solid"/>
            <a:round/>
            <a:headEnd len="med" w="med" type="none"/>
            <a:tailEnd len="med" w="med" type="none"/>
          </a:ln>
        </p:spPr>
      </p:cxnSp>
      <p:sp>
        <p:nvSpPr>
          <p:cNvPr id="43" name="Google Shape;43;p5"/>
          <p:cNvSpPr txBox="1"/>
          <p:nvPr>
            <p:ph idx="4" type="subTitle"/>
          </p:nvPr>
        </p:nvSpPr>
        <p:spPr>
          <a:xfrm>
            <a:off x="4086929" y="8178174"/>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2</a:t>
            </a:r>
            <a:endParaRPr b="1">
              <a:solidFill>
                <a:srgbClr val="004F9F"/>
              </a:solidFill>
            </a:endParaRPr>
          </a:p>
        </p:txBody>
      </p:sp>
      <p:sp>
        <p:nvSpPr>
          <p:cNvPr id="44" name="Google Shape;44;p5"/>
          <p:cNvSpPr txBox="1"/>
          <p:nvPr>
            <p:ph idx="5" type="subTitle"/>
          </p:nvPr>
        </p:nvSpPr>
        <p:spPr>
          <a:xfrm>
            <a:off x="4080829" y="8860461"/>
            <a:ext cx="1521600" cy="36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3</a:t>
            </a:r>
            <a:endParaRPr b="1">
              <a:solidFill>
                <a:srgbClr val="004F9F"/>
              </a:solidFill>
            </a:endParaRPr>
          </a:p>
        </p:txBody>
      </p:sp>
      <p:sp>
        <p:nvSpPr>
          <p:cNvPr id="45" name="Google Shape;45;p5"/>
          <p:cNvSpPr txBox="1"/>
          <p:nvPr>
            <p:ph idx="6" type="subTitle"/>
          </p:nvPr>
        </p:nvSpPr>
        <p:spPr>
          <a:xfrm>
            <a:off x="4086929" y="9542722"/>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4</a:t>
            </a:r>
            <a:endParaRPr b="1">
              <a:solidFill>
                <a:srgbClr val="004F9F"/>
              </a:solidFill>
            </a:endParaRPr>
          </a:p>
        </p:txBody>
      </p:sp>
      <p:sp>
        <p:nvSpPr>
          <p:cNvPr id="46" name="Google Shape;46;p5"/>
          <p:cNvSpPr/>
          <p:nvPr/>
        </p:nvSpPr>
        <p:spPr>
          <a:xfrm>
            <a:off x="363475" y="8103773"/>
            <a:ext cx="480900" cy="433200"/>
          </a:xfrm>
          <a:prstGeom prst="rect">
            <a:avLst/>
          </a:prstGeom>
          <a:solidFill>
            <a:srgbClr val="FFFFFF"/>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47" name="Google Shape;47;p5"/>
          <p:cNvSpPr/>
          <p:nvPr/>
        </p:nvSpPr>
        <p:spPr>
          <a:xfrm>
            <a:off x="363475" y="94705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48" name="Google Shape;48;p5"/>
          <p:cNvSpPr/>
          <p:nvPr/>
        </p:nvSpPr>
        <p:spPr>
          <a:xfrm>
            <a:off x="363475" y="87871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graphicFrame>
        <p:nvGraphicFramePr>
          <p:cNvPr id="49" name="Google Shape;49;p5"/>
          <p:cNvGraphicFramePr/>
          <p:nvPr/>
        </p:nvGraphicFramePr>
        <p:xfrm>
          <a:off x="363475" y="4139988"/>
          <a:ext cx="3000000" cy="3000000"/>
        </p:xfrm>
        <a:graphic>
          <a:graphicData uri="http://schemas.openxmlformats.org/drawingml/2006/table">
            <a:tbl>
              <a:tblPr>
                <a:noFill/>
                <a:tableStyleId>{395EF7B1-A9ED-4BE0-AFAC-FBCDF6B8C414}</a:tableStyleId>
              </a:tblPr>
              <a:tblGrid>
                <a:gridCol w="486600"/>
                <a:gridCol w="486600"/>
                <a:gridCol w="486600"/>
                <a:gridCol w="486600"/>
                <a:gridCol w="486600"/>
                <a:gridCol w="486600"/>
                <a:gridCol w="395900"/>
              </a:tblGrid>
              <a:tr h="251450">
                <a:tc gridSpan="7">
                  <a:txBody>
                    <a:bodyPr/>
                    <a:lstStyle/>
                    <a:p>
                      <a:pPr indent="0" lvl="0" marL="0" rtl="0" algn="ctr">
                        <a:lnSpc>
                          <a:spcPct val="115000"/>
                        </a:lnSpc>
                        <a:spcBef>
                          <a:spcPts val="0"/>
                        </a:spcBef>
                        <a:spcAft>
                          <a:spcPts val="0"/>
                        </a:spcAft>
                        <a:buNone/>
                      </a:pPr>
                      <a:r>
                        <a:rPr b="1" lang="pt-BR" sz="1200">
                          <a:solidFill>
                            <a:srgbClr val="666666"/>
                          </a:solidFill>
                        </a:rPr>
                        <a:t>Outubro</a:t>
                      </a:r>
                      <a:endParaRPr b="1" sz="1200">
                        <a:solidFill>
                          <a:srgbClr val="666666"/>
                        </a:solidFill>
                      </a:endParaRPr>
                    </a:p>
                  </a:txBody>
                  <a:tcPr marT="19050" marB="19050" marR="28575" marL="28575" anchor="b">
                    <a:lnB cap="flat" cmpd="sng" w="25400">
                      <a:solidFill>
                        <a:srgbClr val="004F9F"/>
                      </a:solidFill>
                      <a:prstDash val="solid"/>
                      <a:round/>
                      <a:headEnd len="sm" w="sm" type="none"/>
                      <a:tailEnd len="sm" w="sm" type="none"/>
                    </a:lnB>
                  </a:tcPr>
                </a:tc>
                <a:tc hMerge="1"/>
                <a:tc hMerge="1"/>
                <a:tc hMerge="1"/>
                <a:tc hMerge="1"/>
                <a:tc hMerge="1"/>
                <a:tc hMerge="1"/>
              </a:tr>
              <a:tr h="251450">
                <a:tc>
                  <a:txBody>
                    <a:bodyPr/>
                    <a:lstStyle/>
                    <a:p>
                      <a:pPr indent="0" lvl="0" marL="0" rtl="0" algn="ctr">
                        <a:lnSpc>
                          <a:spcPct val="115000"/>
                        </a:lnSpc>
                        <a:spcBef>
                          <a:spcPts val="0"/>
                        </a:spcBef>
                        <a:spcAft>
                          <a:spcPts val="0"/>
                        </a:spcAft>
                        <a:buNone/>
                      </a:pPr>
                      <a:r>
                        <a:rPr b="1" lang="pt-BR" sz="1200">
                          <a:solidFill>
                            <a:srgbClr val="666666"/>
                          </a:solidFill>
                        </a:rPr>
                        <a:t>D</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T</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r>
              <a:tr h="251450">
                <a:tc>
                  <a:txBody>
                    <a:bodyPr/>
                    <a:lstStyle/>
                    <a:p>
                      <a:pPr indent="0" lvl="0" marL="0" rtl="0" algn="ctr">
                        <a:lnSpc>
                          <a:spcPct val="115000"/>
                        </a:lnSpc>
                        <a:spcBef>
                          <a:spcPts val="0"/>
                        </a:spcBef>
                        <a:spcAft>
                          <a:spcPts val="0"/>
                        </a:spcAft>
                        <a:buNone/>
                      </a:pPr>
                      <a:r>
                        <a:rPr lang="pt-BR" sz="1200">
                          <a:solidFill>
                            <a:srgbClr val="B7B7B7"/>
                          </a:solidFill>
                        </a:rPr>
                        <a:t>29</a:t>
                      </a:r>
                      <a:endParaRPr sz="1200">
                        <a:solidFill>
                          <a:srgbClr val="B7B7B7"/>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rgbClr val="B7B7B7"/>
                          </a:solidFill>
                        </a:rPr>
                        <a:t>30</a:t>
                      </a:r>
                      <a:endParaRPr sz="1200">
                        <a:solidFill>
                          <a:srgbClr val="B7B7B7"/>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1</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2</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3</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4</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5</a:t>
                      </a:r>
                      <a:endParaRPr sz="1200">
                        <a:solidFill>
                          <a:schemeClr val="dk2"/>
                        </a:solidFill>
                      </a:endParaRPr>
                    </a:p>
                  </a:txBody>
                  <a:tcPr marT="19050" marB="19050" marR="28575" marL="28575" anchor="b">
                    <a:solidFill>
                      <a:srgbClr val="FFFFFF"/>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6</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8</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9</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11</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12</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13</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14</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15</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16</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18</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19</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20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21</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22</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23</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24</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25</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26</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27</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28</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29</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30</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31</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B7B7B7"/>
                          </a:solidFill>
                        </a:rPr>
                        <a:t>1</a:t>
                      </a:r>
                      <a:endParaRPr sz="1200">
                        <a:solidFill>
                          <a:srgbClr val="B7B7B7"/>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B7B7B7"/>
                          </a:solidFill>
                        </a:rPr>
                        <a:t>2</a:t>
                      </a:r>
                      <a:endParaRPr sz="1200">
                        <a:solidFill>
                          <a:srgbClr val="B7B7B7"/>
                        </a:solidFill>
                      </a:endParaRPr>
                    </a:p>
                  </a:txBody>
                  <a:tcPr marT="19050" marB="19050" marR="28575" marL="28575" anchor="b">
                    <a:solidFill>
                      <a:srgbClr val="C0D4E7"/>
                    </a:solidFill>
                  </a:tcPr>
                </a:tc>
              </a:tr>
            </a:tbl>
          </a:graphicData>
        </a:graphic>
      </p:graphicFrame>
      <p:graphicFrame>
        <p:nvGraphicFramePr>
          <p:cNvPr id="50" name="Google Shape;50;p5"/>
          <p:cNvGraphicFramePr/>
          <p:nvPr/>
        </p:nvGraphicFramePr>
        <p:xfrm>
          <a:off x="7963225" y="905025"/>
          <a:ext cx="3000000" cy="3000000"/>
        </p:xfrm>
        <a:graphic>
          <a:graphicData uri="http://schemas.openxmlformats.org/drawingml/2006/table">
            <a:tbl>
              <a:tblPr>
                <a:noFill/>
                <a:tableStyleId>{395EF7B1-A9ED-4BE0-AFAC-FBCDF6B8C414}</a:tableStyleId>
              </a:tblPr>
              <a:tblGrid>
                <a:gridCol w="952500"/>
                <a:gridCol w="952500"/>
                <a:gridCol w="952500"/>
              </a:tblGrid>
              <a:tr h="106850">
                <a:tc>
                  <a:txBody>
                    <a:bodyPr/>
                    <a:lstStyle/>
                    <a:p>
                      <a:pPr indent="0" lvl="0" marL="0" rtl="0" algn="ctr">
                        <a:lnSpc>
                          <a:spcPct val="115000"/>
                        </a:lnSpc>
                        <a:spcBef>
                          <a:spcPts val="0"/>
                        </a:spcBef>
                        <a:spcAft>
                          <a:spcPts val="0"/>
                        </a:spcAft>
                        <a:buNone/>
                      </a:pPr>
                      <a:r>
                        <a:rPr lang="pt-BR" sz="1000"/>
                        <a:t>Semana</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Início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Término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31/12/2023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16/06/2024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23/06/2024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30/06/2024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06/07/2024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13/07/2024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20/07/2024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03/08/2024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10/08/2024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17/08/2024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18/08/2024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25/08/2024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37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15/09/2024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29/09/2024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05/10/2024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12/10/2024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13/10/2024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19/10/2024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20/10/2024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27/10/2024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02/11/2024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09/11/2024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16/11/2024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17/11/2024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24/11/2024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30/11/2024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14/12/2024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15/12/2024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22/12/2024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51" name="Google Shape;51;p5"/>
          <p:cNvPicPr preferRelativeResize="0"/>
          <p:nvPr/>
        </p:nvPicPr>
        <p:blipFill>
          <a:blip r:embed="rId4">
            <a:alphaModFix/>
          </a:blip>
          <a:stretch>
            <a:fillRect/>
          </a:stretch>
        </p:blipFill>
        <p:spPr>
          <a:xfrm>
            <a:off x="5660725" y="8116625"/>
            <a:ext cx="1584625" cy="1584599"/>
          </a:xfrm>
          <a:prstGeom prst="rect">
            <a:avLst/>
          </a:prstGeom>
          <a:noFill/>
          <a:ln>
            <a:noFill/>
          </a:ln>
        </p:spPr>
      </p:pic>
      <p:sp>
        <p:nvSpPr>
          <p:cNvPr id="52" name="Google Shape;52;p5"/>
          <p:cNvSpPr txBox="1"/>
          <p:nvPr/>
        </p:nvSpPr>
        <p:spPr>
          <a:xfrm>
            <a:off x="5600713" y="9567563"/>
            <a:ext cx="170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900">
                <a:solidFill>
                  <a:srgbClr val="666666"/>
                </a:solidFill>
              </a:rPr>
              <a:t>Leia o QR code para acessar os clippings publicados</a:t>
            </a:r>
            <a:endParaRPr sz="900">
              <a:solidFill>
                <a:srgbClr val="666666"/>
              </a:solidFill>
            </a:endParaRPr>
          </a:p>
        </p:txBody>
      </p:sp>
      <p:pic>
        <p:nvPicPr>
          <p:cNvPr id="53" name="Google Shape;53;p5"/>
          <p:cNvPicPr preferRelativeResize="0"/>
          <p:nvPr/>
        </p:nvPicPr>
        <p:blipFill>
          <a:blip r:embed="rId5">
            <a:alphaModFix/>
          </a:blip>
          <a:stretch>
            <a:fillRect/>
          </a:stretch>
        </p:blipFill>
        <p:spPr>
          <a:xfrm>
            <a:off x="-7242925" y="8298125"/>
            <a:ext cx="326160" cy="543600"/>
          </a:xfrm>
          <a:prstGeom prst="rect">
            <a:avLst/>
          </a:prstGeom>
          <a:noFill/>
          <a:ln>
            <a:noFill/>
          </a:ln>
        </p:spPr>
      </p:pic>
      <p:pic>
        <p:nvPicPr>
          <p:cNvPr id="54" name="Google Shape;54;p5"/>
          <p:cNvPicPr preferRelativeResize="0"/>
          <p:nvPr/>
        </p:nvPicPr>
        <p:blipFill>
          <a:blip r:embed="rId6">
            <a:alphaModFix/>
          </a:blip>
          <a:stretch>
            <a:fillRect/>
          </a:stretch>
        </p:blipFill>
        <p:spPr>
          <a:xfrm>
            <a:off x="-7258575" y="7502350"/>
            <a:ext cx="327144" cy="543600"/>
          </a:xfrm>
          <a:prstGeom prst="rect">
            <a:avLst/>
          </a:prstGeom>
          <a:noFill/>
          <a:ln>
            <a:noFill/>
          </a:ln>
        </p:spPr>
      </p:pic>
      <p:sp>
        <p:nvSpPr>
          <p:cNvPr id="55" name="Google Shape;55;p5"/>
          <p:cNvSpPr txBox="1"/>
          <p:nvPr/>
        </p:nvSpPr>
        <p:spPr>
          <a:xfrm>
            <a:off x="-6816450" y="742011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Roxo - Dia 19</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doença inflamatória intestinal</a:t>
            </a:r>
            <a:endParaRPr sz="1100">
              <a:solidFill>
                <a:srgbClr val="666666"/>
              </a:solidFill>
            </a:endParaRPr>
          </a:p>
        </p:txBody>
      </p:sp>
      <p:sp>
        <p:nvSpPr>
          <p:cNvPr id="56" name="Google Shape;56;p5"/>
          <p:cNvSpPr txBox="1"/>
          <p:nvPr/>
        </p:nvSpPr>
        <p:spPr>
          <a:xfrm>
            <a:off x="-6816450" y="8131325"/>
            <a:ext cx="2596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Amarelo</a:t>
            </a:r>
            <a:endParaRPr b="1" sz="1200">
              <a:solidFill>
                <a:srgbClr val="666666"/>
              </a:solidFill>
            </a:endParaRPr>
          </a:p>
          <a:p>
            <a:pPr indent="0" lvl="0" marL="0" rtl="0" algn="l">
              <a:spcBef>
                <a:spcPts val="0"/>
              </a:spcBef>
              <a:spcAft>
                <a:spcPts val="0"/>
              </a:spcAft>
              <a:buNone/>
            </a:pPr>
            <a:r>
              <a:rPr lang="pt-BR" sz="1100">
                <a:solidFill>
                  <a:srgbClr val="666666"/>
                </a:solidFill>
              </a:rPr>
              <a:t>Movimento internacional, apartidário, de conscientização para redução de acidentes de trânsito</a:t>
            </a:r>
            <a:endParaRPr sz="1100">
              <a:solidFill>
                <a:srgbClr val="666666"/>
              </a:solidFill>
            </a:endParaRPr>
          </a:p>
        </p:txBody>
      </p:sp>
      <p:pic>
        <p:nvPicPr>
          <p:cNvPr id="57" name="Google Shape;57;p5"/>
          <p:cNvPicPr preferRelativeResize="0"/>
          <p:nvPr/>
        </p:nvPicPr>
        <p:blipFill>
          <a:blip r:embed="rId5">
            <a:alphaModFix/>
          </a:blip>
          <a:stretch>
            <a:fillRect/>
          </a:stretch>
        </p:blipFill>
        <p:spPr>
          <a:xfrm>
            <a:off x="-3690350" y="1162850"/>
            <a:ext cx="326160" cy="543600"/>
          </a:xfrm>
          <a:prstGeom prst="rect">
            <a:avLst/>
          </a:prstGeom>
          <a:noFill/>
          <a:ln>
            <a:noFill/>
          </a:ln>
        </p:spPr>
      </p:pic>
      <p:sp>
        <p:nvSpPr>
          <p:cNvPr id="58" name="Google Shape;58;p5"/>
          <p:cNvSpPr txBox="1"/>
          <p:nvPr/>
        </p:nvSpPr>
        <p:spPr>
          <a:xfrm>
            <a:off x="-3248725" y="1076486"/>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Julho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de luta contra as hepatites virais</a:t>
            </a:r>
            <a:endParaRPr sz="1100">
              <a:solidFill>
                <a:srgbClr val="666666"/>
              </a:solidFill>
            </a:endParaRPr>
          </a:p>
        </p:txBody>
      </p:sp>
      <p:pic>
        <p:nvPicPr>
          <p:cNvPr id="59" name="Google Shape;59;p5"/>
          <p:cNvPicPr preferRelativeResize="0"/>
          <p:nvPr/>
        </p:nvPicPr>
        <p:blipFill>
          <a:blip r:embed="rId7">
            <a:alphaModFix/>
          </a:blip>
          <a:stretch>
            <a:fillRect/>
          </a:stretch>
        </p:blipFill>
        <p:spPr>
          <a:xfrm>
            <a:off x="-3689690" y="2700901"/>
            <a:ext cx="324000" cy="540000"/>
          </a:xfrm>
          <a:prstGeom prst="rect">
            <a:avLst/>
          </a:prstGeom>
          <a:noFill/>
          <a:ln>
            <a:noFill/>
          </a:ln>
        </p:spPr>
      </p:pic>
      <p:pic>
        <p:nvPicPr>
          <p:cNvPr id="60" name="Google Shape;60;p5"/>
          <p:cNvPicPr preferRelativeResize="0"/>
          <p:nvPr/>
        </p:nvPicPr>
        <p:blipFill>
          <a:blip r:embed="rId8">
            <a:alphaModFix/>
          </a:blip>
          <a:stretch>
            <a:fillRect/>
          </a:stretch>
        </p:blipFill>
        <p:spPr>
          <a:xfrm>
            <a:off x="-3689115" y="2048593"/>
            <a:ext cx="324000" cy="540000"/>
          </a:xfrm>
          <a:prstGeom prst="rect">
            <a:avLst/>
          </a:prstGeom>
          <a:noFill/>
          <a:ln>
            <a:noFill/>
          </a:ln>
        </p:spPr>
      </p:pic>
      <p:sp>
        <p:nvSpPr>
          <p:cNvPr id="61" name="Google Shape;61;p5"/>
          <p:cNvSpPr txBox="1"/>
          <p:nvPr/>
        </p:nvSpPr>
        <p:spPr>
          <a:xfrm>
            <a:off x="-3258265" y="26152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Laranja - Dia 30</a:t>
            </a:r>
            <a:endParaRPr b="1" sz="1200">
              <a:solidFill>
                <a:srgbClr val="666666"/>
              </a:solidFill>
            </a:endParaRPr>
          </a:p>
          <a:p>
            <a:pPr indent="0" lvl="0" marL="0" rtl="0" algn="l">
              <a:spcBef>
                <a:spcPts val="0"/>
              </a:spcBef>
              <a:spcAft>
                <a:spcPts val="0"/>
              </a:spcAft>
              <a:buNone/>
            </a:pPr>
            <a:r>
              <a:rPr lang="pt-BR" sz="1100">
                <a:solidFill>
                  <a:srgbClr val="666666"/>
                </a:solidFill>
              </a:rPr>
              <a:t>Dia nacional de conscientização sobre esclerose múltipla</a:t>
            </a:r>
            <a:endParaRPr sz="1100">
              <a:solidFill>
                <a:srgbClr val="666666"/>
              </a:solidFill>
            </a:endParaRPr>
          </a:p>
        </p:txBody>
      </p:sp>
      <p:sp>
        <p:nvSpPr>
          <p:cNvPr id="62" name="Google Shape;62;p5"/>
          <p:cNvSpPr txBox="1"/>
          <p:nvPr/>
        </p:nvSpPr>
        <p:spPr>
          <a:xfrm>
            <a:off x="-3270515" y="2039143"/>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Dourado - Dia 1 a 7</a:t>
            </a:r>
            <a:endParaRPr b="1" sz="1200">
              <a:solidFill>
                <a:srgbClr val="666666"/>
              </a:solidFill>
            </a:endParaRPr>
          </a:p>
          <a:p>
            <a:pPr indent="0" lvl="0" marL="0" rtl="0" algn="l">
              <a:spcBef>
                <a:spcPts val="0"/>
              </a:spcBef>
              <a:spcAft>
                <a:spcPts val="0"/>
              </a:spcAft>
              <a:buNone/>
            </a:pPr>
            <a:r>
              <a:rPr lang="pt-BR" sz="1100">
                <a:solidFill>
                  <a:srgbClr val="666666"/>
                </a:solidFill>
              </a:rPr>
              <a:t>Semana mundial do aleitamento materno</a:t>
            </a:r>
            <a:endParaRPr sz="1100">
              <a:solidFill>
                <a:srgbClr val="666666"/>
              </a:solidFill>
            </a:endParaRPr>
          </a:p>
        </p:txBody>
      </p:sp>
      <p:pic>
        <p:nvPicPr>
          <p:cNvPr id="63" name="Google Shape;63;p5"/>
          <p:cNvPicPr preferRelativeResize="0"/>
          <p:nvPr/>
        </p:nvPicPr>
        <p:blipFill>
          <a:blip r:embed="rId9">
            <a:alphaModFix/>
          </a:blip>
          <a:stretch>
            <a:fillRect/>
          </a:stretch>
        </p:blipFill>
        <p:spPr>
          <a:xfrm>
            <a:off x="-3690340" y="3353890"/>
            <a:ext cx="324000" cy="540000"/>
          </a:xfrm>
          <a:prstGeom prst="rect">
            <a:avLst/>
          </a:prstGeom>
          <a:noFill/>
          <a:ln>
            <a:noFill/>
          </a:ln>
        </p:spPr>
      </p:pic>
      <p:sp>
        <p:nvSpPr>
          <p:cNvPr id="64" name="Google Shape;64;p5"/>
          <p:cNvSpPr txBox="1"/>
          <p:nvPr/>
        </p:nvSpPr>
        <p:spPr>
          <a:xfrm>
            <a:off x="-3244315" y="3260413"/>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Lilás</a:t>
            </a:r>
            <a:endParaRPr b="1" sz="1200">
              <a:solidFill>
                <a:srgbClr val="666666"/>
              </a:solidFill>
            </a:endParaRPr>
          </a:p>
          <a:p>
            <a:pPr indent="0" lvl="0" marL="0" rtl="0" algn="l">
              <a:spcBef>
                <a:spcPts val="0"/>
              </a:spcBef>
              <a:spcAft>
                <a:spcPts val="0"/>
              </a:spcAft>
              <a:buNone/>
            </a:pPr>
            <a:r>
              <a:rPr lang="pt-BR" sz="1100">
                <a:solidFill>
                  <a:srgbClr val="666666"/>
                </a:solidFill>
              </a:rPr>
              <a:t>Mês de enfrentamento da violência contra a mulher - 17 anos da Lei Maria da Penha</a:t>
            </a:r>
            <a:endParaRPr sz="1100">
              <a:solidFill>
                <a:srgbClr val="666666"/>
              </a:solidFill>
            </a:endParaRPr>
          </a:p>
        </p:txBody>
      </p:sp>
      <p:sp>
        <p:nvSpPr>
          <p:cNvPr id="65" name="Google Shape;65;p5"/>
          <p:cNvSpPr txBox="1"/>
          <p:nvPr/>
        </p:nvSpPr>
        <p:spPr>
          <a:xfrm>
            <a:off x="-3352887" y="759158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Novembro Azul</a:t>
            </a:r>
            <a:endParaRPr b="1" sz="1200">
              <a:solidFill>
                <a:srgbClr val="666666"/>
              </a:solidFill>
            </a:endParaRPr>
          </a:p>
          <a:p>
            <a:pPr indent="0" lvl="0" marL="0" rtl="0" algn="l">
              <a:spcBef>
                <a:spcPts val="0"/>
              </a:spcBef>
              <a:spcAft>
                <a:spcPts val="0"/>
              </a:spcAft>
              <a:buNone/>
            </a:pPr>
            <a:r>
              <a:rPr lang="pt-BR" sz="1100">
                <a:solidFill>
                  <a:srgbClr val="666666"/>
                </a:solidFill>
              </a:rPr>
              <a:t>Mês mundial de combate ao câncer</a:t>
            </a:r>
            <a:endParaRPr sz="1100">
              <a:solidFill>
                <a:srgbClr val="666666"/>
              </a:solidFill>
            </a:endParaRPr>
          </a:p>
          <a:p>
            <a:pPr indent="0" lvl="0" marL="0" rtl="0" algn="l">
              <a:spcBef>
                <a:spcPts val="0"/>
              </a:spcBef>
              <a:spcAft>
                <a:spcPts val="0"/>
              </a:spcAft>
              <a:buNone/>
            </a:pPr>
            <a:r>
              <a:rPr lang="pt-BR" sz="1100">
                <a:solidFill>
                  <a:srgbClr val="666666"/>
                </a:solidFill>
              </a:rPr>
              <a:t>de próstata</a:t>
            </a:r>
            <a:endParaRPr sz="1100">
              <a:solidFill>
                <a:srgbClr val="666666"/>
              </a:solidFill>
            </a:endParaRPr>
          </a:p>
        </p:txBody>
      </p:sp>
      <p:pic>
        <p:nvPicPr>
          <p:cNvPr id="66" name="Google Shape;66;p5"/>
          <p:cNvPicPr preferRelativeResize="0"/>
          <p:nvPr/>
        </p:nvPicPr>
        <p:blipFill>
          <a:blip r:embed="rId10">
            <a:alphaModFix/>
          </a:blip>
          <a:stretch>
            <a:fillRect/>
          </a:stretch>
        </p:blipFill>
        <p:spPr>
          <a:xfrm>
            <a:off x="-3683387" y="5477325"/>
            <a:ext cx="324000" cy="541038"/>
          </a:xfrm>
          <a:prstGeom prst="rect">
            <a:avLst/>
          </a:prstGeom>
          <a:noFill/>
          <a:ln>
            <a:noFill/>
          </a:ln>
        </p:spPr>
      </p:pic>
      <p:pic>
        <p:nvPicPr>
          <p:cNvPr id="67" name="Google Shape;67;p5"/>
          <p:cNvPicPr preferRelativeResize="0"/>
          <p:nvPr/>
        </p:nvPicPr>
        <p:blipFill>
          <a:blip r:embed="rId11">
            <a:alphaModFix/>
          </a:blip>
          <a:stretch>
            <a:fillRect/>
          </a:stretch>
        </p:blipFill>
        <p:spPr>
          <a:xfrm>
            <a:off x="-3690362" y="4824975"/>
            <a:ext cx="324000" cy="541038"/>
          </a:xfrm>
          <a:prstGeom prst="rect">
            <a:avLst/>
          </a:prstGeom>
          <a:noFill/>
          <a:ln>
            <a:noFill/>
          </a:ln>
        </p:spPr>
      </p:pic>
      <p:pic>
        <p:nvPicPr>
          <p:cNvPr id="68" name="Google Shape;68;p5"/>
          <p:cNvPicPr preferRelativeResize="0"/>
          <p:nvPr/>
        </p:nvPicPr>
        <p:blipFill>
          <a:blip r:embed="rId12">
            <a:alphaModFix/>
          </a:blip>
          <a:stretch>
            <a:fillRect/>
          </a:stretch>
        </p:blipFill>
        <p:spPr>
          <a:xfrm>
            <a:off x="-3682162" y="4172600"/>
            <a:ext cx="324000" cy="541080"/>
          </a:xfrm>
          <a:prstGeom prst="rect">
            <a:avLst/>
          </a:prstGeom>
          <a:noFill/>
          <a:ln>
            <a:noFill/>
          </a:ln>
        </p:spPr>
      </p:pic>
      <p:sp>
        <p:nvSpPr>
          <p:cNvPr id="69" name="Google Shape;69;p5"/>
          <p:cNvSpPr txBox="1"/>
          <p:nvPr/>
        </p:nvSpPr>
        <p:spPr>
          <a:xfrm>
            <a:off x="-3251312" y="482345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Verde - Dia 27</a:t>
            </a:r>
            <a:endParaRPr b="1" sz="1200">
              <a:solidFill>
                <a:srgbClr val="666666"/>
              </a:solidFill>
            </a:endParaRPr>
          </a:p>
          <a:p>
            <a:pPr indent="0" lvl="0" marL="0" rtl="0" algn="l">
              <a:spcBef>
                <a:spcPts val="0"/>
              </a:spcBef>
              <a:spcAft>
                <a:spcPts val="0"/>
              </a:spcAft>
              <a:buNone/>
            </a:pPr>
            <a:r>
              <a:rPr lang="pt-BR" sz="1100">
                <a:solidFill>
                  <a:srgbClr val="666666"/>
                </a:solidFill>
              </a:rPr>
              <a:t>Dia Nacional da Doação de Órgãos</a:t>
            </a:r>
            <a:endParaRPr sz="1100">
              <a:solidFill>
                <a:srgbClr val="666666"/>
              </a:solidFill>
            </a:endParaRPr>
          </a:p>
        </p:txBody>
      </p:sp>
      <p:sp>
        <p:nvSpPr>
          <p:cNvPr id="70" name="Google Shape;70;p5"/>
          <p:cNvSpPr txBox="1"/>
          <p:nvPr/>
        </p:nvSpPr>
        <p:spPr>
          <a:xfrm>
            <a:off x="-3263562" y="416256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da Prevenção ao Suicídio</a:t>
            </a:r>
            <a:endParaRPr sz="1100">
              <a:solidFill>
                <a:srgbClr val="666666"/>
              </a:solidFill>
            </a:endParaRPr>
          </a:p>
        </p:txBody>
      </p:sp>
      <p:sp>
        <p:nvSpPr>
          <p:cNvPr id="71" name="Google Shape;71;p5"/>
          <p:cNvSpPr txBox="1"/>
          <p:nvPr/>
        </p:nvSpPr>
        <p:spPr>
          <a:xfrm>
            <a:off x="-3237362" y="547804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Vermelho - Dia 29</a:t>
            </a:r>
            <a:endParaRPr b="1" sz="1200">
              <a:solidFill>
                <a:srgbClr val="666666"/>
              </a:solidFill>
            </a:endParaRPr>
          </a:p>
          <a:p>
            <a:pPr indent="0" lvl="0" marL="0" rtl="0" algn="l">
              <a:spcBef>
                <a:spcPts val="0"/>
              </a:spcBef>
              <a:spcAft>
                <a:spcPts val="0"/>
              </a:spcAft>
              <a:buNone/>
            </a:pPr>
            <a:r>
              <a:rPr lang="pt-BR" sz="1100">
                <a:solidFill>
                  <a:srgbClr val="666666"/>
                </a:solidFill>
              </a:rPr>
              <a:t>Dia Mundial do Coração</a:t>
            </a:r>
            <a:endParaRPr sz="1100">
              <a:solidFill>
                <a:srgbClr val="666666"/>
              </a:solidFill>
            </a:endParaRPr>
          </a:p>
        </p:txBody>
      </p:sp>
      <p:pic>
        <p:nvPicPr>
          <p:cNvPr id="72" name="Google Shape;72;p5"/>
          <p:cNvPicPr preferRelativeResize="0"/>
          <p:nvPr/>
        </p:nvPicPr>
        <p:blipFill>
          <a:blip r:embed="rId13">
            <a:alphaModFix/>
          </a:blip>
          <a:stretch>
            <a:fillRect/>
          </a:stretch>
        </p:blipFill>
        <p:spPr>
          <a:xfrm>
            <a:off x="-3683387" y="6573774"/>
            <a:ext cx="323145" cy="540000"/>
          </a:xfrm>
          <a:prstGeom prst="rect">
            <a:avLst/>
          </a:prstGeom>
          <a:noFill/>
          <a:ln>
            <a:noFill/>
          </a:ln>
        </p:spPr>
      </p:pic>
      <p:sp>
        <p:nvSpPr>
          <p:cNvPr id="73" name="Google Shape;73;p5"/>
          <p:cNvSpPr txBox="1"/>
          <p:nvPr/>
        </p:nvSpPr>
        <p:spPr>
          <a:xfrm>
            <a:off x="-3265212" y="6562887"/>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pic>
        <p:nvPicPr>
          <p:cNvPr id="74" name="Google Shape;74;p5"/>
          <p:cNvPicPr preferRelativeResize="0"/>
          <p:nvPr/>
        </p:nvPicPr>
        <p:blipFill>
          <a:blip r:embed="rId7">
            <a:alphaModFix/>
          </a:blip>
          <a:stretch>
            <a:fillRect/>
          </a:stretch>
        </p:blipFill>
        <p:spPr>
          <a:xfrm>
            <a:off x="-3587413" y="9496010"/>
            <a:ext cx="324000" cy="540000"/>
          </a:xfrm>
          <a:prstGeom prst="rect">
            <a:avLst/>
          </a:prstGeom>
          <a:noFill/>
          <a:ln>
            <a:noFill/>
          </a:ln>
        </p:spPr>
      </p:pic>
      <p:sp>
        <p:nvSpPr>
          <p:cNvPr id="75" name="Google Shape;75;p5"/>
          <p:cNvSpPr txBox="1"/>
          <p:nvPr/>
        </p:nvSpPr>
        <p:spPr>
          <a:xfrm>
            <a:off x="-3155988" y="9400560"/>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 prevenção do câncer de pele</a:t>
            </a:r>
            <a:endParaRPr sz="1100">
              <a:solidFill>
                <a:srgbClr val="666666"/>
              </a:solidFill>
            </a:endParaRPr>
          </a:p>
        </p:txBody>
      </p:sp>
      <p:pic>
        <p:nvPicPr>
          <p:cNvPr id="76" name="Google Shape;76;p5"/>
          <p:cNvPicPr preferRelativeResize="0"/>
          <p:nvPr/>
        </p:nvPicPr>
        <p:blipFill>
          <a:blip r:embed="rId10">
            <a:alphaModFix/>
          </a:blip>
          <a:stretch>
            <a:fillRect/>
          </a:stretch>
        </p:blipFill>
        <p:spPr>
          <a:xfrm>
            <a:off x="-3587423" y="8678655"/>
            <a:ext cx="324000" cy="541038"/>
          </a:xfrm>
          <a:prstGeom prst="rect">
            <a:avLst/>
          </a:prstGeom>
          <a:noFill/>
          <a:ln>
            <a:noFill/>
          </a:ln>
        </p:spPr>
      </p:pic>
      <p:sp>
        <p:nvSpPr>
          <p:cNvPr id="77" name="Google Shape;77;p5"/>
          <p:cNvSpPr txBox="1"/>
          <p:nvPr/>
        </p:nvSpPr>
        <p:spPr>
          <a:xfrm>
            <a:off x="-3141398" y="865977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Vermelho - Dia 01</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luta contra a AIDS</a:t>
            </a:r>
            <a:endParaRPr sz="1100">
              <a:solidFill>
                <a:srgbClr val="666666"/>
              </a:solidFill>
            </a:endParaRPr>
          </a:p>
        </p:txBody>
      </p:sp>
      <p:pic>
        <p:nvPicPr>
          <p:cNvPr id="78" name="Google Shape;78;p5"/>
          <p:cNvPicPr preferRelativeResize="0"/>
          <p:nvPr/>
        </p:nvPicPr>
        <p:blipFill>
          <a:blip r:embed="rId14">
            <a:alphaModFix/>
          </a:blip>
          <a:stretch>
            <a:fillRect/>
          </a:stretch>
        </p:blipFill>
        <p:spPr>
          <a:xfrm>
            <a:off x="-7347312" y="1256530"/>
            <a:ext cx="329400" cy="540000"/>
          </a:xfrm>
          <a:prstGeom prst="rect">
            <a:avLst/>
          </a:prstGeom>
          <a:noFill/>
          <a:ln>
            <a:noFill/>
          </a:ln>
        </p:spPr>
      </p:pic>
      <p:sp>
        <p:nvSpPr>
          <p:cNvPr id="79" name="Google Shape;79;p5"/>
          <p:cNvSpPr txBox="1"/>
          <p:nvPr/>
        </p:nvSpPr>
        <p:spPr>
          <a:xfrm>
            <a:off x="-6898573" y="11628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Janeiro Branco</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a:t>
            </a:r>
            <a:endParaRPr sz="1100">
              <a:solidFill>
                <a:srgbClr val="666666"/>
              </a:solidFill>
            </a:endParaRPr>
          </a:p>
          <a:p>
            <a:pPr indent="0" lvl="0" marL="0" rtl="0" algn="l">
              <a:spcBef>
                <a:spcPts val="0"/>
              </a:spcBef>
              <a:spcAft>
                <a:spcPts val="0"/>
              </a:spcAft>
              <a:buNone/>
            </a:pPr>
            <a:r>
              <a:rPr lang="pt-BR" sz="1100">
                <a:solidFill>
                  <a:srgbClr val="666666"/>
                </a:solidFill>
              </a:rPr>
              <a:t>saúde mental e emocional</a:t>
            </a:r>
            <a:endParaRPr sz="1100">
              <a:solidFill>
                <a:srgbClr val="666666"/>
              </a:solidFill>
            </a:endParaRPr>
          </a:p>
        </p:txBody>
      </p:sp>
      <p:pic>
        <p:nvPicPr>
          <p:cNvPr id="80" name="Google Shape;80;p5"/>
          <p:cNvPicPr preferRelativeResize="0"/>
          <p:nvPr/>
        </p:nvPicPr>
        <p:blipFill>
          <a:blip r:embed="rId15">
            <a:alphaModFix/>
          </a:blip>
          <a:stretch>
            <a:fillRect/>
          </a:stretch>
        </p:blipFill>
        <p:spPr>
          <a:xfrm>
            <a:off x="-7346825" y="2205900"/>
            <a:ext cx="324000" cy="540000"/>
          </a:xfrm>
          <a:prstGeom prst="rect">
            <a:avLst/>
          </a:prstGeom>
          <a:noFill/>
          <a:ln>
            <a:noFill/>
          </a:ln>
        </p:spPr>
      </p:pic>
      <p:sp>
        <p:nvSpPr>
          <p:cNvPr id="81" name="Google Shape;81;p5"/>
          <p:cNvSpPr txBox="1"/>
          <p:nvPr/>
        </p:nvSpPr>
        <p:spPr>
          <a:xfrm>
            <a:off x="-6921400" y="212189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 e combate à Leucemia</a:t>
            </a:r>
            <a:endParaRPr sz="1100">
              <a:solidFill>
                <a:srgbClr val="666666"/>
              </a:solidFill>
            </a:endParaRPr>
          </a:p>
        </p:txBody>
      </p:sp>
      <p:pic>
        <p:nvPicPr>
          <p:cNvPr id="82" name="Google Shape;82;p5"/>
          <p:cNvPicPr preferRelativeResize="0"/>
          <p:nvPr/>
        </p:nvPicPr>
        <p:blipFill>
          <a:blip r:embed="rId16">
            <a:alphaModFix/>
          </a:blip>
          <a:stretch>
            <a:fillRect/>
          </a:stretch>
        </p:blipFill>
        <p:spPr>
          <a:xfrm>
            <a:off x="-7347312" y="2917096"/>
            <a:ext cx="324977" cy="540000"/>
          </a:xfrm>
          <a:prstGeom prst="rect">
            <a:avLst/>
          </a:prstGeom>
          <a:noFill/>
          <a:ln>
            <a:noFill/>
          </a:ln>
        </p:spPr>
      </p:pic>
      <p:sp>
        <p:nvSpPr>
          <p:cNvPr id="83" name="Google Shape;83;p5"/>
          <p:cNvSpPr txBox="1"/>
          <p:nvPr/>
        </p:nvSpPr>
        <p:spPr>
          <a:xfrm>
            <a:off x="-6921400" y="2833102"/>
            <a:ext cx="2736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Roxo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sobre a doença do Lúpus, da Fibromialgia e do Mal de Alzheimer</a:t>
            </a:r>
            <a:endParaRPr sz="1100">
              <a:solidFill>
                <a:srgbClr val="666666"/>
              </a:solidFill>
            </a:endParaRPr>
          </a:p>
        </p:txBody>
      </p:sp>
      <p:pic>
        <p:nvPicPr>
          <p:cNvPr id="84" name="Google Shape;84;p5"/>
          <p:cNvPicPr preferRelativeResize="0"/>
          <p:nvPr/>
        </p:nvPicPr>
        <p:blipFill>
          <a:blip r:embed="rId17">
            <a:alphaModFix/>
          </a:blip>
          <a:stretch>
            <a:fillRect/>
          </a:stretch>
        </p:blipFill>
        <p:spPr>
          <a:xfrm>
            <a:off x="-7435512" y="4613855"/>
            <a:ext cx="324000" cy="542077"/>
          </a:xfrm>
          <a:prstGeom prst="rect">
            <a:avLst/>
          </a:prstGeom>
          <a:noFill/>
          <a:ln>
            <a:noFill/>
          </a:ln>
        </p:spPr>
      </p:pic>
      <p:pic>
        <p:nvPicPr>
          <p:cNvPr id="85" name="Google Shape;85;p5"/>
          <p:cNvPicPr preferRelativeResize="0"/>
          <p:nvPr/>
        </p:nvPicPr>
        <p:blipFill>
          <a:blip r:embed="rId18">
            <a:alphaModFix/>
          </a:blip>
          <a:stretch>
            <a:fillRect/>
          </a:stretch>
        </p:blipFill>
        <p:spPr>
          <a:xfrm>
            <a:off x="-7435512" y="3902655"/>
            <a:ext cx="324000" cy="542077"/>
          </a:xfrm>
          <a:prstGeom prst="rect">
            <a:avLst/>
          </a:prstGeom>
          <a:noFill/>
          <a:ln>
            <a:noFill/>
          </a:ln>
        </p:spPr>
      </p:pic>
      <p:sp>
        <p:nvSpPr>
          <p:cNvPr id="86" name="Google Shape;86;p5"/>
          <p:cNvSpPr txBox="1"/>
          <p:nvPr/>
        </p:nvSpPr>
        <p:spPr>
          <a:xfrm>
            <a:off x="-7010100" y="3819682"/>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Lilás</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prevenção do câncer do colo do útero</a:t>
            </a:r>
            <a:endParaRPr sz="1100">
              <a:solidFill>
                <a:srgbClr val="666666"/>
              </a:solidFill>
            </a:endParaRPr>
          </a:p>
        </p:txBody>
      </p:sp>
      <p:sp>
        <p:nvSpPr>
          <p:cNvPr id="87" name="Google Shape;87;p5"/>
          <p:cNvSpPr txBox="1"/>
          <p:nvPr/>
        </p:nvSpPr>
        <p:spPr>
          <a:xfrm>
            <a:off x="-7010100" y="453089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Azul-marinho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e prevenção do câncer colorretal</a:t>
            </a:r>
            <a:endParaRPr sz="1100">
              <a:solidFill>
                <a:srgbClr val="666666"/>
              </a:solidFill>
            </a:endParaRPr>
          </a:p>
        </p:txBody>
      </p:sp>
      <p:pic>
        <p:nvPicPr>
          <p:cNvPr id="88" name="Google Shape;88;p5"/>
          <p:cNvPicPr preferRelativeResize="0"/>
          <p:nvPr/>
        </p:nvPicPr>
        <p:blipFill>
          <a:blip r:embed="rId11">
            <a:alphaModFix/>
          </a:blip>
          <a:stretch>
            <a:fillRect/>
          </a:stretch>
        </p:blipFill>
        <p:spPr>
          <a:xfrm>
            <a:off x="-7485662" y="6414600"/>
            <a:ext cx="324000" cy="541038"/>
          </a:xfrm>
          <a:prstGeom prst="rect">
            <a:avLst/>
          </a:prstGeom>
          <a:noFill/>
          <a:ln>
            <a:noFill/>
          </a:ln>
        </p:spPr>
      </p:pic>
      <p:pic>
        <p:nvPicPr>
          <p:cNvPr id="89" name="Google Shape;89;p5"/>
          <p:cNvPicPr preferRelativeResize="0"/>
          <p:nvPr/>
        </p:nvPicPr>
        <p:blipFill>
          <a:blip r:embed="rId3">
            <a:alphaModFix/>
          </a:blip>
          <a:stretch>
            <a:fillRect/>
          </a:stretch>
        </p:blipFill>
        <p:spPr>
          <a:xfrm>
            <a:off x="-7486293" y="5703901"/>
            <a:ext cx="325263" cy="540000"/>
          </a:xfrm>
          <a:prstGeom prst="rect">
            <a:avLst/>
          </a:prstGeom>
          <a:noFill/>
          <a:ln>
            <a:noFill/>
          </a:ln>
        </p:spPr>
      </p:pic>
      <p:sp>
        <p:nvSpPr>
          <p:cNvPr id="90" name="Google Shape;90;p5"/>
          <p:cNvSpPr txBox="1"/>
          <p:nvPr/>
        </p:nvSpPr>
        <p:spPr>
          <a:xfrm>
            <a:off x="-7060250" y="5619907"/>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Azul - Dia 2</a:t>
            </a:r>
            <a:endParaRPr b="1" sz="1200">
              <a:solidFill>
                <a:srgbClr val="666666"/>
              </a:solidFill>
            </a:endParaRPr>
          </a:p>
          <a:p>
            <a:pPr indent="0" lvl="0" marL="0" rtl="0" algn="l">
              <a:spcBef>
                <a:spcPts val="0"/>
              </a:spcBef>
              <a:spcAft>
                <a:spcPts val="0"/>
              </a:spcAft>
              <a:buNone/>
            </a:pPr>
            <a:r>
              <a:rPr lang="pt-BR" sz="1100">
                <a:solidFill>
                  <a:srgbClr val="666666"/>
                </a:solidFill>
              </a:rPr>
              <a:t>Dia da Conscientização sobre o Autismo</a:t>
            </a:r>
            <a:endParaRPr sz="1100">
              <a:solidFill>
                <a:srgbClr val="666666"/>
              </a:solidFill>
            </a:endParaRPr>
          </a:p>
        </p:txBody>
      </p:sp>
      <p:sp>
        <p:nvSpPr>
          <p:cNvPr id="91" name="Google Shape;91;p5"/>
          <p:cNvSpPr txBox="1"/>
          <p:nvPr/>
        </p:nvSpPr>
        <p:spPr>
          <a:xfrm>
            <a:off x="-7060250" y="633112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Verde</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segurança e saúde no trabalho</a:t>
            </a:r>
            <a:endParaRPr sz="1100">
              <a:solidFill>
                <a:srgbClr val="666666"/>
              </a:solidFill>
            </a:endParaRPr>
          </a:p>
        </p:txBody>
      </p:sp>
      <p:pic>
        <p:nvPicPr>
          <p:cNvPr id="92" name="Google Shape;92;p5"/>
          <p:cNvPicPr preferRelativeResize="0"/>
          <p:nvPr/>
        </p:nvPicPr>
        <p:blipFill>
          <a:blip r:embed="rId3">
            <a:alphaModFix/>
          </a:blip>
          <a:stretch>
            <a:fillRect/>
          </a:stretch>
        </p:blipFill>
        <p:spPr>
          <a:xfrm>
            <a:off x="4118832" y="4735451"/>
            <a:ext cx="325263" cy="540000"/>
          </a:xfrm>
          <a:prstGeom prst="rect">
            <a:avLst/>
          </a:prstGeom>
          <a:noFill/>
          <a:ln>
            <a:noFill/>
          </a:ln>
        </p:spPr>
      </p:pic>
      <p:sp>
        <p:nvSpPr>
          <p:cNvPr id="93" name="Google Shape;93;p5"/>
          <p:cNvSpPr txBox="1"/>
          <p:nvPr/>
        </p:nvSpPr>
        <p:spPr>
          <a:xfrm>
            <a:off x="4538063" y="466608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Novembro Azul</a:t>
            </a:r>
            <a:endParaRPr b="1" sz="1200">
              <a:solidFill>
                <a:srgbClr val="666666"/>
              </a:solidFill>
            </a:endParaRPr>
          </a:p>
          <a:p>
            <a:pPr indent="0" lvl="0" marL="0" rtl="0" algn="l">
              <a:spcBef>
                <a:spcPts val="0"/>
              </a:spcBef>
              <a:spcAft>
                <a:spcPts val="0"/>
              </a:spcAft>
              <a:buNone/>
            </a:pPr>
            <a:r>
              <a:rPr lang="pt-BR" sz="1100">
                <a:solidFill>
                  <a:srgbClr val="666666"/>
                </a:solidFill>
              </a:rPr>
              <a:t>Mês mundial de combate ao câncer</a:t>
            </a:r>
            <a:endParaRPr sz="1100">
              <a:solidFill>
                <a:srgbClr val="666666"/>
              </a:solidFill>
            </a:endParaRPr>
          </a:p>
          <a:p>
            <a:pPr indent="0" lvl="0" marL="0" rtl="0" algn="l">
              <a:spcBef>
                <a:spcPts val="0"/>
              </a:spcBef>
              <a:spcAft>
                <a:spcPts val="0"/>
              </a:spcAft>
              <a:buNone/>
            </a:pPr>
            <a:r>
              <a:rPr lang="pt-BR" sz="1100">
                <a:solidFill>
                  <a:srgbClr val="666666"/>
                </a:solidFill>
              </a:rPr>
              <a:t>de próstata</a:t>
            </a:r>
            <a:endParaRPr sz="11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99" name="Google Shape;99;p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00" name="Google Shape;100;p6"/>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a:t>
            </a:r>
            <a:r>
              <a:rPr b="1" lang="pt-BR">
                <a:solidFill>
                  <a:schemeClr val="lt1"/>
                </a:solidFill>
              </a:rPr>
              <a:t>INTERNACIONAIS</a:t>
            </a:r>
            <a:endParaRPr b="1">
              <a:solidFill>
                <a:schemeClr val="lt1"/>
              </a:solidFill>
            </a:endParaRPr>
          </a:p>
        </p:txBody>
      </p:sp>
      <p:sp>
        <p:nvSpPr>
          <p:cNvPr id="101" name="Google Shape;101;p6"/>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102" name="Google Shape;102;p6"/>
          <p:cNvSpPr txBox="1"/>
          <p:nvPr/>
        </p:nvSpPr>
        <p:spPr>
          <a:xfrm>
            <a:off x="363450" y="1924275"/>
            <a:ext cx="6677700" cy="1262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0"/>
              </a:spcAft>
              <a:buClr>
                <a:schemeClr val="dk1"/>
              </a:buClr>
              <a:buSzPts val="1100"/>
              <a:buFont typeface="Arial"/>
              <a:buNone/>
            </a:pPr>
            <a:r>
              <a:rPr lang="pt-BR" sz="1200">
                <a:solidFill>
                  <a:srgbClr val="666666"/>
                </a:solidFill>
              </a:rPr>
              <a:t>Quase 3 milhões de ovos foram recolhidos pelas autoridades de saúde desde este fim de semana, e até quinta-feira, em toda a França. Estes ovos são comercializados sob as marcas Douce France, Ovalis, Poitou Œufs e Tout Frais tout Français.E são distribuídos em quase todas as grandes marcas: Carrefour, Coopérative U, Auchan, Intermarché, Leclerc, Maximo.</a:t>
            </a:r>
            <a:endParaRPr sz="1200">
              <a:solidFill>
                <a:srgbClr val="666666"/>
              </a:solidFill>
            </a:endParaRPr>
          </a:p>
          <a:p>
            <a:pPr indent="0" lvl="0" marL="0" rtl="0" algn="just">
              <a:spcBef>
                <a:spcPts val="1200"/>
              </a:spcBef>
              <a:spcAft>
                <a:spcPts val="0"/>
              </a:spcAft>
              <a:buClr>
                <a:schemeClr val="dk1"/>
              </a:buClr>
              <a:buSzPts val="1100"/>
              <a:buFont typeface="Arial"/>
              <a:buNone/>
            </a:pPr>
            <a:r>
              <a:t/>
            </a:r>
            <a:endParaRPr sz="1200">
              <a:solidFill>
                <a:srgbClr val="666666"/>
              </a:solidFill>
            </a:endParaRPr>
          </a:p>
        </p:txBody>
      </p:sp>
      <p:sp>
        <p:nvSpPr>
          <p:cNvPr id="103" name="Google Shape;103;p6"/>
          <p:cNvSpPr txBox="1"/>
          <p:nvPr/>
        </p:nvSpPr>
        <p:spPr>
          <a:xfrm>
            <a:off x="341675" y="1336525"/>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Três milhões de ovos recolhidos por possível contaminação por salmonela</a:t>
            </a:r>
            <a:endParaRPr b="1" sz="1200">
              <a:solidFill>
                <a:srgbClr val="004FAB"/>
              </a:solidFill>
            </a:endParaRPr>
          </a:p>
        </p:txBody>
      </p:sp>
      <p:sp>
        <p:nvSpPr>
          <p:cNvPr id="104" name="Google Shape;104;p6"/>
          <p:cNvSpPr txBox="1"/>
          <p:nvPr/>
        </p:nvSpPr>
        <p:spPr>
          <a:xfrm>
            <a:off x="385775" y="3063475"/>
            <a:ext cx="67449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28/10/2024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05" name="Google Shape;105;p6"/>
          <p:cNvSpPr txBox="1"/>
          <p:nvPr/>
        </p:nvSpPr>
        <p:spPr>
          <a:xfrm>
            <a:off x="3936575" y="3063467"/>
            <a:ext cx="323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uFill>
                  <a:noFill/>
                </a:uFill>
                <a:hlinkClick r:id="rId3">
                  <a:extLst>
                    <a:ext uri="{A12FA001-AC4F-418D-AE19-62706E023703}">
                      <ahyp:hlinkClr val="tx"/>
                    </a:ext>
                  </a:extLst>
                </a:hlinkClick>
              </a:rPr>
              <a:t>Fonte:</a:t>
            </a:r>
            <a:r>
              <a:rPr lang="pt-BR"/>
              <a:t>: </a:t>
            </a:r>
            <a:r>
              <a:rPr b="1" lang="pt-BR" sz="1200" u="sng">
                <a:solidFill>
                  <a:schemeClr val="hlink"/>
                </a:solidFill>
                <a:hlinkClick r:id="rId4"/>
              </a:rPr>
              <a:t>RMC.BFMTV</a:t>
            </a:r>
            <a:endParaRPr sz="1200" u="sng">
              <a:solidFill>
                <a:srgbClr val="004F9F"/>
              </a:solidFill>
            </a:endParaRPr>
          </a:p>
        </p:txBody>
      </p:sp>
      <p:cxnSp>
        <p:nvCxnSpPr>
          <p:cNvPr id="106" name="Google Shape;106;p6"/>
          <p:cNvCxnSpPr/>
          <p:nvPr/>
        </p:nvCxnSpPr>
        <p:spPr>
          <a:xfrm>
            <a:off x="359550" y="4148498"/>
            <a:ext cx="6840900" cy="0"/>
          </a:xfrm>
          <a:prstGeom prst="straightConnector1">
            <a:avLst/>
          </a:prstGeom>
          <a:noFill/>
          <a:ln cap="flat" cmpd="sng" w="38100">
            <a:solidFill>
              <a:srgbClr val="004F9F"/>
            </a:solidFill>
            <a:prstDash val="solid"/>
            <a:round/>
            <a:headEnd len="med" w="med" type="none"/>
            <a:tailEnd len="med" w="med" type="none"/>
          </a:ln>
        </p:spPr>
      </p:cxnSp>
      <p:sp>
        <p:nvSpPr>
          <p:cNvPr id="107" name="Google Shape;107;p6"/>
          <p:cNvSpPr txBox="1"/>
          <p:nvPr/>
        </p:nvSpPr>
        <p:spPr>
          <a:xfrm>
            <a:off x="359200" y="4150238"/>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Alerta vírus de inverno altamente contagioso 'se espalha’ pelo Reino Unido</a:t>
            </a:r>
            <a:endParaRPr b="1" sz="1200">
              <a:solidFill>
                <a:srgbClr val="004FAB"/>
              </a:solidFill>
            </a:endParaRPr>
          </a:p>
        </p:txBody>
      </p:sp>
      <p:sp>
        <p:nvSpPr>
          <p:cNvPr id="108" name="Google Shape;108;p6"/>
          <p:cNvSpPr txBox="1"/>
          <p:nvPr/>
        </p:nvSpPr>
        <p:spPr>
          <a:xfrm>
            <a:off x="363450" y="6006225"/>
            <a:ext cx="68331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29/10/2024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09" name="Google Shape;109;p6"/>
          <p:cNvSpPr txBox="1"/>
          <p:nvPr/>
        </p:nvSpPr>
        <p:spPr>
          <a:xfrm>
            <a:off x="3924850" y="5968992"/>
            <a:ext cx="3238200" cy="400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uFill>
                  <a:noFill/>
                </a:uFill>
                <a:hlinkClick r:id="rId5">
                  <a:extLst>
                    <a:ext uri="{A12FA001-AC4F-418D-AE19-62706E023703}">
                      <ahyp:hlinkClr val="tx"/>
                    </a:ext>
                  </a:extLst>
                </a:hlinkClick>
              </a:rPr>
              <a:t>Fonte:</a:t>
            </a:r>
            <a:r>
              <a:rPr lang="pt-BR"/>
              <a:t> </a:t>
            </a:r>
            <a:r>
              <a:rPr b="1" lang="pt-BR" sz="1200" u="sng">
                <a:solidFill>
                  <a:schemeClr val="hlink"/>
                </a:solidFill>
                <a:hlinkClick r:id="rId6"/>
              </a:rPr>
              <a:t>Surrey Live</a:t>
            </a:r>
            <a:endParaRPr sz="1200" u="sng">
              <a:solidFill>
                <a:srgbClr val="004F9F"/>
              </a:solidFill>
            </a:endParaRPr>
          </a:p>
        </p:txBody>
      </p:sp>
      <p:sp>
        <p:nvSpPr>
          <p:cNvPr id="110" name="Google Shape;110;p6"/>
          <p:cNvSpPr txBox="1"/>
          <p:nvPr/>
        </p:nvSpPr>
        <p:spPr>
          <a:xfrm>
            <a:off x="376750" y="4603400"/>
            <a:ext cx="6874200" cy="1293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As famílias em todo o Reino Unido estão sendo avisadas, pois os casos de doenças de inverno estão aparecendo mais cedo e em números maiores do que o normal. O norovírus altamente contagioso tem alguns sintomas bem sombrios e atualmente é dito que está "varrendo" o país. Normalmente mais comum durante os meses frios de inverno, e portanto conhecido como o "vírus do vômito de inverno", o vírus está fazendo uma aparição precoce, apesar da temporada de outono esta sendo bastante amena até agora.</a:t>
            </a:r>
            <a:endParaRPr sz="1200">
              <a:solidFill>
                <a:srgbClr val="666666"/>
              </a:solidFill>
            </a:endParaRPr>
          </a:p>
        </p:txBody>
      </p:sp>
      <p:sp>
        <p:nvSpPr>
          <p:cNvPr id="111" name="Google Shape;111;p6"/>
          <p:cNvSpPr txBox="1"/>
          <p:nvPr/>
        </p:nvSpPr>
        <p:spPr>
          <a:xfrm>
            <a:off x="376750" y="34358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Vigilância Epidemiológica/Coordenadoria de Vigilância Sanitária</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12" name="Google Shape;112;p6"/>
          <p:cNvSpPr txBox="1"/>
          <p:nvPr/>
        </p:nvSpPr>
        <p:spPr>
          <a:xfrm>
            <a:off x="376750" y="6337150"/>
            <a:ext cx="6798000" cy="502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a:t>
            </a:r>
            <a:r>
              <a:rPr b="1" lang="pt-BR" sz="1100">
                <a:solidFill>
                  <a:srgbClr val="666666"/>
                </a:solidFill>
              </a:rPr>
              <a:t> </a:t>
            </a:r>
            <a:r>
              <a:rPr lang="pt-BR" sz="1100">
                <a:solidFill>
                  <a:srgbClr val="666666"/>
                </a:solidFill>
              </a:rPr>
              <a:t>Encaminhado alerta de rumor para Gerência de Doenças de Transmissão Hídrica e Alimentar</a:t>
            </a:r>
            <a:endParaRPr sz="1200">
              <a:solidFill>
                <a:schemeClr val="dk2"/>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cxnSp>
        <p:nvCxnSpPr>
          <p:cNvPr id="113" name="Google Shape;113;p6"/>
          <p:cNvCxnSpPr/>
          <p:nvPr/>
        </p:nvCxnSpPr>
        <p:spPr>
          <a:xfrm>
            <a:off x="359550" y="6891698"/>
            <a:ext cx="6840900" cy="0"/>
          </a:xfrm>
          <a:prstGeom prst="straightConnector1">
            <a:avLst/>
          </a:prstGeom>
          <a:noFill/>
          <a:ln cap="flat" cmpd="sng" w="38100">
            <a:solidFill>
              <a:srgbClr val="004F9F"/>
            </a:solidFill>
            <a:prstDash val="solid"/>
            <a:round/>
            <a:headEnd len="med" w="med" type="none"/>
            <a:tailEnd len="med" w="med" type="none"/>
          </a:ln>
        </p:spPr>
      </p:cxnSp>
      <p:sp>
        <p:nvSpPr>
          <p:cNvPr id="114" name="Google Shape;114;p6"/>
          <p:cNvSpPr txBox="1"/>
          <p:nvPr/>
        </p:nvSpPr>
        <p:spPr>
          <a:xfrm>
            <a:off x="367975" y="6918650"/>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Alerta para animais contaminados</a:t>
            </a:r>
            <a:endParaRPr b="1" sz="1200">
              <a:solidFill>
                <a:srgbClr val="004FAB"/>
              </a:solidFill>
            </a:endParaRPr>
          </a:p>
        </p:txBody>
      </p:sp>
      <p:sp>
        <p:nvSpPr>
          <p:cNvPr id="115" name="Google Shape;115;p6"/>
          <p:cNvSpPr txBox="1"/>
          <p:nvPr/>
        </p:nvSpPr>
        <p:spPr>
          <a:xfrm>
            <a:off x="372225" y="8850838"/>
            <a:ext cx="68331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29/10/2024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16" name="Google Shape;116;p6"/>
          <p:cNvSpPr txBox="1"/>
          <p:nvPr/>
        </p:nvSpPr>
        <p:spPr>
          <a:xfrm>
            <a:off x="3933625" y="8813604"/>
            <a:ext cx="3238200" cy="400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uFill>
                  <a:noFill/>
                </a:uFill>
                <a:hlinkClick r:id="rId7">
                  <a:extLst>
                    <a:ext uri="{A12FA001-AC4F-418D-AE19-62706E023703}">
                      <ahyp:hlinkClr val="tx"/>
                    </a:ext>
                  </a:extLst>
                </a:hlinkClick>
              </a:rPr>
              <a:t>Fonte:</a:t>
            </a:r>
            <a:r>
              <a:rPr lang="pt-BR"/>
              <a:t> </a:t>
            </a:r>
            <a:r>
              <a:rPr b="1" lang="pt-BR" sz="1200" u="sng">
                <a:solidFill>
                  <a:schemeClr val="hlink"/>
                </a:solidFill>
                <a:hlinkClick r:id="rId8"/>
              </a:rPr>
              <a:t>Diário Media Group</a:t>
            </a:r>
            <a:endParaRPr sz="1200" u="sng">
              <a:solidFill>
                <a:srgbClr val="004F9F"/>
              </a:solidFill>
            </a:endParaRPr>
          </a:p>
        </p:txBody>
      </p:sp>
      <p:sp>
        <p:nvSpPr>
          <p:cNvPr id="117" name="Google Shape;117;p6"/>
          <p:cNvSpPr txBox="1"/>
          <p:nvPr/>
        </p:nvSpPr>
        <p:spPr>
          <a:xfrm>
            <a:off x="2250000" y="7371825"/>
            <a:ext cx="5009700" cy="1293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A preocupação dos açougueiros de Chiapas é agravada, pois nos últimos dias denunciaram a entrada de carne do país centro-americano que desrespeita as inspeções fitossanitárias e entra no México como contrabando, por isso apelaram ao governo federal para que implemente medidas de precaução diante desta doença em animais chegada ao país.</a:t>
            </a:r>
            <a:endParaRPr sz="1200">
              <a:solidFill>
                <a:srgbClr val="666666"/>
              </a:solidFill>
            </a:endParaRPr>
          </a:p>
        </p:txBody>
      </p:sp>
      <p:sp>
        <p:nvSpPr>
          <p:cNvPr id="118" name="Google Shape;118;p6"/>
          <p:cNvSpPr txBox="1"/>
          <p:nvPr/>
        </p:nvSpPr>
        <p:spPr>
          <a:xfrm>
            <a:off x="385525" y="9181763"/>
            <a:ext cx="6798000" cy="502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Vigilância Sanitária/ Coordenadoria de Saúde Única/ Gerência  de Doenças de Transmissão Hídrica e Alimentar</a:t>
            </a:r>
            <a:endParaRPr sz="1200">
              <a:solidFill>
                <a:schemeClr val="dk2"/>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19" name="Google Shape;119;p6"/>
          <p:cNvPicPr preferRelativeResize="0"/>
          <p:nvPr/>
        </p:nvPicPr>
        <p:blipFill>
          <a:blip r:embed="rId9">
            <a:alphaModFix/>
          </a:blip>
          <a:stretch>
            <a:fillRect/>
          </a:stretch>
        </p:blipFill>
        <p:spPr>
          <a:xfrm>
            <a:off x="376749" y="7290962"/>
            <a:ext cx="1873250" cy="14074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idx="12" type="sldNum"/>
          </p:nvPr>
        </p:nvSpPr>
        <p:spPr>
          <a:xfrm>
            <a:off x="6805382" y="100680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25" name="Google Shape;125;p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26" name="Google Shape;126;p7"/>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NACIONAIS</a:t>
            </a:r>
            <a:endParaRPr b="1">
              <a:solidFill>
                <a:schemeClr val="lt1"/>
              </a:solidFill>
            </a:endParaRPr>
          </a:p>
        </p:txBody>
      </p:sp>
      <p:sp>
        <p:nvSpPr>
          <p:cNvPr id="127" name="Google Shape;127;p7"/>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sp>
        <p:nvSpPr>
          <p:cNvPr id="128" name="Google Shape;128;p7"/>
          <p:cNvSpPr txBox="1"/>
          <p:nvPr/>
        </p:nvSpPr>
        <p:spPr>
          <a:xfrm>
            <a:off x="365125" y="1423059"/>
            <a:ext cx="69732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6"/>
                </a:solidFill>
              </a:rPr>
              <a:t>Gripe H1N1 causa mortes em Goiânia e Aparecida. Anápolis em alerta</a:t>
            </a:r>
            <a:endParaRPr b="1" sz="1200">
              <a:solidFill>
                <a:srgbClr val="004FA6"/>
              </a:solidFill>
            </a:endParaRPr>
          </a:p>
        </p:txBody>
      </p:sp>
      <p:sp>
        <p:nvSpPr>
          <p:cNvPr id="129" name="Google Shape;129;p7"/>
          <p:cNvSpPr txBox="1"/>
          <p:nvPr/>
        </p:nvSpPr>
        <p:spPr>
          <a:xfrm>
            <a:off x="2260175" y="2038825"/>
            <a:ext cx="49425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Quatro cidades em Goiás estão enfrentando um surto de gripe H1N1 que já resultou em duas mortes confirmadas. As cidades de Goiânia, Aparecida de Goiânia, Anápolis e Rio Verde estão em estado de alerta, e as autoridades de saúde estão tomando medidas para conter o avanço do vírus e proteger a população.</a:t>
            </a:r>
            <a:endParaRPr sz="1200">
              <a:solidFill>
                <a:srgbClr val="666666"/>
              </a:solidFill>
            </a:endParaRPr>
          </a:p>
        </p:txBody>
      </p:sp>
      <p:sp>
        <p:nvSpPr>
          <p:cNvPr id="130" name="Google Shape;130;p7"/>
          <p:cNvSpPr txBox="1"/>
          <p:nvPr/>
        </p:nvSpPr>
        <p:spPr>
          <a:xfrm>
            <a:off x="2250000" y="4750275"/>
            <a:ext cx="4942500" cy="1108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A Secretaria de Saúde do Espírito Santo (Sesa) investiga, desde setembro deste ano, uma morte por suspeita de Febre do Oropouche, doença transmitida pelo mosquito maruim. De acordo com o último boletim da doença, publicado no dia 17 de outubro, o estado já tem confirmados 507 Febre Oropouche. </a:t>
            </a:r>
            <a:endParaRPr sz="1200">
              <a:solidFill>
                <a:srgbClr val="666666"/>
              </a:solidFill>
            </a:endParaRPr>
          </a:p>
        </p:txBody>
      </p:sp>
      <p:sp>
        <p:nvSpPr>
          <p:cNvPr id="131" name="Google Shape;131;p7"/>
          <p:cNvSpPr txBox="1"/>
          <p:nvPr/>
        </p:nvSpPr>
        <p:spPr>
          <a:xfrm>
            <a:off x="365125" y="4159625"/>
            <a:ext cx="68400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Espírito Santo investiga morte por suspeita de Febre Oropouche </a:t>
            </a:r>
            <a:endParaRPr b="1" sz="1200">
              <a:solidFill>
                <a:srgbClr val="004FA6"/>
              </a:solidFill>
            </a:endParaRPr>
          </a:p>
        </p:txBody>
      </p:sp>
      <p:cxnSp>
        <p:nvCxnSpPr>
          <p:cNvPr id="132" name="Google Shape;132;p7"/>
          <p:cNvCxnSpPr/>
          <p:nvPr/>
        </p:nvCxnSpPr>
        <p:spPr>
          <a:xfrm>
            <a:off x="360000" y="4154586"/>
            <a:ext cx="6840900" cy="0"/>
          </a:xfrm>
          <a:prstGeom prst="straightConnector1">
            <a:avLst/>
          </a:prstGeom>
          <a:noFill/>
          <a:ln cap="flat" cmpd="sng" w="38100">
            <a:solidFill>
              <a:srgbClr val="004F9F"/>
            </a:solidFill>
            <a:prstDash val="solid"/>
            <a:round/>
            <a:headEnd len="med" w="med" type="none"/>
            <a:tailEnd len="med" w="med" type="none"/>
          </a:ln>
        </p:spPr>
      </p:cxnSp>
      <p:sp>
        <p:nvSpPr>
          <p:cNvPr id="133" name="Google Shape;133;p7"/>
          <p:cNvSpPr txBox="1"/>
          <p:nvPr/>
        </p:nvSpPr>
        <p:spPr>
          <a:xfrm>
            <a:off x="370275" y="3395125"/>
            <a:ext cx="2242500" cy="47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29/10/2024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34" name="Google Shape;134;p7"/>
          <p:cNvSpPr txBox="1"/>
          <p:nvPr/>
        </p:nvSpPr>
        <p:spPr>
          <a:xfrm>
            <a:off x="3990575" y="3397400"/>
            <a:ext cx="3201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Portal Contexto</a:t>
            </a:r>
            <a:endParaRPr sz="1200">
              <a:solidFill>
                <a:srgbClr val="004F9F"/>
              </a:solidFill>
            </a:endParaRPr>
          </a:p>
        </p:txBody>
      </p:sp>
      <p:sp>
        <p:nvSpPr>
          <p:cNvPr id="135" name="Google Shape;135;p7"/>
          <p:cNvSpPr txBox="1"/>
          <p:nvPr/>
        </p:nvSpPr>
        <p:spPr>
          <a:xfrm>
            <a:off x="345750" y="5993825"/>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28/10/2024</a:t>
            </a:r>
            <a:endParaRPr sz="800">
              <a:solidFill>
                <a:srgbClr val="666666"/>
              </a:solidFill>
            </a:endParaRPr>
          </a:p>
        </p:txBody>
      </p:sp>
      <p:sp>
        <p:nvSpPr>
          <p:cNvPr id="136" name="Google Shape;136;p7"/>
          <p:cNvSpPr txBox="1"/>
          <p:nvPr/>
        </p:nvSpPr>
        <p:spPr>
          <a:xfrm>
            <a:off x="3990575" y="6019950"/>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Em Dia ES</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37" name="Google Shape;137;p7"/>
          <p:cNvSpPr txBox="1"/>
          <p:nvPr/>
        </p:nvSpPr>
        <p:spPr>
          <a:xfrm>
            <a:off x="2248625" y="7549325"/>
            <a:ext cx="4942500" cy="1108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Em nota encaminhada à imprensa nesta sexta-feira, 1º de novembro, a Secretaria de Estado da Saúde (SES-TO) informa que o Instituto Pasteur/São Paulo confirmou um caso de raiva humana no Tocantins. Infectado pela variante AgV 3, transmitida por morcegos, o paciente em questão é um homem de 50 anos residente em Alvorada. </a:t>
            </a:r>
            <a:endParaRPr sz="1200">
              <a:solidFill>
                <a:srgbClr val="666666"/>
              </a:solidFill>
            </a:endParaRPr>
          </a:p>
        </p:txBody>
      </p:sp>
      <p:sp>
        <p:nvSpPr>
          <p:cNvPr id="138" name="Google Shape;138;p7"/>
          <p:cNvSpPr txBox="1"/>
          <p:nvPr/>
        </p:nvSpPr>
        <p:spPr>
          <a:xfrm>
            <a:off x="362988" y="6892888"/>
            <a:ext cx="68400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Estado confirma caso de raiva humana em Alvorada; paciente está internado em Gurupi</a:t>
            </a:r>
            <a:endParaRPr b="1" sz="1200">
              <a:solidFill>
                <a:srgbClr val="004FA6"/>
              </a:solidFill>
            </a:endParaRPr>
          </a:p>
        </p:txBody>
      </p:sp>
      <p:cxnSp>
        <p:nvCxnSpPr>
          <p:cNvPr id="139" name="Google Shape;139;p7"/>
          <p:cNvCxnSpPr/>
          <p:nvPr/>
        </p:nvCxnSpPr>
        <p:spPr>
          <a:xfrm>
            <a:off x="357863" y="6811648"/>
            <a:ext cx="6840900" cy="0"/>
          </a:xfrm>
          <a:prstGeom prst="straightConnector1">
            <a:avLst/>
          </a:prstGeom>
          <a:noFill/>
          <a:ln cap="flat" cmpd="sng" w="38100">
            <a:solidFill>
              <a:srgbClr val="004F9F"/>
            </a:solidFill>
            <a:prstDash val="solid"/>
            <a:round/>
            <a:headEnd len="med" w="med" type="none"/>
            <a:tailEnd len="med" w="med" type="none"/>
          </a:ln>
        </p:spPr>
      </p:cxnSp>
      <p:sp>
        <p:nvSpPr>
          <p:cNvPr id="140" name="Google Shape;140;p7"/>
          <p:cNvSpPr txBox="1"/>
          <p:nvPr/>
        </p:nvSpPr>
        <p:spPr>
          <a:xfrm>
            <a:off x="343613" y="8838663"/>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01/11/2024</a:t>
            </a:r>
            <a:endParaRPr sz="800">
              <a:solidFill>
                <a:srgbClr val="666666"/>
              </a:solidFill>
            </a:endParaRPr>
          </a:p>
        </p:txBody>
      </p:sp>
      <p:sp>
        <p:nvSpPr>
          <p:cNvPr id="141" name="Google Shape;141;p7"/>
          <p:cNvSpPr txBox="1"/>
          <p:nvPr/>
        </p:nvSpPr>
        <p:spPr>
          <a:xfrm>
            <a:off x="3988438" y="8829413"/>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5"/>
              </a:rPr>
              <a:t>T1 Notícias </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42" name="Google Shape;142;p7"/>
          <p:cNvSpPr txBox="1"/>
          <p:nvPr/>
        </p:nvSpPr>
        <p:spPr>
          <a:xfrm>
            <a:off x="376750" y="37406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Influenza e Doenças Respiratórias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43" name="Google Shape;143;p7"/>
          <p:cNvSpPr txBox="1"/>
          <p:nvPr/>
        </p:nvSpPr>
        <p:spPr>
          <a:xfrm>
            <a:off x="376750" y="62552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Controle de Vetores/ Gerência de Doenças Endêmicas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44" name="Google Shape;144;p7"/>
          <p:cNvSpPr txBox="1"/>
          <p:nvPr/>
        </p:nvSpPr>
        <p:spPr>
          <a:xfrm>
            <a:off x="376750" y="92270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Zoonoses / Coordenadoria de Saúde Única</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45" name="Google Shape;145;p7"/>
          <p:cNvPicPr preferRelativeResize="0"/>
          <p:nvPr/>
        </p:nvPicPr>
        <p:blipFill>
          <a:blip r:embed="rId6">
            <a:alphaModFix/>
          </a:blip>
          <a:stretch>
            <a:fillRect/>
          </a:stretch>
        </p:blipFill>
        <p:spPr>
          <a:xfrm>
            <a:off x="376750" y="1954500"/>
            <a:ext cx="1871875" cy="1337068"/>
          </a:xfrm>
          <a:prstGeom prst="rect">
            <a:avLst/>
          </a:prstGeom>
          <a:noFill/>
          <a:ln>
            <a:noFill/>
          </a:ln>
        </p:spPr>
      </p:pic>
      <p:pic>
        <p:nvPicPr>
          <p:cNvPr id="146" name="Google Shape;146;p7"/>
          <p:cNvPicPr preferRelativeResize="0"/>
          <p:nvPr/>
        </p:nvPicPr>
        <p:blipFill>
          <a:blip r:embed="rId7">
            <a:alphaModFix/>
          </a:blip>
          <a:stretch>
            <a:fillRect/>
          </a:stretch>
        </p:blipFill>
        <p:spPr>
          <a:xfrm>
            <a:off x="376746" y="4762571"/>
            <a:ext cx="1890750" cy="1014070"/>
          </a:xfrm>
          <a:prstGeom prst="rect">
            <a:avLst/>
          </a:prstGeom>
          <a:noFill/>
          <a:ln>
            <a:noFill/>
          </a:ln>
        </p:spPr>
      </p:pic>
      <p:pic>
        <p:nvPicPr>
          <p:cNvPr id="147" name="Google Shape;147;p7"/>
          <p:cNvPicPr preferRelativeResize="0"/>
          <p:nvPr/>
        </p:nvPicPr>
        <p:blipFill>
          <a:blip r:embed="rId8">
            <a:alphaModFix/>
          </a:blip>
          <a:stretch>
            <a:fillRect/>
          </a:stretch>
        </p:blipFill>
        <p:spPr>
          <a:xfrm>
            <a:off x="376750" y="7464945"/>
            <a:ext cx="1871875" cy="11808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53" name="Google Shape;153;p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54" name="Google Shape;154;p8"/>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55" name="Google Shape;155;p8"/>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56" name="Google Shape;156;p8"/>
          <p:cNvSpPr txBox="1"/>
          <p:nvPr/>
        </p:nvSpPr>
        <p:spPr>
          <a:xfrm>
            <a:off x="389700" y="1464475"/>
            <a:ext cx="6781500" cy="3693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1200"/>
              </a:spcAft>
              <a:buClr>
                <a:schemeClr val="dk1"/>
              </a:buClr>
              <a:buSzPts val="1100"/>
              <a:buFont typeface="Arial"/>
              <a:buNone/>
            </a:pPr>
            <a:r>
              <a:rPr b="1" lang="pt-BR" sz="1200">
                <a:solidFill>
                  <a:srgbClr val="004FA6"/>
                </a:solidFill>
              </a:rPr>
              <a:t>Criança de 8 anos morre após ser picada por aranha em Mato Grosso do Sul</a:t>
            </a:r>
            <a:endParaRPr b="1" sz="1700">
              <a:solidFill>
                <a:srgbClr val="004FA6"/>
              </a:solidFill>
            </a:endParaRPr>
          </a:p>
        </p:txBody>
      </p:sp>
      <p:sp>
        <p:nvSpPr>
          <p:cNvPr id="157" name="Google Shape;157;p8"/>
          <p:cNvSpPr txBox="1"/>
          <p:nvPr/>
        </p:nvSpPr>
        <p:spPr>
          <a:xfrm>
            <a:off x="360900" y="2017100"/>
            <a:ext cx="68400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rgbClr val="666666"/>
                </a:solidFill>
              </a:rPr>
              <a:t>Uma menina de 8 anos morreu na última sexta-feira (25) após ser picada por uma aranha. O caso ocorreu na última sexta-feira (25) na cidade de Camapuã (MS), a cerca de 140 quilômetros de Campo Grande.Segundo a Secretaria de Estado da Saúde, o acidente ocorreu dentro da casa onde a criança morava. A garota foi hospitalizada e, após piora do quadro, transferida para o Hospital Regional de Mato Grosso do Sul, em Campo Grande.</a:t>
            </a:r>
            <a:endParaRPr sz="1200">
              <a:solidFill>
                <a:srgbClr val="666666"/>
              </a:solidFill>
            </a:endParaRPr>
          </a:p>
        </p:txBody>
      </p:sp>
      <p:cxnSp>
        <p:nvCxnSpPr>
          <p:cNvPr id="158" name="Google Shape;158;p8"/>
          <p:cNvCxnSpPr/>
          <p:nvPr/>
        </p:nvCxnSpPr>
        <p:spPr>
          <a:xfrm>
            <a:off x="360000" y="4158335"/>
            <a:ext cx="6840900" cy="0"/>
          </a:xfrm>
          <a:prstGeom prst="straightConnector1">
            <a:avLst/>
          </a:prstGeom>
          <a:noFill/>
          <a:ln cap="flat" cmpd="sng" w="38100">
            <a:solidFill>
              <a:srgbClr val="004F9F"/>
            </a:solidFill>
            <a:prstDash val="solid"/>
            <a:round/>
            <a:headEnd len="med" w="med" type="none"/>
            <a:tailEnd len="med" w="med" type="none"/>
          </a:ln>
        </p:spPr>
      </p:cxnSp>
      <p:sp>
        <p:nvSpPr>
          <p:cNvPr id="159" name="Google Shape;159;p8"/>
          <p:cNvSpPr txBox="1"/>
          <p:nvPr/>
        </p:nvSpPr>
        <p:spPr>
          <a:xfrm>
            <a:off x="367725" y="3227876"/>
            <a:ext cx="6840000" cy="338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28/10/2024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60" name="Google Shape;160;p8"/>
          <p:cNvSpPr txBox="1"/>
          <p:nvPr/>
        </p:nvSpPr>
        <p:spPr>
          <a:xfrm>
            <a:off x="3969525" y="3185034"/>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CNN Brasil</a:t>
            </a:r>
            <a:endParaRPr sz="1200">
              <a:solidFill>
                <a:srgbClr val="004F9F"/>
              </a:solidFill>
            </a:endParaRPr>
          </a:p>
        </p:txBody>
      </p:sp>
      <p:sp>
        <p:nvSpPr>
          <p:cNvPr id="161" name="Google Shape;161;p8"/>
          <p:cNvSpPr txBox="1"/>
          <p:nvPr/>
        </p:nvSpPr>
        <p:spPr>
          <a:xfrm>
            <a:off x="2250000" y="4605100"/>
            <a:ext cx="49500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rgbClr val="666666"/>
                </a:solidFill>
              </a:rPr>
              <a:t>A Iagro (Agência Estadual de Defesa Sanitária Animal e Vegetal de Mato Grosso do Sul) confirmou foco de raiva bovina em Chapadão do Sul, cidade na região leste do estado, próximo ao Rio Aporé. Setor de PNCRH (Programa Nacional de Controle da Raiva dos Herbívoros) do Instituto, confirmou o caso após exames.</a:t>
            </a:r>
            <a:endParaRPr sz="1200">
              <a:solidFill>
                <a:srgbClr val="666666"/>
              </a:solidFill>
            </a:endParaRPr>
          </a:p>
        </p:txBody>
      </p:sp>
      <p:sp>
        <p:nvSpPr>
          <p:cNvPr id="162" name="Google Shape;162;p8"/>
          <p:cNvSpPr txBox="1"/>
          <p:nvPr/>
        </p:nvSpPr>
        <p:spPr>
          <a:xfrm>
            <a:off x="385000" y="4167348"/>
            <a:ext cx="67815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MS registra caso de raiva bovina</a:t>
            </a:r>
            <a:endParaRPr b="1" sz="1200">
              <a:solidFill>
                <a:srgbClr val="004FA6"/>
              </a:solidFill>
            </a:endParaRPr>
          </a:p>
        </p:txBody>
      </p:sp>
      <p:sp>
        <p:nvSpPr>
          <p:cNvPr id="163" name="Google Shape;163;p8"/>
          <p:cNvSpPr txBox="1"/>
          <p:nvPr/>
        </p:nvSpPr>
        <p:spPr>
          <a:xfrm>
            <a:off x="373500" y="5826262"/>
            <a:ext cx="6660600" cy="53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30/10/2024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64" name="Google Shape;164;p8"/>
          <p:cNvSpPr txBox="1"/>
          <p:nvPr/>
        </p:nvSpPr>
        <p:spPr>
          <a:xfrm>
            <a:off x="3337225" y="5803750"/>
            <a:ext cx="38628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Dourados Agora</a:t>
            </a:r>
            <a:endParaRPr sz="1200">
              <a:solidFill>
                <a:srgbClr val="004F9F"/>
              </a:solidFill>
            </a:endParaRPr>
          </a:p>
        </p:txBody>
      </p:sp>
      <p:sp>
        <p:nvSpPr>
          <p:cNvPr id="165" name="Google Shape;165;p8"/>
          <p:cNvSpPr txBox="1"/>
          <p:nvPr/>
        </p:nvSpPr>
        <p:spPr>
          <a:xfrm>
            <a:off x="376750" y="35882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100">
                <a:solidFill>
                  <a:srgbClr val="666666"/>
                </a:solidFill>
              </a:rPr>
              <a:t>Encaminhamento: </a:t>
            </a:r>
            <a:r>
              <a:rPr lang="pt-BR" sz="1100">
                <a:solidFill>
                  <a:srgbClr val="666666"/>
                </a:solidFill>
              </a:rPr>
              <a:t>Encaminhado alerta de rumor para Coordenadoria de Vigilância Ambiental e Toxicológica</a:t>
            </a:r>
            <a:endParaRPr b="1" sz="1200">
              <a:solidFill>
                <a:srgbClr val="666666"/>
              </a:solidFill>
            </a:endParaRPr>
          </a:p>
        </p:txBody>
      </p:sp>
      <p:sp>
        <p:nvSpPr>
          <p:cNvPr id="166" name="Google Shape;166;p8"/>
          <p:cNvSpPr txBox="1"/>
          <p:nvPr/>
        </p:nvSpPr>
        <p:spPr>
          <a:xfrm>
            <a:off x="300550" y="61790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verificação de rumor para Gerência de Zoonoses/ Confirmado a veracidade do rumor, segundo a gerência a raiva diagnosticada é em herbívoros, sendo prevalente no estado.</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cxnSp>
        <p:nvCxnSpPr>
          <p:cNvPr id="167" name="Google Shape;167;p8"/>
          <p:cNvCxnSpPr/>
          <p:nvPr/>
        </p:nvCxnSpPr>
        <p:spPr>
          <a:xfrm>
            <a:off x="360000" y="6825335"/>
            <a:ext cx="6840900" cy="0"/>
          </a:xfrm>
          <a:prstGeom prst="straightConnector1">
            <a:avLst/>
          </a:prstGeom>
          <a:noFill/>
          <a:ln cap="flat" cmpd="sng" w="38100">
            <a:solidFill>
              <a:srgbClr val="004F9F"/>
            </a:solidFill>
            <a:prstDash val="solid"/>
            <a:round/>
            <a:headEnd len="med" w="med" type="none"/>
            <a:tailEnd len="med" w="med" type="none"/>
          </a:ln>
        </p:spPr>
      </p:cxnSp>
      <p:sp>
        <p:nvSpPr>
          <p:cNvPr id="168" name="Google Shape;168;p8"/>
          <p:cNvSpPr txBox="1"/>
          <p:nvPr/>
        </p:nvSpPr>
        <p:spPr>
          <a:xfrm>
            <a:off x="2250000" y="7424500"/>
            <a:ext cx="4950000" cy="164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rgbClr val="666666"/>
                </a:solidFill>
              </a:rPr>
              <a:t>Os atendimentos da equipe de saúde voluntária que percorreu a comunidade indígena Barra do São Lourenço e Aterro do Binega, identificaram que os moradores vêm sofrendo com casos de faringite, problemas respiratórios, ardência nos olhos por conta da quantidade de fumaça e fuligem registrada nos territórios neste mês de outubro. A equipe classificou a situação como uma emergência de saúde. Mais de 30 pessoas foram atendidas entre os dias 28 e 30 de outubro.</a:t>
            </a:r>
            <a:endParaRPr sz="1200">
              <a:solidFill>
                <a:srgbClr val="666666"/>
              </a:solidFill>
            </a:endParaRPr>
          </a:p>
        </p:txBody>
      </p:sp>
      <p:sp>
        <p:nvSpPr>
          <p:cNvPr id="169" name="Google Shape;169;p8"/>
          <p:cNvSpPr txBox="1"/>
          <p:nvPr/>
        </p:nvSpPr>
        <p:spPr>
          <a:xfrm>
            <a:off x="385000" y="6910548"/>
            <a:ext cx="6781500" cy="554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Voluntários constatam emergência em saúde na Comunidade indígena Barra do São Lourenço e Aterro do Binega</a:t>
            </a:r>
            <a:endParaRPr b="1" sz="1200">
              <a:solidFill>
                <a:srgbClr val="004FA6"/>
              </a:solidFill>
            </a:endParaRPr>
          </a:p>
        </p:txBody>
      </p:sp>
      <p:sp>
        <p:nvSpPr>
          <p:cNvPr id="170" name="Google Shape;170;p8"/>
          <p:cNvSpPr txBox="1"/>
          <p:nvPr/>
        </p:nvSpPr>
        <p:spPr>
          <a:xfrm>
            <a:off x="373500" y="9102862"/>
            <a:ext cx="6660600" cy="53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31</a:t>
            </a:r>
            <a:r>
              <a:rPr lang="pt-BR" sz="1200">
                <a:solidFill>
                  <a:srgbClr val="666666"/>
                </a:solidFill>
              </a:rPr>
              <a:t>/10/2024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71" name="Google Shape;171;p8"/>
          <p:cNvSpPr txBox="1"/>
          <p:nvPr/>
        </p:nvSpPr>
        <p:spPr>
          <a:xfrm>
            <a:off x="3337225" y="9080350"/>
            <a:ext cx="38628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5"/>
              </a:rPr>
              <a:t>Diário Corumbaense</a:t>
            </a:r>
            <a:endParaRPr sz="1200">
              <a:solidFill>
                <a:srgbClr val="004F9F"/>
              </a:solidFill>
            </a:endParaRPr>
          </a:p>
        </p:txBody>
      </p:sp>
      <p:sp>
        <p:nvSpPr>
          <p:cNvPr id="172" name="Google Shape;172;p8"/>
          <p:cNvSpPr txBox="1"/>
          <p:nvPr/>
        </p:nvSpPr>
        <p:spPr>
          <a:xfrm>
            <a:off x="300550" y="94556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Influenza e Doenças Respiratórias/ CIEVS DSEI</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73" name="Google Shape;173;p8"/>
          <p:cNvPicPr preferRelativeResize="0"/>
          <p:nvPr/>
        </p:nvPicPr>
        <p:blipFill>
          <a:blip r:embed="rId6">
            <a:alphaModFix/>
          </a:blip>
          <a:stretch>
            <a:fillRect/>
          </a:stretch>
        </p:blipFill>
        <p:spPr>
          <a:xfrm>
            <a:off x="357000" y="4702725"/>
            <a:ext cx="1893000" cy="1064813"/>
          </a:xfrm>
          <a:prstGeom prst="rect">
            <a:avLst/>
          </a:prstGeom>
          <a:noFill/>
          <a:ln>
            <a:noFill/>
          </a:ln>
        </p:spPr>
      </p:pic>
      <p:pic>
        <p:nvPicPr>
          <p:cNvPr id="174" name="Google Shape;174;p8"/>
          <p:cNvPicPr preferRelativeResize="0"/>
          <p:nvPr/>
        </p:nvPicPr>
        <p:blipFill>
          <a:blip r:embed="rId7">
            <a:alphaModFix/>
          </a:blip>
          <a:stretch>
            <a:fillRect/>
          </a:stretch>
        </p:blipFill>
        <p:spPr>
          <a:xfrm>
            <a:off x="376747" y="7575247"/>
            <a:ext cx="1893000" cy="14178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aphicFrame>
        <p:nvGraphicFramePr>
          <p:cNvPr id="179" name="Google Shape;179;p9"/>
          <p:cNvGraphicFramePr/>
          <p:nvPr/>
        </p:nvGraphicFramePr>
        <p:xfrm>
          <a:off x="359991" y="588600"/>
          <a:ext cx="3000000" cy="3000000"/>
        </p:xfrm>
        <a:graphic>
          <a:graphicData uri="http://schemas.openxmlformats.org/drawingml/2006/table">
            <a:tbl>
              <a:tblPr>
                <a:noFill/>
                <a:tableStyleId>{62E7B581-EA18-485E-A9DB-4991C7AA8583}</a:tableStyleId>
              </a:tblPr>
              <a:tblGrid>
                <a:gridCol w="415050"/>
                <a:gridCol w="6424950"/>
              </a:tblGrid>
              <a:tr h="392975">
                <a:tc gridSpan="2">
                  <a:txBody>
                    <a:bodyPr/>
                    <a:lstStyle/>
                    <a:p>
                      <a:pPr indent="0" lvl="0" marL="0" rtl="0" algn="ctr">
                        <a:spcBef>
                          <a:spcPts val="0"/>
                        </a:spcBef>
                        <a:spcAft>
                          <a:spcPts val="0"/>
                        </a:spcAft>
                        <a:buNone/>
                      </a:pPr>
                      <a:r>
                        <a:rPr b="1" lang="pt-BR" sz="1600">
                          <a:solidFill>
                            <a:srgbClr val="FFFFFF"/>
                          </a:solidFill>
                        </a:rPr>
                        <a:t>Plantão CIEVS Estadual</a:t>
                      </a:r>
                      <a:endParaRPr b="1" sz="1600">
                        <a:solidFill>
                          <a:srgbClr val="FFFFFF"/>
                        </a:solidFill>
                      </a:endParaRPr>
                    </a:p>
                  </a:txBody>
                  <a:tcPr marT="90000" marB="90000" marR="28800" marL="288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solidFill>
                      <a:srgbClr val="004F9F"/>
                    </a:solidFill>
                  </a:tcPr>
                </a:tc>
                <a:tc hMerge="1"/>
              </a:tr>
              <a:tr h="2999275">
                <a:tc gridSpan="2">
                  <a:txBody>
                    <a:bodyPr/>
                    <a:lstStyle/>
                    <a:p>
                      <a:pPr indent="0" lvl="0" marL="0" marR="0" rtl="0" algn="ctr">
                        <a:lnSpc>
                          <a:spcPct val="115000"/>
                        </a:lnSpc>
                        <a:spcBef>
                          <a:spcPts val="0"/>
                        </a:spcBef>
                        <a:spcAft>
                          <a:spcPts val="0"/>
                        </a:spcAft>
                        <a:buNone/>
                      </a:pPr>
                      <a:r>
                        <a:rPr b="1" lang="pt-BR" sz="1600">
                          <a:solidFill>
                            <a:srgbClr val="004F9F"/>
                          </a:solidFill>
                        </a:rPr>
                        <a:t>DISQUE-NOTIFICA</a:t>
                      </a:r>
                      <a:endParaRPr b="1" sz="1600">
                        <a:solidFill>
                          <a:srgbClr val="004F9F"/>
                        </a:solidFill>
                      </a:endParaRPr>
                    </a:p>
                    <a:p>
                      <a:pPr indent="0" lvl="0" marL="0" marR="0" rtl="0" algn="ctr">
                        <a:lnSpc>
                          <a:spcPct val="115000"/>
                        </a:lnSpc>
                        <a:spcBef>
                          <a:spcPts val="1000"/>
                        </a:spcBef>
                        <a:spcAft>
                          <a:spcPts val="0"/>
                        </a:spcAft>
                        <a:buNone/>
                      </a:pPr>
                      <a:r>
                        <a:rPr b="1" lang="pt-BR">
                          <a:solidFill>
                            <a:srgbClr val="666666"/>
                          </a:solidFill>
                        </a:rPr>
                        <a:t>0800-647-1650</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98477-3435</a:t>
                      </a:r>
                      <a:r>
                        <a:rPr lang="pt-BR">
                          <a:solidFill>
                            <a:srgbClr val="666666"/>
                          </a:solidFill>
                        </a:rPr>
                        <a:t> (ligações, SMS, WhatsApp - 24 horas)</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3318-1823</a:t>
                      </a:r>
                      <a:r>
                        <a:rPr lang="pt-BR">
                          <a:solidFill>
                            <a:srgbClr val="666666"/>
                          </a:solidFill>
                        </a:rPr>
                        <a:t> (expediente)</a:t>
                      </a:r>
                      <a:endParaRPr>
                        <a:solidFill>
                          <a:srgbClr val="666666"/>
                        </a:solidFill>
                      </a:endParaRPr>
                    </a:p>
                    <a:p>
                      <a:pPr indent="0" lvl="0" marL="0" marR="0" rtl="0" algn="just">
                        <a:lnSpc>
                          <a:spcPct val="115000"/>
                        </a:lnSpc>
                        <a:spcBef>
                          <a:spcPts val="1000"/>
                        </a:spcBef>
                        <a:spcAft>
                          <a:spcPts val="0"/>
                        </a:spcAft>
                        <a:buNone/>
                      </a:pPr>
                      <a:r>
                        <a:t/>
                      </a:r>
                      <a:endParaRPr>
                        <a:solidFill>
                          <a:srgbClr val="666666"/>
                        </a:solidFill>
                      </a:endParaRPr>
                    </a:p>
                    <a:p>
                      <a:pPr indent="0" lvl="0" marL="0" marR="0" rtl="0" algn="ctr">
                        <a:lnSpc>
                          <a:spcPct val="115000"/>
                        </a:lnSpc>
                        <a:spcBef>
                          <a:spcPts val="1000"/>
                        </a:spcBef>
                        <a:spcAft>
                          <a:spcPts val="0"/>
                        </a:spcAft>
                        <a:buNone/>
                      </a:pPr>
                      <a:r>
                        <a:rPr b="1" lang="pt-BR" sz="1600">
                          <a:solidFill>
                            <a:srgbClr val="004F9F"/>
                          </a:solidFill>
                        </a:rPr>
                        <a:t>E-NOTIFICA</a:t>
                      </a:r>
                      <a:endParaRPr b="1" sz="1600">
                        <a:solidFill>
                          <a:srgbClr val="004F9F"/>
                        </a:solidFill>
                      </a:endParaRPr>
                    </a:p>
                    <a:p>
                      <a:pPr indent="0" lvl="0" marL="0" marR="0" rtl="0" algn="ctr">
                        <a:lnSpc>
                          <a:spcPct val="115000"/>
                        </a:lnSpc>
                        <a:spcBef>
                          <a:spcPts val="1000"/>
                        </a:spcBef>
                        <a:spcAft>
                          <a:spcPts val="0"/>
                        </a:spcAft>
                        <a:buNone/>
                      </a:pPr>
                      <a:r>
                        <a:rPr lang="pt-BR" u="sng">
                          <a:solidFill>
                            <a:srgbClr val="004F9F"/>
                          </a:solidFill>
                          <a:hlinkClick r:id="rId3">
                            <a:extLst>
                              <a:ext uri="{A12FA001-AC4F-418D-AE19-62706E023703}">
                                <ahyp:hlinkClr val="tx"/>
                              </a:ext>
                            </a:extLst>
                          </a:hlinkClick>
                        </a:rPr>
                        <a:t>cievs.ms@hotmail.com</a:t>
                      </a:r>
                      <a:r>
                        <a:rPr lang="pt-BR">
                          <a:solidFill>
                            <a:srgbClr val="666666"/>
                          </a:solidFill>
                        </a:rPr>
                        <a:t> (24 horas)</a:t>
                      </a:r>
                      <a:endParaRPr>
                        <a:solidFill>
                          <a:srgbClr val="666666"/>
                        </a:solidFill>
                      </a:endParaRPr>
                    </a:p>
                    <a:p>
                      <a:pPr indent="0" lvl="0" marL="0" marR="0" rtl="0" algn="ctr">
                        <a:lnSpc>
                          <a:spcPct val="115000"/>
                        </a:lnSpc>
                        <a:spcBef>
                          <a:spcPts val="1000"/>
                        </a:spcBef>
                        <a:spcAft>
                          <a:spcPts val="1000"/>
                        </a:spcAft>
                        <a:buNone/>
                      </a:pPr>
                      <a:r>
                        <a:rPr lang="pt-BR" u="sng">
                          <a:solidFill>
                            <a:srgbClr val="004F9F"/>
                          </a:solidFill>
                          <a:hlinkClick r:id="rId4">
                            <a:extLst>
                              <a:ext uri="{A12FA001-AC4F-418D-AE19-62706E023703}">
                                <ahyp:hlinkClr val="tx"/>
                              </a:ext>
                            </a:extLst>
                          </a:hlinkClick>
                        </a:rPr>
                        <a:t>cievs@saude.ms.gov.br</a:t>
                      </a:r>
                      <a:r>
                        <a:rPr lang="pt-BR">
                          <a:solidFill>
                            <a:srgbClr val="666666"/>
                          </a:solidFill>
                        </a:rPr>
                        <a:t> (expediente)</a:t>
                      </a:r>
                      <a:endParaRPr>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r h="968150">
                <a:tc gridSpan="2">
                  <a:txBody>
                    <a:bodyPr/>
                    <a:lstStyle/>
                    <a:p>
                      <a:pPr indent="0" lvl="0" marL="0" marR="0" rtl="0" algn="ctr">
                        <a:lnSpc>
                          <a:spcPct val="100000"/>
                        </a:lnSpc>
                        <a:spcBef>
                          <a:spcPts val="0"/>
                        </a:spcBef>
                        <a:spcAft>
                          <a:spcPts val="0"/>
                        </a:spcAft>
                        <a:buNone/>
                      </a:pPr>
                      <a:r>
                        <a:rPr b="1" lang="pt-BR" sz="1200">
                          <a:solidFill>
                            <a:srgbClr val="004F9F"/>
                          </a:solidFill>
                        </a:rPr>
                        <a:t>ENDEREÇO</a:t>
                      </a:r>
                      <a:endParaRPr b="1" sz="1200">
                        <a:solidFill>
                          <a:srgbClr val="004F9F"/>
                        </a:solidFill>
                      </a:endParaRPr>
                    </a:p>
                    <a:p>
                      <a:pPr indent="0" lvl="0" marL="0" marR="0" rtl="0" algn="ctr">
                        <a:lnSpc>
                          <a:spcPct val="100000"/>
                        </a:lnSpc>
                        <a:spcBef>
                          <a:spcPts val="600"/>
                        </a:spcBef>
                        <a:spcAft>
                          <a:spcPts val="0"/>
                        </a:spcAft>
                        <a:buNone/>
                      </a:pPr>
                      <a:r>
                        <a:rPr lang="pt-BR" sz="1200">
                          <a:solidFill>
                            <a:srgbClr val="666666"/>
                          </a:solidFill>
                        </a:rPr>
                        <a:t>Rua Delegado Osmar de Camargo, s/nº, Parque dos Poderes - Jardim Veraneio </a:t>
                      </a:r>
                      <a:endParaRPr sz="1200">
                        <a:solidFill>
                          <a:srgbClr val="666666"/>
                        </a:solidFill>
                      </a:endParaRPr>
                    </a:p>
                    <a:p>
                      <a:pPr indent="0" lvl="0" marL="0" marR="0" rtl="0" algn="ctr">
                        <a:lnSpc>
                          <a:spcPct val="100000"/>
                        </a:lnSpc>
                        <a:spcBef>
                          <a:spcPts val="0"/>
                        </a:spcBef>
                        <a:spcAft>
                          <a:spcPts val="1000"/>
                        </a:spcAft>
                        <a:buNone/>
                      </a:pPr>
                      <a:r>
                        <a:rPr lang="pt-BR" sz="1200">
                          <a:solidFill>
                            <a:srgbClr val="666666"/>
                          </a:solidFill>
                        </a:rPr>
                        <a:t>CEP: 79.037-108 - Campo Grande / MS</a:t>
                      </a:r>
                      <a:endParaRPr sz="1200">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bl>
          </a:graphicData>
        </a:graphic>
      </p:graphicFrame>
      <p:sp>
        <p:nvSpPr>
          <p:cNvPr id="180" name="Google Shape;180;p9"/>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181" name="Google Shape;181;p9"/>
          <p:cNvGraphicFramePr/>
          <p:nvPr/>
        </p:nvGraphicFramePr>
        <p:xfrm>
          <a:off x="696000" y="6822700"/>
          <a:ext cx="3000000" cy="3000000"/>
        </p:xfrm>
        <a:graphic>
          <a:graphicData uri="http://schemas.openxmlformats.org/drawingml/2006/table">
            <a:tbl>
              <a:tblPr>
                <a:noFill/>
                <a:tableStyleId>{778D3737-381A-4655-AF98-682C77C56D06}</a:tableStyleId>
              </a:tblPr>
              <a:tblGrid>
                <a:gridCol w="3236400"/>
                <a:gridCol w="3236400"/>
              </a:tblGrid>
              <a:tr h="152275">
                <a:tc>
                  <a:txBody>
                    <a:bodyPr/>
                    <a:lstStyle/>
                    <a:p>
                      <a:pPr indent="0" lvl="0" marL="0" rtl="0" algn="r">
                        <a:spcBef>
                          <a:spcPts val="0"/>
                        </a:spcBef>
                        <a:spcAft>
                          <a:spcPts val="0"/>
                        </a:spcAft>
                        <a:buNone/>
                      </a:pPr>
                      <a:r>
                        <a:rPr b="1" lang="pt-BR" sz="1000">
                          <a:solidFill>
                            <a:srgbClr val="666666"/>
                          </a:solidFill>
                        </a:rPr>
                        <a:t>Governador do Estado de Mato Grosso do Sul</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Eduardo Correa Riedel</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Secretário de Estado de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Maurício Simões Corrêa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Secretária de Estado de Saúde Adjunta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Crhistinne Cavalheiro Maymone Gonçalves</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Superintendente de Vigilância em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Larissa Domingues Castilho de Arruda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Coordenadora de Emergências em Saúde Pública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Karine Barbosa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Elaboração</a:t>
                      </a:r>
                      <a:endParaRPr b="1" sz="1000">
                        <a:solidFill>
                          <a:srgbClr val="666666"/>
                        </a:solidFill>
                      </a:endParaRPr>
                    </a:p>
                  </a:txBody>
                  <a:tcPr marT="54000" marB="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Roselene Lopes de Oliveira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Karine Barbosa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Charles Allin Buarque dos Santos</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Rozicleide Nogueira Militão de Brito</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Antonio Felipe Monge Pascual</a:t>
                      </a:r>
                      <a:endParaRPr sz="1000">
                        <a:solidFill>
                          <a:srgbClr val="666666"/>
                        </a:solidFill>
                      </a:endParaRPr>
                    </a:p>
                    <a:p>
                      <a:pPr indent="0" lvl="0" marL="0" rtl="0" algn="l">
                        <a:spcBef>
                          <a:spcPts val="0"/>
                        </a:spcBef>
                        <a:spcAft>
                          <a:spcPts val="0"/>
                        </a:spcAft>
                        <a:buClr>
                          <a:schemeClr val="dk1"/>
                        </a:buClr>
                        <a:buSzPts val="1100"/>
                        <a:buFont typeface="Arial"/>
                        <a:buNone/>
                      </a:pPr>
                      <a:r>
                        <a:t/>
                      </a:r>
                      <a:endParaRPr sz="1000">
                        <a:solidFill>
                          <a:srgbClr val="666666"/>
                        </a:solidFill>
                      </a:endParaRPr>
                    </a:p>
                    <a:p>
                      <a:pPr indent="0" lvl="0" marL="0" marR="0" rtl="0" algn="l">
                        <a:lnSpc>
                          <a:spcPct val="100000"/>
                        </a:lnSpc>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txBody>
                  <a:tcPr marT="54000" marB="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